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68" r:id="rId6"/>
    <p:sldId id="262" r:id="rId7"/>
    <p:sldId id="269" r:id="rId8"/>
    <p:sldId id="278" r:id="rId9"/>
    <p:sldId id="274" r:id="rId10"/>
    <p:sldId id="270" r:id="rId11"/>
    <p:sldId id="273" r:id="rId12"/>
    <p:sldId id="279" r:id="rId13"/>
    <p:sldId id="275" r:id="rId14"/>
    <p:sldId id="280" r:id="rId15"/>
    <p:sldId id="281" r:id="rId16"/>
    <p:sldId id="276" r:id="rId17"/>
    <p:sldId id="277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fanslau" initials="pf" lastIdx="4" clrIdx="0">
    <p:extLst>
      <p:ext uri="{19B8F6BF-5375-455C-9EA6-DF929625EA0E}">
        <p15:presenceInfo xmlns:p15="http://schemas.microsoft.com/office/powerpoint/2012/main" userId="pfansla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859A"/>
    <a:srgbClr val="8AC865"/>
    <a:srgbClr val="476978"/>
    <a:srgbClr val="1E36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070" autoAdjust="0"/>
  </p:normalViewPr>
  <p:slideViewPr>
    <p:cSldViewPr snapToGrid="0" snapToObjects="1">
      <p:cViewPr varScale="1">
        <p:scale>
          <a:sx n="85" d="100"/>
          <a:sy n="85" d="100"/>
        </p:scale>
        <p:origin x="236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4E430-18C6-44BD-8FB8-788820DDCE12}" type="datetimeFigureOut">
              <a:rPr lang="en-CA" smtClean="0"/>
              <a:t>2017-11-02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C645D-6BC8-4B8A-A1B8-03AF7D8B603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3556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Suggested Speaking </a:t>
            </a:r>
            <a:r>
              <a:rPr lang="en-CA" dirty="0"/>
              <a:t>Points:</a:t>
            </a:r>
          </a:p>
          <a:p>
            <a:endParaRPr lang="en-CA" dirty="0"/>
          </a:p>
          <a:p>
            <a:r>
              <a:rPr lang="en-CA" dirty="0"/>
              <a:t>The proposed Manitoba Climate and Green Plan sets out four main pillars as its integrated focus.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464BE-F39C-4FFC-B63C-FC9AADD8296A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3984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Suggested Speaking Points:</a:t>
            </a:r>
          </a:p>
          <a:p>
            <a:endParaRPr lang="en-CA" dirty="0" smtClean="0"/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Manitoba is a province with abundant water. We have 900 trillion litres of surface water that covers approximately 16 per cent of the province. We are a land of 100,000 lakes, including Lake Winnipeg, which is the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10th largest freshwater lake in the world.</a:t>
            </a:r>
          </a:p>
          <a:p>
            <a:endParaRPr lang="en-CA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water pillar brings together challenges of water quality and water quantity. It recognizes the important relationship between land use and water quantity and recognizes that management must happen on a watershed basis. It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addresses the twin perennial issues of flood and drought that have plagued Manitoba.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C645D-6BC8-4B8A-A1B8-03AF7D8B603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544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Suggested Speaking Points:</a:t>
            </a:r>
          </a:p>
          <a:p>
            <a:pPr defTabSz="931774">
              <a:defRPr/>
            </a:pPr>
            <a:endParaRPr lang="en-CA" dirty="0"/>
          </a:p>
          <a:p>
            <a:pPr defTabSz="931774">
              <a:defRPr/>
            </a:pPr>
            <a:r>
              <a:rPr lang="en-CA" dirty="0"/>
              <a:t>Each pillar of the Climate and Green Plan is associated with four keystones that identify the priority areas for action. The four keystones supporting the </a:t>
            </a:r>
            <a:r>
              <a:rPr lang="en-CA" dirty="0" smtClean="0"/>
              <a:t>water </a:t>
            </a:r>
            <a:r>
              <a:rPr lang="en-CA" dirty="0"/>
              <a:t>pillar are: </a:t>
            </a:r>
            <a:r>
              <a:rPr lang="en-CA" dirty="0" smtClean="0"/>
              <a:t>agriculture and land use, wetlands and watersheds, flood</a:t>
            </a:r>
            <a:r>
              <a:rPr lang="en-CA" baseline="0" dirty="0" smtClean="0"/>
              <a:t> and drought, and water quality.</a:t>
            </a:r>
            <a:endParaRPr lang="en-CA" dirty="0"/>
          </a:p>
          <a:p>
            <a:pPr defTabSz="931774">
              <a:defRPr/>
            </a:pPr>
            <a:endParaRPr lang="en-CA" dirty="0"/>
          </a:p>
          <a:p>
            <a:pPr defTabSz="931774">
              <a:defRPr/>
            </a:pPr>
            <a:r>
              <a:rPr lang="en-CA" dirty="0"/>
              <a:t>Together, these four keystones make up the main areas of activity for the </a:t>
            </a:r>
            <a:r>
              <a:rPr lang="en-CA" dirty="0" smtClean="0"/>
              <a:t>water </a:t>
            </a:r>
            <a:r>
              <a:rPr lang="en-CA" dirty="0"/>
              <a:t>pillar. New actions can be added to each keystone to keep the whole plan dynamic and forward looking.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464BE-F39C-4FFC-B63C-FC9AADD8296A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4722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Suggested Speaking Points:</a:t>
            </a:r>
          </a:p>
          <a:p>
            <a:endParaRPr lang="en-CA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healthy watershed helps foster a healthy community. It provides safe drinking water, allows for food production and provides natural areas for people to enjoy recreational activities. By strengthening our focus on managing water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activities that influence water on a watershed basis, we can more effectively address beneficial management on an ecosystem basis, where it matters most.</a:t>
            </a:r>
            <a:endParaRPr lang="en-CA" sz="1200" b="0" kern="12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b="0" kern="12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kern="1200" baseline="0" dirty="0" smtClean="0"/>
              <a:t>The Manitoba government is considering the following actions to support the wetlands and watersheds keystone.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b="0" kern="12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1" u="sng" kern="1200" baseline="0" dirty="0" smtClean="0">
                <a:solidFill>
                  <a:schemeClr val="tx1"/>
                </a:solidFill>
              </a:rPr>
              <a:t>Watershed Planning</a:t>
            </a:r>
            <a:endParaRPr lang="en-CA" sz="1200" b="1" u="sng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Enhancing the watershed planning and management framework at both the local and regional levels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 sz="1200" b="1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Wetlands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Continuing to create a comprehensive inventory of wetlands across the province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tools developed to assess wetlands’ ecological functions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200" b="1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Net Loss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Committing to No Net Loss for wetlands.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b="0" kern="1200" baseline="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464BE-F39C-4FFC-B63C-FC9AADD8296A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3549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Suggested Speaking Points:</a:t>
            </a:r>
          </a:p>
          <a:p>
            <a:endParaRPr lang="en-CA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relationship between water and land is closely intertwined. Agricultural or municipal development land use decisions can straddle watersheds, impacting more than one watershed.</a:t>
            </a:r>
          </a:p>
          <a:p>
            <a:endParaRPr lang="en-CA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Manitoba government is considering the following actions to support the agriculture and land use keystone.</a:t>
            </a:r>
          </a:p>
          <a:p>
            <a:endParaRPr lang="en-CA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1" u="sng" kern="1200" baseline="0" dirty="0" smtClean="0">
                <a:solidFill>
                  <a:schemeClr val="tx1"/>
                </a:solidFill>
              </a:rPr>
              <a:t>Growing Outcomes for Watersheds (GROW)</a:t>
            </a:r>
            <a:endParaRPr lang="en-CA" sz="1200" b="1" u="sng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CA" sz="1200" b="0" kern="1200" baseline="0" dirty="0" smtClean="0"/>
              <a:t>Implementing a made in Manitoba ecological goods and services partnership program called GROW, based on the Alternative Land Use Services (ALUS) model,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help reduce flooding,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improve water quality and nutrient management, protect and enhance biodiversity and provide other ecological benefits to society</a:t>
            </a:r>
            <a:endParaRPr lang="en-CA" sz="1200" b="0" kern="1200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sz="1200" b="0" kern="1200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 sz="1200" b="1" u="sng" kern="1200" baseline="0" dirty="0" smtClean="0">
                <a:solidFill>
                  <a:schemeClr val="tx1"/>
                </a:solidFill>
              </a:rPr>
              <a:t>Drainage and Water Retention</a:t>
            </a:r>
            <a:endParaRPr lang="en-CA" sz="1200" b="1" u="sng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CA" sz="1200" kern="1200" baseline="0" dirty="0" smtClean="0"/>
              <a:t>Reviewing tile drainage regulations</a:t>
            </a:r>
          </a:p>
          <a:p>
            <a:pPr marL="171450" indent="-17145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CA" sz="1200" kern="1200" baseline="0" dirty="0" smtClean="0"/>
              <a:t>Exploring innovative approaches to fulfill no net loss of water retention capacity goals</a:t>
            </a:r>
            <a:endParaRPr lang="en-CA" sz="1200" b="1" kern="1200" baseline="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sz="1200" b="0" kern="1200" baseline="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464BE-F39C-4FFC-B63C-FC9AADD8296A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5094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Suggested Speaking Points:</a:t>
            </a:r>
          </a:p>
          <a:p>
            <a:endParaRPr lang="en-CA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Manitoba can experience both flood and drought in the same year. These events are hard on Manitobans and on our economy.</a:t>
            </a:r>
          </a:p>
          <a:p>
            <a:endParaRPr lang="en-CA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Going forward, Manitoba needs to become more innovative and support the development of multi-purpose, multi-scale retention systems that allow water to be stored on the landscape,</a:t>
            </a: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thereby reducing local flooding, and also providing extra water that can be distributed during times of drought.</a:t>
            </a:r>
          </a:p>
          <a:p>
            <a:endParaRPr lang="en-CA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Manitoba is considering the following actions to support the flood and drought keystone.</a:t>
            </a:r>
          </a:p>
          <a:p>
            <a:endParaRPr lang="en-CA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CA" sz="1200" b="1" u="sng" kern="1200" baseline="0" dirty="0" smtClean="0">
                <a:solidFill>
                  <a:schemeClr val="tx1"/>
                </a:solidFill>
              </a:rPr>
              <a:t>No Net Loss </a:t>
            </a:r>
            <a:r>
              <a:rPr lang="en-CA" sz="1200" b="1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(Retention)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Keeping water on the landscape and managing it carefully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algn="l" defTabSz="914400" rtl="0" eaLnBrk="1" latinLnBrk="0" hangingPunct="1"/>
            <a:r>
              <a:rPr lang="en-CA" sz="1600" b="1" u="sng" kern="1200" baseline="0" dirty="0" smtClean="0">
                <a:solidFill>
                  <a:schemeClr val="tx1"/>
                </a:solidFill>
              </a:rPr>
              <a:t>LiDAR </a:t>
            </a:r>
            <a:r>
              <a:rPr lang="en-CA" sz="1200" b="1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(Light Detection and Ranging)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kern="1200" baseline="0" dirty="0" smtClean="0"/>
              <a:t>Using remote sensing technologies to collect accurate elevation data and create highly accurate land and water mapping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 sz="1200" b="1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Drought Defense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Expanding distribution and accessibility of up-to-date drought and water supply conditions information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Integrating local and traditional knowledge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Establishing regional drought committees to provide timely feedback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Developing a basin-by-basin integrated approach to watershed management planning</a:t>
            </a:r>
            <a:endParaRPr lang="en-CA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algn="l" defTabSz="914400" rtl="0" eaLnBrk="1" latinLnBrk="0" hangingPunct="1"/>
            <a:endParaRPr lang="en-CA" sz="1200" b="1" u="sng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sz="1200" b="0" u="sng" kern="1200" baseline="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en-CA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464BE-F39C-4FFC-B63C-FC9AADD8296A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8695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Suggested Speaking Points:</a:t>
            </a:r>
          </a:p>
          <a:p>
            <a:endParaRPr lang="en-CA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 quality water that supports aquatic life, recreation, human consumption, agriculture, industry and many other uses is our expectation as Canadians.</a:t>
            </a:r>
          </a:p>
          <a:p>
            <a:endParaRPr lang="en-CA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Unfortunately, water quality can be stressed by everyday activities and practices of people, communities and industry.</a:t>
            </a:r>
          </a:p>
          <a:p>
            <a:endParaRPr lang="en-CA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Manitoba is considering the following actions to support the water quality keystone.</a:t>
            </a:r>
          </a:p>
          <a:p>
            <a:endParaRPr lang="en-CA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1" u="sng" kern="1200" baseline="0" dirty="0" smtClean="0">
                <a:solidFill>
                  <a:schemeClr val="tx1"/>
                </a:solidFill>
              </a:rPr>
              <a:t>Managing Excess Nutrients</a:t>
            </a:r>
            <a:endParaRPr lang="en-CA" sz="1200" b="1" u="sng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b="0" kern="1200" baseline="0" dirty="0" smtClean="0"/>
              <a:t>Developing and implementing watershed based targets for nutrient reduction including the Lake Winnipeg watershed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b="0" kern="1200" baseline="0" dirty="0" smtClean="0"/>
              <a:t>Improve existing wastewater treatment plants for nutrient removal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b="0" kern="1200" baseline="0" dirty="0" smtClean="0"/>
              <a:t>Implementing innovative wastewater nutrient solutions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sz="1200" b="0" kern="1200" baseline="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 sz="1200" b="1" u="sng" kern="1200" baseline="0" dirty="0" smtClean="0">
                <a:solidFill>
                  <a:schemeClr val="tx1"/>
                </a:solidFill>
              </a:rPr>
              <a:t>Precision Agriculture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kern="1200" baseline="0" dirty="0" smtClean="0"/>
              <a:t>Using technology to do the right thing, in the right place, in the right way, at the right time to reduce over application of nutrients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sz="1200" b="1" kern="1200" baseline="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 sz="1200" b="1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Water Quality Trading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Adopting a market based approach alongside regulation to improve water quality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sz="1200" b="1" kern="1200" baseline="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sz="1200" b="1" u="sng" kern="1200" baseline="0" dirty="0" smtClean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sz="1200" b="1" u="sng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sz="1200" b="0" kern="1200" baseline="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sz="1200" b="0" kern="1200" baseline="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464BE-F39C-4FFC-B63C-FC9AADD8296A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7528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1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Groundwater and Aquifers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Protecting groundwater and recharge areas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Increasing aquifer management plans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Improving groundwater mapping</a:t>
            </a:r>
          </a:p>
          <a:p>
            <a:endParaRPr lang="en-CA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1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Drinking Water Quality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Identifying potential risks to drinking water sources and actions that can be taken locally to eliminate the risks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200" b="1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Shoreline Erosion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Developing new guidelines for maintaining shorelines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464BE-F39C-4FFC-B63C-FC9AADD8296A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3230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148BC-7AEC-4783-AF71-9864FD87F9A4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148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7100" y="2743200"/>
            <a:ext cx="3429000" cy="1638300"/>
          </a:xfrm>
        </p:spPr>
        <p:txBody>
          <a:bodyPr anchor="b" anchorCtr="0"/>
          <a:lstStyle>
            <a:lvl1pPr>
              <a:lnSpc>
                <a:spcPts val="36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7100" y="4622800"/>
            <a:ext cx="3187700" cy="1447800"/>
          </a:xfrm>
        </p:spPr>
        <p:txBody>
          <a:bodyPr lIns="0" tIns="0" rIns="0" bIns="0"/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1712-4736-E847-AE65-9B0B6D29FB70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E721-F9EB-2E48-9B06-0D6F1137FA5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197100" y="4495800"/>
            <a:ext cx="4038600" cy="0"/>
          </a:xfrm>
          <a:prstGeom prst="line">
            <a:avLst/>
          </a:prstGeom>
          <a:ln>
            <a:solidFill>
              <a:srgbClr val="8AC8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89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1712-4736-E847-AE65-9B0B6D29FB70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E721-F9EB-2E48-9B06-0D6F1137F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3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1712-4736-E847-AE65-9B0B6D29FB70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E721-F9EB-2E48-9B06-0D6F1137F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5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1712-4736-E847-AE65-9B0B6D29FB70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E721-F9EB-2E48-9B06-0D6F1137F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88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1712-4736-E847-AE65-9B0B6D29FB70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E721-F9EB-2E48-9B06-0D6F1137F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5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1712-4736-E847-AE65-9B0B6D29FB70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E721-F9EB-2E48-9B06-0D6F1137F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58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1712-4736-E847-AE65-9B0B6D29FB70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E721-F9EB-2E48-9B06-0D6F1137F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7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1712-4736-E847-AE65-9B0B6D29FB70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E721-F9EB-2E48-9B06-0D6F1137F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1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1712-4736-E847-AE65-9B0B6D29FB70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E721-F9EB-2E48-9B06-0D6F1137F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51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1712-4736-E847-AE65-9B0B6D29FB70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E721-F9EB-2E48-9B06-0D6F1137F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05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1712-4736-E847-AE65-9B0B6D29FB70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DE721-F9EB-2E48-9B06-0D6F1137F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4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B_Climate_and_Green_Plan_2017_PPT_Page_tk100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6896" y="274638"/>
            <a:ext cx="7339904" cy="1143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6896" y="1600200"/>
            <a:ext cx="7339904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01712-4736-E847-AE65-9B0B6D29FB70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DE721-F9EB-2E48-9B06-0D6F1137F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5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1E364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76978"/>
        </a:buClr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476978"/>
        </a:buClr>
        <a:buFont typeface="Lucida Grande"/>
        <a:buChar char="-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476978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476978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476978"/>
        </a:buClr>
        <a:buFont typeface="Lucida Grande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Climate and Green Plan Town Hall Toolkit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Water Pillar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896" y="274638"/>
            <a:ext cx="7339904" cy="1143000"/>
          </a:xfrm>
        </p:spPr>
        <p:txBody>
          <a:bodyPr/>
          <a:lstStyle/>
          <a:p>
            <a:r>
              <a:rPr lang="en-CA" dirty="0" smtClean="0">
                <a:solidFill>
                  <a:schemeClr val="accent5">
                    <a:lumMod val="75000"/>
                  </a:schemeClr>
                </a:solidFill>
              </a:rPr>
              <a:t>Flood and Drought</a:t>
            </a:r>
            <a:br>
              <a:rPr lang="en-CA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CA" dirty="0" smtClean="0">
                <a:solidFill>
                  <a:schemeClr val="accent5">
                    <a:lumMod val="75000"/>
                  </a:schemeClr>
                </a:solidFill>
              </a:rPr>
              <a:t>Discussion Questions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CA" dirty="0" smtClean="0"/>
          </a:p>
          <a:p>
            <a:r>
              <a:rPr lang="en-CA" dirty="0" smtClean="0"/>
              <a:t>What </a:t>
            </a:r>
            <a:r>
              <a:rPr lang="en-CA" dirty="0"/>
              <a:t>are your thoughts on the </a:t>
            </a:r>
            <a:r>
              <a:rPr lang="en-CA" dirty="0" smtClean="0"/>
              <a:t>actions </a:t>
            </a:r>
            <a:r>
              <a:rPr lang="en-CA" dirty="0"/>
              <a:t>being considered to support the </a:t>
            </a:r>
            <a:r>
              <a:rPr lang="en-CA" dirty="0" smtClean="0"/>
              <a:t>Flood and Drought </a:t>
            </a:r>
            <a:r>
              <a:rPr lang="en-CA" dirty="0"/>
              <a:t>keystone?</a:t>
            </a:r>
          </a:p>
          <a:p>
            <a:endParaRPr lang="en-CA" dirty="0"/>
          </a:p>
          <a:p>
            <a:r>
              <a:rPr lang="en-CA" dirty="0"/>
              <a:t>What </a:t>
            </a:r>
            <a:r>
              <a:rPr lang="en-CA" dirty="0" smtClean="0"/>
              <a:t>actions </a:t>
            </a:r>
            <a:r>
              <a:rPr lang="en-CA" dirty="0"/>
              <a:t>are you the most/least interested in</a:t>
            </a:r>
            <a:r>
              <a:rPr lang="en-CA" dirty="0" smtClean="0"/>
              <a:t>? Why?</a:t>
            </a:r>
            <a:endParaRPr lang="en-CA" dirty="0"/>
          </a:p>
          <a:p>
            <a:endParaRPr lang="en-CA" dirty="0"/>
          </a:p>
          <a:p>
            <a:r>
              <a:rPr lang="en-CA" dirty="0"/>
              <a:t>What other actions should be considered?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509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5">
                    <a:lumMod val="75000"/>
                  </a:schemeClr>
                </a:solidFill>
              </a:rPr>
              <a:t>Water Quality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146922"/>
              </p:ext>
            </p:extLst>
          </p:nvPr>
        </p:nvGraphicFramePr>
        <p:xfrm>
          <a:off x="701749" y="1535288"/>
          <a:ext cx="8018266" cy="464226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580990">
                  <a:extLst>
                    <a:ext uri="{9D8B030D-6E8A-4147-A177-3AD203B41FA5}">
                      <a16:colId xmlns:a16="http://schemas.microsoft.com/office/drawing/2014/main" val="1740751014"/>
                    </a:ext>
                  </a:extLst>
                </a:gridCol>
                <a:gridCol w="5437276">
                  <a:extLst>
                    <a:ext uri="{9D8B030D-6E8A-4147-A177-3AD203B41FA5}">
                      <a16:colId xmlns:a16="http://schemas.microsoft.com/office/drawing/2014/main" val="1924599607"/>
                    </a:ext>
                  </a:extLst>
                </a:gridCol>
              </a:tblGrid>
              <a:tr h="710348">
                <a:tc>
                  <a:txBody>
                    <a:bodyPr/>
                    <a:lstStyle/>
                    <a:p>
                      <a:pPr algn="ctr"/>
                      <a:r>
                        <a:rPr lang="en-CA" sz="2400" b="1" kern="1200" baseline="0" dirty="0" smtClean="0">
                          <a:solidFill>
                            <a:srgbClr val="35859A"/>
                          </a:solidFill>
                          <a:latin typeface="+mn-lt"/>
                          <a:ea typeface="+mn-ea"/>
                          <a:cs typeface="+mn-cs"/>
                        </a:rPr>
                        <a:t>Actions</a:t>
                      </a:r>
                      <a:endParaRPr lang="en-CA" sz="2400" b="1" kern="1200" baseline="0" dirty="0">
                        <a:solidFill>
                          <a:srgbClr val="35859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CA" sz="1800" b="0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835128"/>
                  </a:ext>
                </a:extLst>
              </a:tr>
              <a:tr h="1996222">
                <a:tc>
                  <a:txBody>
                    <a:bodyPr/>
                    <a:lstStyle/>
                    <a:p>
                      <a:r>
                        <a:rPr lang="en-CA" sz="2000" b="0" kern="1200" baseline="0" dirty="0" smtClean="0">
                          <a:solidFill>
                            <a:schemeClr val="tx1"/>
                          </a:solidFill>
                        </a:rPr>
                        <a:t>Managing Excess Nutrients</a:t>
                      </a:r>
                      <a:endParaRPr lang="en-CA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2000" b="0" kern="1200" baseline="0" dirty="0" smtClean="0"/>
                        <a:t>Developing and implementing watershed based targets for nutrient reduction including the Lake Winnipeg watershed. </a:t>
                      </a:r>
                    </a:p>
                    <a:p>
                      <a:pPr marL="0" algn="l" defTabSz="914400" rtl="0" eaLnBrk="1" latinLnBrk="0" hangingPunct="1"/>
                      <a:r>
                        <a:rPr lang="en-CA" sz="2000" b="0" kern="1200" baseline="0" dirty="0" smtClean="0"/>
                        <a:t>Improve existing wastewater treatment plants for nutrient removal.</a:t>
                      </a:r>
                    </a:p>
                    <a:p>
                      <a:pPr marL="0" algn="l" defTabSz="914400" rtl="0" eaLnBrk="1" latinLnBrk="0" hangingPunct="1"/>
                      <a:r>
                        <a:rPr lang="en-CA" sz="2000" b="0" kern="1200" baseline="0" dirty="0" smtClean="0"/>
                        <a:t>Implementing innovative wastewater nutrient solutions.</a:t>
                      </a:r>
                      <a:endParaRPr lang="en-CA" sz="2000" b="0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805221"/>
                  </a:ext>
                </a:extLst>
              </a:tr>
              <a:tr h="90240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2000" b="0" kern="1200" baseline="0" dirty="0" smtClean="0">
                          <a:solidFill>
                            <a:schemeClr val="tx1"/>
                          </a:solidFill>
                        </a:rPr>
                        <a:t>Precision Agriculture</a:t>
                      </a:r>
                      <a:endParaRPr lang="en-CA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2000" kern="1200" baseline="0" dirty="0" smtClean="0"/>
                        <a:t>Using technology to do the right thing, in the right place, in the right way, at the right time to reduce over application of nutrients.</a:t>
                      </a:r>
                      <a:endParaRPr lang="en-CA" sz="20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937415"/>
                  </a:ext>
                </a:extLst>
              </a:tr>
              <a:tr h="62894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Water Quality Trading</a:t>
                      </a:r>
                      <a:endParaRPr lang="en-CA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Adopting a market based approach alongside regulation to improve water quality. </a:t>
                      </a:r>
                      <a:endParaRPr lang="en-CA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24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78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5">
                    <a:lumMod val="75000"/>
                  </a:schemeClr>
                </a:solidFill>
              </a:rPr>
              <a:t>Water Quality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967454"/>
              </p:ext>
            </p:extLst>
          </p:nvPr>
        </p:nvGraphicFramePr>
        <p:xfrm>
          <a:off x="701749" y="1540533"/>
          <a:ext cx="8018266" cy="355612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580990">
                  <a:extLst>
                    <a:ext uri="{9D8B030D-6E8A-4147-A177-3AD203B41FA5}">
                      <a16:colId xmlns:a16="http://schemas.microsoft.com/office/drawing/2014/main" val="1740751014"/>
                    </a:ext>
                  </a:extLst>
                </a:gridCol>
                <a:gridCol w="5437276">
                  <a:extLst>
                    <a:ext uri="{9D8B030D-6E8A-4147-A177-3AD203B41FA5}">
                      <a16:colId xmlns:a16="http://schemas.microsoft.com/office/drawing/2014/main" val="1924599607"/>
                    </a:ext>
                  </a:extLst>
                </a:gridCol>
              </a:tblGrid>
              <a:tr h="843406">
                <a:tc>
                  <a:txBody>
                    <a:bodyPr/>
                    <a:lstStyle/>
                    <a:p>
                      <a:pPr algn="ctr"/>
                      <a:r>
                        <a:rPr lang="en-CA" sz="2400" b="1" kern="1200" baseline="0" dirty="0" smtClean="0">
                          <a:solidFill>
                            <a:srgbClr val="35859A"/>
                          </a:solidFill>
                          <a:latin typeface="+mn-lt"/>
                          <a:ea typeface="+mn-ea"/>
                          <a:cs typeface="+mn-cs"/>
                        </a:rPr>
                        <a:t>Actions</a:t>
                      </a:r>
                      <a:endParaRPr lang="en-CA" sz="2400" b="1" kern="1200" baseline="0" dirty="0">
                        <a:solidFill>
                          <a:srgbClr val="35859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CA" sz="1800" b="0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942291"/>
                  </a:ext>
                </a:extLst>
              </a:tr>
              <a:tr h="86965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Groundwater and Aquifers</a:t>
                      </a:r>
                      <a:endParaRPr lang="en-CA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Protecting groundwater and recharge areas.</a:t>
                      </a:r>
                    </a:p>
                    <a:p>
                      <a:r>
                        <a:rPr lang="en-C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Increasing aquifer management plans. </a:t>
                      </a:r>
                    </a:p>
                    <a:p>
                      <a:r>
                        <a:rPr lang="en-C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Improving groundwater mapping.</a:t>
                      </a:r>
                      <a:endParaRPr lang="en-CA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805221"/>
                  </a:ext>
                </a:extLst>
              </a:tr>
              <a:tr h="86965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Drinking Water Quality</a:t>
                      </a:r>
                      <a:endParaRPr lang="en-CA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Identifying potential risks to drinking water sources and actions that can be taken locally to eliminate the risks. </a:t>
                      </a:r>
                      <a:endParaRPr lang="en-CA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937415"/>
                  </a:ext>
                </a:extLst>
              </a:tr>
              <a:tr h="60612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Shoreline Erosion</a:t>
                      </a:r>
                      <a:endParaRPr lang="en-CA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Developing new guidelines for maintaining shorelines.</a:t>
                      </a:r>
                      <a:endParaRPr lang="en-CA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24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544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896" y="274638"/>
            <a:ext cx="7339904" cy="1143000"/>
          </a:xfrm>
        </p:spPr>
        <p:txBody>
          <a:bodyPr/>
          <a:lstStyle/>
          <a:p>
            <a:r>
              <a:rPr lang="en-CA" dirty="0" smtClean="0">
                <a:solidFill>
                  <a:schemeClr val="accent5">
                    <a:lumMod val="75000"/>
                  </a:schemeClr>
                </a:solidFill>
              </a:rPr>
              <a:t>Water Quality </a:t>
            </a:r>
            <a:br>
              <a:rPr lang="en-CA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CA" dirty="0" smtClean="0">
                <a:solidFill>
                  <a:schemeClr val="accent5">
                    <a:lumMod val="75000"/>
                  </a:schemeClr>
                </a:solidFill>
              </a:rPr>
              <a:t>Discussion Questions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CA" dirty="0" smtClean="0"/>
          </a:p>
          <a:p>
            <a:r>
              <a:rPr lang="en-CA" dirty="0" smtClean="0"/>
              <a:t>What </a:t>
            </a:r>
            <a:r>
              <a:rPr lang="en-CA" dirty="0"/>
              <a:t>are your thoughts on the </a:t>
            </a:r>
            <a:r>
              <a:rPr lang="en-CA" dirty="0" smtClean="0"/>
              <a:t>actions </a:t>
            </a:r>
            <a:r>
              <a:rPr lang="en-CA" dirty="0"/>
              <a:t>being considered to support the </a:t>
            </a:r>
            <a:r>
              <a:rPr lang="en-CA" dirty="0" smtClean="0"/>
              <a:t>Water Quality keystone</a:t>
            </a:r>
            <a:r>
              <a:rPr lang="en-CA" dirty="0"/>
              <a:t>?</a:t>
            </a:r>
          </a:p>
          <a:p>
            <a:endParaRPr lang="en-CA" dirty="0"/>
          </a:p>
          <a:p>
            <a:r>
              <a:rPr lang="en-CA" dirty="0"/>
              <a:t>What </a:t>
            </a:r>
            <a:r>
              <a:rPr lang="en-CA" dirty="0" smtClean="0"/>
              <a:t>actions </a:t>
            </a:r>
            <a:r>
              <a:rPr lang="en-CA" dirty="0"/>
              <a:t>are you the most/least interested in</a:t>
            </a:r>
            <a:r>
              <a:rPr lang="en-CA" dirty="0" smtClean="0"/>
              <a:t>? Why?</a:t>
            </a:r>
            <a:endParaRPr lang="en-CA" dirty="0"/>
          </a:p>
          <a:p>
            <a:endParaRPr lang="en-CA" dirty="0"/>
          </a:p>
          <a:p>
            <a:r>
              <a:rPr lang="en-CA" dirty="0"/>
              <a:t>What other actions should be considered?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191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5">
                    <a:lumMod val="75000"/>
                  </a:schemeClr>
                </a:solidFill>
              </a:rPr>
              <a:t>Keystones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6896" y="1600200"/>
            <a:ext cx="7339904" cy="4926106"/>
          </a:xfrm>
        </p:spPr>
        <p:txBody>
          <a:bodyPr/>
          <a:lstStyle/>
          <a:p>
            <a:r>
              <a:rPr lang="en-CA" sz="2800" dirty="0"/>
              <a:t>Are the four keystones the right priority areas for action under the </a:t>
            </a:r>
            <a:r>
              <a:rPr lang="en-CA" sz="2800" dirty="0" smtClean="0"/>
              <a:t>Water </a:t>
            </a:r>
            <a:r>
              <a:rPr lang="en-CA" sz="2800" dirty="0"/>
              <a:t>P</a:t>
            </a:r>
            <a:r>
              <a:rPr lang="en-CA" sz="2800" dirty="0" smtClean="0"/>
              <a:t>illar</a:t>
            </a:r>
            <a:r>
              <a:rPr lang="en-CA" sz="2800" dirty="0"/>
              <a:t>? </a:t>
            </a:r>
          </a:p>
          <a:p>
            <a:r>
              <a:rPr lang="en-CA" sz="2800" dirty="0"/>
              <a:t>Do you have any other suggestions?</a:t>
            </a:r>
          </a:p>
          <a:p>
            <a:endParaRPr lang="en-CA" dirty="0"/>
          </a:p>
        </p:txBody>
      </p:sp>
      <p:sp>
        <p:nvSpPr>
          <p:cNvPr id="8" name="Round Same Side Corner Rectangle 7"/>
          <p:cNvSpPr/>
          <p:nvPr/>
        </p:nvSpPr>
        <p:spPr>
          <a:xfrm rot="10800000">
            <a:off x="7023672" y="4332836"/>
            <a:ext cx="1875381" cy="1395781"/>
          </a:xfrm>
          <a:prstGeom prst="round2SameRect">
            <a:avLst/>
          </a:prstGeom>
          <a:solidFill>
            <a:srgbClr val="35859A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7023671" y="4752384"/>
            <a:ext cx="187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chemeClr val="bg1"/>
                </a:solidFill>
              </a:rPr>
              <a:t>Water Quality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14" name="Round Same Side Corner Rectangle 13"/>
          <p:cNvSpPr/>
          <p:nvPr/>
        </p:nvSpPr>
        <p:spPr>
          <a:xfrm rot="10800000">
            <a:off x="2504953" y="4332834"/>
            <a:ext cx="1875381" cy="1395781"/>
          </a:xfrm>
          <a:prstGeom prst="round2SameRect">
            <a:avLst/>
          </a:prstGeom>
          <a:solidFill>
            <a:srgbClr val="35859A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2504952" y="4679974"/>
            <a:ext cx="1875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chemeClr val="bg1"/>
                </a:solidFill>
              </a:rPr>
              <a:t>Wetlands &amp; Watersheds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rot="10800000">
            <a:off x="4796132" y="4332835"/>
            <a:ext cx="1875381" cy="1395781"/>
          </a:xfrm>
          <a:prstGeom prst="round2SameRect">
            <a:avLst/>
          </a:prstGeom>
          <a:solidFill>
            <a:srgbClr val="35859A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4830342" y="4752384"/>
            <a:ext cx="1875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chemeClr val="bg1"/>
                </a:solidFill>
              </a:rPr>
              <a:t>Flood &amp; Drought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18" name="Round Same Side Corner Rectangle 17"/>
          <p:cNvSpPr/>
          <p:nvPr/>
        </p:nvSpPr>
        <p:spPr>
          <a:xfrm rot="10800000">
            <a:off x="277411" y="4332834"/>
            <a:ext cx="1875381" cy="1395781"/>
          </a:xfrm>
          <a:prstGeom prst="round2SameRect">
            <a:avLst/>
          </a:prstGeom>
          <a:solidFill>
            <a:srgbClr val="35859A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/>
          <p:cNvSpPr txBox="1"/>
          <p:nvPr/>
        </p:nvSpPr>
        <p:spPr>
          <a:xfrm>
            <a:off x="277410" y="4680212"/>
            <a:ext cx="1875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chemeClr val="bg1"/>
                </a:solidFill>
              </a:rPr>
              <a:t>Agriculture &amp; Land-Use</a:t>
            </a:r>
            <a:endParaRPr lang="en-C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35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B_Climate_and_Green_Plan_2017_PPT_Cover_End_tk1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007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5859A"/>
                </a:solidFill>
              </a:rPr>
              <a:t>The Four Pillars</a:t>
            </a:r>
            <a:endParaRPr lang="en-US" dirty="0">
              <a:solidFill>
                <a:srgbClr val="35859A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8999" y="2133547"/>
            <a:ext cx="7340600" cy="345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1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0" y="2032000"/>
            <a:ext cx="4051300" cy="973138"/>
          </a:xfrm>
        </p:spPr>
        <p:txBody>
          <a:bodyPr anchor="b" anchorCtr="0"/>
          <a:lstStyle/>
          <a:p>
            <a:r>
              <a:rPr lang="en-US" dirty="0" smtClean="0">
                <a:solidFill>
                  <a:srgbClr val="FFFFFF"/>
                </a:solidFill>
              </a:rPr>
              <a:t>WATER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635500" y="3200400"/>
            <a:ext cx="4508500" cy="0"/>
          </a:xfrm>
          <a:prstGeom prst="line">
            <a:avLst/>
          </a:prstGeom>
          <a:ln>
            <a:solidFill>
              <a:srgbClr val="8AC8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51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Keystones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 rot="10800000">
            <a:off x="1169376" y="1336741"/>
            <a:ext cx="2382715" cy="2013438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Round Same Side Corner Rectangle 4"/>
          <p:cNvSpPr/>
          <p:nvPr/>
        </p:nvSpPr>
        <p:spPr>
          <a:xfrm rot="10800000">
            <a:off x="5269523" y="1336742"/>
            <a:ext cx="2382715" cy="2013438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 w="34925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ound Same Side Corner Rectangle 5"/>
          <p:cNvSpPr/>
          <p:nvPr/>
        </p:nvSpPr>
        <p:spPr>
          <a:xfrm rot="10800000">
            <a:off x="1169376" y="4091664"/>
            <a:ext cx="2382715" cy="2013438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ound Same Side Corner Rectangle 6"/>
          <p:cNvSpPr/>
          <p:nvPr/>
        </p:nvSpPr>
        <p:spPr>
          <a:xfrm rot="10800000">
            <a:off x="5269523" y="4091664"/>
            <a:ext cx="2382715" cy="2013438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1169373" y="1784202"/>
            <a:ext cx="2382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chemeClr val="bg1"/>
                </a:solidFill>
              </a:rPr>
              <a:t>Wetlands &amp; Watersheds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9376" y="4405885"/>
            <a:ext cx="2382714" cy="954107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chemeClr val="bg1"/>
                </a:solidFill>
              </a:rPr>
              <a:t>Flood &amp; Drought 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69522" y="1789146"/>
            <a:ext cx="2382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>
                <a:solidFill>
                  <a:schemeClr val="bg1"/>
                </a:solidFill>
              </a:rPr>
              <a:t>Agriculture </a:t>
            </a:r>
            <a:r>
              <a:rPr lang="en-CA" sz="2800" b="1" dirty="0" smtClean="0">
                <a:solidFill>
                  <a:schemeClr val="bg1"/>
                </a:solidFill>
              </a:rPr>
              <a:t>&amp; </a:t>
            </a:r>
            <a:r>
              <a:rPr lang="en-CA" sz="2800" b="1" dirty="0">
                <a:solidFill>
                  <a:schemeClr val="bg1"/>
                </a:solidFill>
              </a:rPr>
              <a:t>Land Use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69522" y="4709321"/>
            <a:ext cx="2382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chemeClr val="bg1"/>
                </a:solidFill>
              </a:rPr>
              <a:t>Water Quality</a:t>
            </a:r>
            <a:endParaRPr lang="en-C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0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5">
                    <a:lumMod val="75000"/>
                  </a:schemeClr>
                </a:solidFill>
              </a:rPr>
              <a:t>Wetlands &amp; Watersheds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592484"/>
              </p:ext>
            </p:extLst>
          </p:nvPr>
        </p:nvGraphicFramePr>
        <p:xfrm>
          <a:off x="844127" y="1664469"/>
          <a:ext cx="8024744" cy="369831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583075">
                  <a:extLst>
                    <a:ext uri="{9D8B030D-6E8A-4147-A177-3AD203B41FA5}">
                      <a16:colId xmlns:a16="http://schemas.microsoft.com/office/drawing/2014/main" val="1740751014"/>
                    </a:ext>
                  </a:extLst>
                </a:gridCol>
                <a:gridCol w="5441669">
                  <a:extLst>
                    <a:ext uri="{9D8B030D-6E8A-4147-A177-3AD203B41FA5}">
                      <a16:colId xmlns:a16="http://schemas.microsoft.com/office/drawing/2014/main" val="1924599607"/>
                    </a:ext>
                  </a:extLst>
                </a:gridCol>
              </a:tblGrid>
              <a:tr h="584462">
                <a:tc>
                  <a:txBody>
                    <a:bodyPr/>
                    <a:lstStyle/>
                    <a:p>
                      <a:pPr algn="ctr"/>
                      <a:r>
                        <a:rPr lang="en-CA" sz="2400" b="1" kern="1200" baseline="0" dirty="0" smtClean="0">
                          <a:solidFill>
                            <a:srgbClr val="35859A"/>
                          </a:solidFill>
                          <a:latin typeface="+mn-lt"/>
                          <a:ea typeface="+mn-ea"/>
                          <a:cs typeface="+mn-cs"/>
                        </a:rPr>
                        <a:t>Actions</a:t>
                      </a:r>
                      <a:endParaRPr lang="en-CA" sz="2400" b="1" kern="1200" baseline="0" dirty="0">
                        <a:solidFill>
                          <a:srgbClr val="35859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CA" sz="1800" b="0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426071"/>
                  </a:ext>
                </a:extLst>
              </a:tr>
              <a:tr h="584462">
                <a:tc>
                  <a:txBody>
                    <a:bodyPr/>
                    <a:lstStyle/>
                    <a:p>
                      <a:r>
                        <a:rPr lang="en-CA" sz="2000" b="0" kern="1200" baseline="0" dirty="0" smtClean="0">
                          <a:solidFill>
                            <a:schemeClr val="tx1"/>
                          </a:solidFill>
                        </a:rPr>
                        <a:t>Watershed Planning</a:t>
                      </a:r>
                      <a:endParaRPr lang="en-CA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Enhancing the watershed planning and management framework at both the local and regional levels. </a:t>
                      </a:r>
                      <a:endParaRPr lang="en-CA" sz="2000" b="0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805221"/>
                  </a:ext>
                </a:extLst>
              </a:tr>
              <a:tr h="10854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Wetlands</a:t>
                      </a:r>
                    </a:p>
                    <a:p>
                      <a:pPr marL="0" algn="l" defTabSz="914400" rtl="0" eaLnBrk="1" latinLnBrk="0" hangingPunct="1"/>
                      <a:endParaRPr lang="en-CA" sz="2000" b="0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C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Continuing to create a comprehensive inventory of wetlands across the province.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C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Using tools developed to assess wetlands’ ecological functions.</a:t>
                      </a:r>
                      <a:endParaRPr lang="en-CA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937415"/>
                  </a:ext>
                </a:extLst>
              </a:tr>
              <a:tr h="7973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Net Loss</a:t>
                      </a:r>
                    </a:p>
                  </a:txBody>
                  <a:tcP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585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Committing to No Net Loss for wetlands.</a:t>
                      </a:r>
                      <a:endParaRPr lang="en-CA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585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24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99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896" y="274638"/>
            <a:ext cx="7339904" cy="1143000"/>
          </a:xfrm>
        </p:spPr>
        <p:txBody>
          <a:bodyPr/>
          <a:lstStyle/>
          <a:p>
            <a:r>
              <a:rPr lang="en-CA" dirty="0" smtClean="0">
                <a:solidFill>
                  <a:schemeClr val="accent5">
                    <a:lumMod val="75000"/>
                  </a:schemeClr>
                </a:solidFill>
              </a:rPr>
              <a:t>Wetlands and Watersheds </a:t>
            </a:r>
            <a:br>
              <a:rPr lang="en-CA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CA" dirty="0" smtClean="0">
                <a:solidFill>
                  <a:schemeClr val="accent5">
                    <a:lumMod val="75000"/>
                  </a:schemeClr>
                </a:solidFill>
              </a:rPr>
              <a:t>Discussion Questions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CA" dirty="0" smtClean="0"/>
          </a:p>
          <a:p>
            <a:r>
              <a:rPr lang="en-CA" dirty="0" smtClean="0"/>
              <a:t>What </a:t>
            </a:r>
            <a:r>
              <a:rPr lang="en-CA" dirty="0"/>
              <a:t>are your thoughts on the </a:t>
            </a:r>
            <a:r>
              <a:rPr lang="en-CA" dirty="0" smtClean="0"/>
              <a:t>actions </a:t>
            </a:r>
            <a:r>
              <a:rPr lang="en-CA" dirty="0"/>
              <a:t>being considered to support the </a:t>
            </a:r>
            <a:r>
              <a:rPr lang="en-CA" dirty="0" smtClean="0"/>
              <a:t>Wetlands and Watersheds </a:t>
            </a:r>
            <a:r>
              <a:rPr lang="en-CA" dirty="0"/>
              <a:t>keystone?</a:t>
            </a:r>
          </a:p>
          <a:p>
            <a:endParaRPr lang="en-CA" dirty="0"/>
          </a:p>
          <a:p>
            <a:r>
              <a:rPr lang="en-CA" dirty="0"/>
              <a:t>What </a:t>
            </a:r>
            <a:r>
              <a:rPr lang="en-CA" dirty="0" smtClean="0"/>
              <a:t>actions </a:t>
            </a:r>
            <a:r>
              <a:rPr lang="en-CA" dirty="0"/>
              <a:t>are you the most/least interested in</a:t>
            </a:r>
            <a:r>
              <a:rPr lang="en-CA" dirty="0" smtClean="0"/>
              <a:t>? Why?</a:t>
            </a:r>
            <a:endParaRPr lang="en-CA" dirty="0"/>
          </a:p>
          <a:p>
            <a:endParaRPr lang="en-CA" dirty="0"/>
          </a:p>
          <a:p>
            <a:r>
              <a:rPr lang="en-CA" dirty="0"/>
              <a:t>What other actions should be considered?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748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5">
                    <a:lumMod val="75000"/>
                  </a:schemeClr>
                </a:solidFill>
              </a:rPr>
              <a:t>Agriculture &amp; Land Use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16681"/>
              </p:ext>
            </p:extLst>
          </p:nvPr>
        </p:nvGraphicFramePr>
        <p:xfrm>
          <a:off x="701749" y="1655544"/>
          <a:ext cx="8018266" cy="345088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580990">
                  <a:extLst>
                    <a:ext uri="{9D8B030D-6E8A-4147-A177-3AD203B41FA5}">
                      <a16:colId xmlns:a16="http://schemas.microsoft.com/office/drawing/2014/main" val="1740751014"/>
                    </a:ext>
                  </a:extLst>
                </a:gridCol>
                <a:gridCol w="5437276">
                  <a:extLst>
                    <a:ext uri="{9D8B030D-6E8A-4147-A177-3AD203B41FA5}">
                      <a16:colId xmlns:a16="http://schemas.microsoft.com/office/drawing/2014/main" val="1924599607"/>
                    </a:ext>
                  </a:extLst>
                </a:gridCol>
              </a:tblGrid>
              <a:tr h="860085">
                <a:tc>
                  <a:txBody>
                    <a:bodyPr/>
                    <a:lstStyle/>
                    <a:p>
                      <a:pPr algn="ctr"/>
                      <a:r>
                        <a:rPr lang="en-CA" sz="2400" b="1" kern="1200" baseline="0" dirty="0" smtClean="0">
                          <a:solidFill>
                            <a:srgbClr val="35859A"/>
                          </a:solidFill>
                          <a:latin typeface="+mn-lt"/>
                          <a:ea typeface="+mn-ea"/>
                          <a:cs typeface="+mn-cs"/>
                        </a:rPr>
                        <a:t>Actions</a:t>
                      </a:r>
                      <a:endParaRPr lang="en-CA" sz="2400" b="1" kern="1200" baseline="0" dirty="0">
                        <a:solidFill>
                          <a:srgbClr val="35859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CA" sz="1800" b="0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324090"/>
                  </a:ext>
                </a:extLst>
              </a:tr>
              <a:tr h="1365380">
                <a:tc>
                  <a:txBody>
                    <a:bodyPr/>
                    <a:lstStyle/>
                    <a:p>
                      <a:r>
                        <a:rPr lang="en-CA" sz="2000" b="0" kern="1200" baseline="0" dirty="0" smtClean="0">
                          <a:solidFill>
                            <a:schemeClr val="tx1"/>
                          </a:solidFill>
                        </a:rPr>
                        <a:t>Growing Outcomes for Watersheds (GROW)</a:t>
                      </a:r>
                      <a:endParaRPr lang="en-CA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2000" b="0" kern="1200" baseline="0" dirty="0" smtClean="0"/>
                        <a:t>Implementing a made in Manitoba ecological goods and services partnership program called GROW, based on the Alternative Land Use Services (ALUS) model.</a:t>
                      </a:r>
                    </a:p>
                    <a:p>
                      <a:pPr marL="0" algn="l" defTabSz="914400" rtl="0" eaLnBrk="1" latinLnBrk="0" hangingPunct="1"/>
                      <a:endParaRPr lang="en-CA" sz="1800" b="0" kern="1200" baseline="0" dirty="0" smtClean="0"/>
                    </a:p>
                  </a:txBody>
                  <a:tcP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805221"/>
                  </a:ext>
                </a:extLst>
              </a:tr>
              <a:tr h="89412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2000" b="0" kern="1200" baseline="0" dirty="0" smtClean="0">
                          <a:solidFill>
                            <a:schemeClr val="tx1"/>
                          </a:solidFill>
                        </a:rPr>
                        <a:t>Drainage and Water Retention</a:t>
                      </a:r>
                      <a:endParaRPr lang="en-CA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2000" kern="1200" baseline="0" dirty="0" smtClean="0"/>
                        <a:t>Reviewing tile drainage regulations.</a:t>
                      </a:r>
                    </a:p>
                    <a:p>
                      <a:pPr marL="0" algn="l" defTabSz="914400" rtl="0" eaLnBrk="1" latinLnBrk="0" hangingPunct="1"/>
                      <a:r>
                        <a:rPr lang="en-CA" sz="2000" kern="1200" baseline="0" dirty="0" smtClean="0"/>
                        <a:t>Exploring innovative approaches to fulfill no net loss of water retention capacity goals. </a:t>
                      </a:r>
                      <a:endParaRPr lang="en-CA" sz="2000" b="1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937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55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896" y="274638"/>
            <a:ext cx="7339904" cy="1143000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accent5">
                    <a:lumMod val="75000"/>
                  </a:schemeClr>
                </a:solidFill>
              </a:rPr>
              <a:t>Agriculture &amp; Land Use </a:t>
            </a:r>
            <a:br>
              <a:rPr lang="en-CA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CA" dirty="0" smtClean="0">
                <a:solidFill>
                  <a:schemeClr val="accent5">
                    <a:lumMod val="75000"/>
                  </a:schemeClr>
                </a:solidFill>
              </a:rPr>
              <a:t>Discussion Questions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CA" dirty="0" smtClean="0"/>
          </a:p>
          <a:p>
            <a:r>
              <a:rPr lang="en-CA" dirty="0" smtClean="0"/>
              <a:t>What </a:t>
            </a:r>
            <a:r>
              <a:rPr lang="en-CA" dirty="0"/>
              <a:t>are your thoughts on the </a:t>
            </a:r>
            <a:r>
              <a:rPr lang="en-CA" dirty="0" smtClean="0"/>
              <a:t>actions </a:t>
            </a:r>
            <a:r>
              <a:rPr lang="en-CA" dirty="0"/>
              <a:t>being considered to support the </a:t>
            </a:r>
            <a:r>
              <a:rPr lang="en-CA" dirty="0" smtClean="0"/>
              <a:t>Agriculture and Land Use keystone</a:t>
            </a:r>
            <a:r>
              <a:rPr lang="en-CA" dirty="0"/>
              <a:t>?</a:t>
            </a:r>
          </a:p>
          <a:p>
            <a:endParaRPr lang="en-CA" dirty="0"/>
          </a:p>
          <a:p>
            <a:r>
              <a:rPr lang="en-CA" dirty="0"/>
              <a:t>What </a:t>
            </a:r>
            <a:r>
              <a:rPr lang="en-CA" dirty="0" smtClean="0"/>
              <a:t>actions </a:t>
            </a:r>
            <a:r>
              <a:rPr lang="en-CA" dirty="0"/>
              <a:t>are you the most/least interested in</a:t>
            </a:r>
            <a:r>
              <a:rPr lang="en-CA" dirty="0" smtClean="0"/>
              <a:t>? Why?</a:t>
            </a:r>
            <a:endParaRPr lang="en-CA" dirty="0"/>
          </a:p>
          <a:p>
            <a:endParaRPr lang="en-CA" dirty="0"/>
          </a:p>
          <a:p>
            <a:r>
              <a:rPr lang="en-CA" dirty="0"/>
              <a:t>What other actions should be considered?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068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chemeClr val="accent5">
                    <a:lumMod val="75000"/>
                  </a:schemeClr>
                </a:solidFill>
              </a:rPr>
              <a:t>Flood and Drought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151303"/>
              </p:ext>
            </p:extLst>
          </p:nvPr>
        </p:nvGraphicFramePr>
        <p:xfrm>
          <a:off x="701749" y="1490129"/>
          <a:ext cx="8018266" cy="470833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580990">
                  <a:extLst>
                    <a:ext uri="{9D8B030D-6E8A-4147-A177-3AD203B41FA5}">
                      <a16:colId xmlns:a16="http://schemas.microsoft.com/office/drawing/2014/main" val="1740751014"/>
                    </a:ext>
                  </a:extLst>
                </a:gridCol>
                <a:gridCol w="5437276">
                  <a:extLst>
                    <a:ext uri="{9D8B030D-6E8A-4147-A177-3AD203B41FA5}">
                      <a16:colId xmlns:a16="http://schemas.microsoft.com/office/drawing/2014/main" val="1924599607"/>
                    </a:ext>
                  </a:extLst>
                </a:gridCol>
              </a:tblGrid>
              <a:tr h="738725">
                <a:tc>
                  <a:txBody>
                    <a:bodyPr/>
                    <a:lstStyle/>
                    <a:p>
                      <a:pPr algn="ctr"/>
                      <a:r>
                        <a:rPr lang="en-CA" sz="2400" b="1" kern="1200" baseline="0" dirty="0" smtClean="0">
                          <a:solidFill>
                            <a:srgbClr val="35859A"/>
                          </a:solidFill>
                          <a:latin typeface="+mn-lt"/>
                          <a:ea typeface="+mn-ea"/>
                          <a:cs typeface="+mn-cs"/>
                        </a:rPr>
                        <a:t>Actions</a:t>
                      </a:r>
                      <a:endParaRPr lang="en-CA" sz="2400" b="1" kern="1200" baseline="0" dirty="0">
                        <a:solidFill>
                          <a:srgbClr val="35859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CA" sz="1800" b="0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747722"/>
                  </a:ext>
                </a:extLst>
              </a:tr>
              <a:tr h="738725">
                <a:tc>
                  <a:txBody>
                    <a:bodyPr/>
                    <a:lstStyle/>
                    <a:p>
                      <a:r>
                        <a:rPr lang="en-CA" sz="2000" b="0" kern="1200" baseline="0" dirty="0" smtClean="0">
                          <a:solidFill>
                            <a:schemeClr val="tx1"/>
                          </a:solidFill>
                        </a:rPr>
                        <a:t>No Net Loss</a:t>
                      </a:r>
                    </a:p>
                    <a:p>
                      <a:r>
                        <a:rPr lang="en-C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(Retention)</a:t>
                      </a:r>
                      <a:endParaRPr lang="en-CA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Keeping water on the landscape and managing it carefully. </a:t>
                      </a:r>
                      <a:endParaRPr lang="en-CA" sz="2000" b="0" u="sng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805221"/>
                  </a:ext>
                </a:extLst>
              </a:tr>
              <a:tr h="96297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2000" b="0" kern="1200" baseline="0" dirty="0" smtClean="0">
                          <a:solidFill>
                            <a:schemeClr val="tx1"/>
                          </a:solidFill>
                        </a:rPr>
                        <a:t>LiDAR</a:t>
                      </a:r>
                    </a:p>
                    <a:p>
                      <a:pPr marL="0" algn="l" defTabSz="914400" rtl="0" eaLnBrk="1" latinLnBrk="0" hangingPunct="1"/>
                      <a:r>
                        <a:rPr lang="en-CA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(Light Detection and Ranging)</a:t>
                      </a:r>
                      <a:endParaRPr lang="en-CA" sz="16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kern="1200" baseline="0" dirty="0" smtClean="0"/>
                        <a:t>Using remote sensing technologies to collect accurate elevation data and create highly accurate land and water mapping.</a:t>
                      </a:r>
                      <a:endParaRPr lang="en-CA" sz="20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937415"/>
                  </a:ext>
                </a:extLst>
              </a:tr>
              <a:tr h="213021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CA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Drought Defense</a:t>
                      </a:r>
                      <a:endParaRPr lang="en-CA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585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Expanding distribution and accessibility of up-to-date drought and water supply conditions information; Integrating local and traditional knowledge; Establishing regional drought committees to provide timely feedback; Developing a basin-by-basin integrated approach to watershed management planning. </a:t>
                      </a:r>
                      <a:endParaRPr lang="en-CA" sz="20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585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24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39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515BBDBA5E454C8AE78EDB4D40C454" ma:contentTypeVersion="0" ma:contentTypeDescription="Create a new document." ma:contentTypeScope="" ma:versionID="b4564238d6a9bbe8fa871bdb476f888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022916f55ab85163ee9a5069dec31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0F3FC4-7446-42C4-9791-A73B2ADD6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FC23F6C-4227-4D2E-B5B0-9B86F0E465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3B0523-4B86-4F8B-B18C-3CF7E7EFBF6C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1368</Words>
  <Application>Microsoft Office PowerPoint</Application>
  <PresentationFormat>On-screen Show (4:3)</PresentationFormat>
  <Paragraphs>201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Lucida Grande</vt:lpstr>
      <vt:lpstr>Wingdings</vt:lpstr>
      <vt:lpstr>Office Theme</vt:lpstr>
      <vt:lpstr>Climate and Green Plan Town Hall Toolkit</vt:lpstr>
      <vt:lpstr>The Four Pillars</vt:lpstr>
      <vt:lpstr>WATER</vt:lpstr>
      <vt:lpstr>Keystones</vt:lpstr>
      <vt:lpstr>Wetlands &amp; Watersheds</vt:lpstr>
      <vt:lpstr>Wetlands and Watersheds  Discussion Questions</vt:lpstr>
      <vt:lpstr>Agriculture &amp; Land Use</vt:lpstr>
      <vt:lpstr>Agriculture &amp; Land Use  Discussion Questions</vt:lpstr>
      <vt:lpstr>Flood and Drought</vt:lpstr>
      <vt:lpstr>Flood and Drought Discussion Questions</vt:lpstr>
      <vt:lpstr>Water Quality</vt:lpstr>
      <vt:lpstr>Water Quality</vt:lpstr>
      <vt:lpstr>Water Quality  Discussion Questions</vt:lpstr>
      <vt:lpstr>Keystones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Chudobiak</dc:creator>
  <cp:lastModifiedBy>TWilliams</cp:lastModifiedBy>
  <cp:revision>56</cp:revision>
  <dcterms:created xsi:type="dcterms:W3CDTF">2017-08-08T13:18:53Z</dcterms:created>
  <dcterms:modified xsi:type="dcterms:W3CDTF">2017-11-02T21:37:04Z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0x01010029515BBDBA5E454C8AE78EDB4D40C454</vt:lpwstr>
  </property>
</Properties>
</file>