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325" r:id="rId5"/>
    <p:sldId id="327" r:id="rId6"/>
    <p:sldId id="335" r:id="rId7"/>
    <p:sldId id="331" r:id="rId8"/>
    <p:sldId id="359" r:id="rId9"/>
    <p:sldId id="368" r:id="rId10"/>
    <p:sldId id="369" r:id="rId11"/>
    <p:sldId id="332" r:id="rId12"/>
    <p:sldId id="365" r:id="rId13"/>
    <p:sldId id="337" r:id="rId14"/>
    <p:sldId id="350" r:id="rId15"/>
    <p:sldId id="351" r:id="rId16"/>
    <p:sldId id="352" r:id="rId17"/>
    <p:sldId id="361" r:id="rId18"/>
    <p:sldId id="364" r:id="rId19"/>
    <p:sldId id="353" r:id="rId20"/>
    <p:sldId id="342" r:id="rId21"/>
    <p:sldId id="356" r:id="rId22"/>
    <p:sldId id="367" r:id="rId23"/>
    <p:sldId id="348" r:id="rId24"/>
    <p:sldId id="357" r:id="rId25"/>
  </p:sldIdLst>
  <p:sldSz cx="12192000" cy="6858000"/>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ulder, Jennifer" initials="FJ" lastIdx="1" clrIdx="0">
    <p:extLst>
      <p:ext uri="{19B8F6BF-5375-455C-9EA6-DF929625EA0E}">
        <p15:presenceInfo xmlns:p15="http://schemas.microsoft.com/office/powerpoint/2012/main" userId="S-1-5-21-271331182-1959533904-1735737224-202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CCCC"/>
    <a:srgbClr val="FFCCFF"/>
    <a:srgbClr val="FFFF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0" autoAdjust="0"/>
    <p:restoredTop sz="89672" autoAdjust="0"/>
  </p:normalViewPr>
  <p:slideViewPr>
    <p:cSldViewPr snapToGrid="0">
      <p:cViewPr varScale="1">
        <p:scale>
          <a:sx n="62" d="100"/>
          <a:sy n="62" d="100"/>
        </p:scale>
        <p:origin x="676" y="3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70" d="100"/>
          <a:sy n="170" d="100"/>
        </p:scale>
        <p:origin x="1962" y="-28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FB0E667-B3EF-4A8C-962C-D9AFB4978A39}" type="datetimeFigureOut">
              <a:rPr lang="en-CA" smtClean="0"/>
              <a:t>2023-03-27</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418B278-9E31-48B5-A8E4-7104DC5CD85D}" type="slidenum">
              <a:rPr lang="en-CA" smtClean="0"/>
              <a:t>‹#›</a:t>
            </a:fld>
            <a:endParaRPr lang="en-CA"/>
          </a:p>
        </p:txBody>
      </p:sp>
    </p:spTree>
    <p:extLst>
      <p:ext uri="{BB962C8B-B14F-4D97-AF65-F5344CB8AC3E}">
        <p14:creationId xmlns:p14="http://schemas.microsoft.com/office/powerpoint/2010/main" val="2867575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1E78212-97DB-4C0C-8608-FC09BC51605D}" type="datetimeFigureOut">
              <a:rPr lang="en-CA" smtClean="0"/>
              <a:t>2023-03-27</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4A1A396-6A4A-490E-A616-07565161502A}" type="slidenum">
              <a:rPr lang="en-CA" smtClean="0"/>
              <a:t>‹#›</a:t>
            </a:fld>
            <a:endParaRPr lang="en-CA"/>
          </a:p>
        </p:txBody>
      </p:sp>
    </p:spTree>
    <p:extLst>
      <p:ext uri="{BB962C8B-B14F-4D97-AF65-F5344CB8AC3E}">
        <p14:creationId xmlns:p14="http://schemas.microsoft.com/office/powerpoint/2010/main" val="3943643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496687"/>
          </a:xfrm>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a:t>
            </a:fld>
            <a:endParaRPr lang="en-CA"/>
          </a:p>
        </p:txBody>
      </p:sp>
    </p:spTree>
    <p:extLst>
      <p:ext uri="{BB962C8B-B14F-4D97-AF65-F5344CB8AC3E}">
        <p14:creationId xmlns:p14="http://schemas.microsoft.com/office/powerpoint/2010/main" val="2451064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10</a:t>
            </a:fld>
            <a:endParaRPr lang="en-CA"/>
          </a:p>
        </p:txBody>
      </p:sp>
    </p:spTree>
    <p:extLst>
      <p:ext uri="{BB962C8B-B14F-4D97-AF65-F5344CB8AC3E}">
        <p14:creationId xmlns:p14="http://schemas.microsoft.com/office/powerpoint/2010/main" val="2473807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11</a:t>
            </a:fld>
            <a:endParaRPr lang="en-CA"/>
          </a:p>
        </p:txBody>
      </p:sp>
    </p:spTree>
    <p:extLst>
      <p:ext uri="{BB962C8B-B14F-4D97-AF65-F5344CB8AC3E}">
        <p14:creationId xmlns:p14="http://schemas.microsoft.com/office/powerpoint/2010/main" val="199955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3992191"/>
          </a:xfrm>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12</a:t>
            </a:fld>
            <a:endParaRPr lang="en-CA"/>
          </a:p>
        </p:txBody>
      </p:sp>
    </p:spTree>
    <p:extLst>
      <p:ext uri="{BB962C8B-B14F-4D97-AF65-F5344CB8AC3E}">
        <p14:creationId xmlns:p14="http://schemas.microsoft.com/office/powerpoint/2010/main" val="1012213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13</a:t>
            </a:fld>
            <a:endParaRPr lang="en-CA" dirty="0"/>
          </a:p>
        </p:txBody>
      </p:sp>
    </p:spTree>
    <p:extLst>
      <p:ext uri="{BB962C8B-B14F-4D97-AF65-F5344CB8AC3E}">
        <p14:creationId xmlns:p14="http://schemas.microsoft.com/office/powerpoint/2010/main" val="3161266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14</a:t>
            </a:fld>
            <a:endParaRPr lang="en-CA" dirty="0"/>
          </a:p>
        </p:txBody>
      </p:sp>
    </p:spTree>
    <p:extLst>
      <p:ext uri="{BB962C8B-B14F-4D97-AF65-F5344CB8AC3E}">
        <p14:creationId xmlns:p14="http://schemas.microsoft.com/office/powerpoint/2010/main" val="619500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15</a:t>
            </a:fld>
            <a:endParaRPr lang="en-CA" dirty="0"/>
          </a:p>
        </p:txBody>
      </p:sp>
    </p:spTree>
    <p:extLst>
      <p:ext uri="{BB962C8B-B14F-4D97-AF65-F5344CB8AC3E}">
        <p14:creationId xmlns:p14="http://schemas.microsoft.com/office/powerpoint/2010/main" val="1180320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16</a:t>
            </a:fld>
            <a:endParaRPr lang="en-CA" dirty="0"/>
          </a:p>
        </p:txBody>
      </p:sp>
    </p:spTree>
    <p:extLst>
      <p:ext uri="{BB962C8B-B14F-4D97-AF65-F5344CB8AC3E}">
        <p14:creationId xmlns:p14="http://schemas.microsoft.com/office/powerpoint/2010/main" val="3679625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17</a:t>
            </a:fld>
            <a:endParaRPr lang="en-CA"/>
          </a:p>
        </p:txBody>
      </p:sp>
    </p:spTree>
    <p:extLst>
      <p:ext uri="{BB962C8B-B14F-4D97-AF65-F5344CB8AC3E}">
        <p14:creationId xmlns:p14="http://schemas.microsoft.com/office/powerpoint/2010/main" val="225315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18</a:t>
            </a:fld>
            <a:endParaRPr lang="en-CA"/>
          </a:p>
        </p:txBody>
      </p:sp>
    </p:spTree>
    <p:extLst>
      <p:ext uri="{BB962C8B-B14F-4D97-AF65-F5344CB8AC3E}">
        <p14:creationId xmlns:p14="http://schemas.microsoft.com/office/powerpoint/2010/main" val="2793316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a:p>
            <a:endParaRPr lang="en-CA" baseline="0" dirty="0" smtClean="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19</a:t>
            </a:fld>
            <a:endParaRPr lang="en-CA"/>
          </a:p>
        </p:txBody>
      </p:sp>
    </p:spTree>
    <p:extLst>
      <p:ext uri="{BB962C8B-B14F-4D97-AF65-F5344CB8AC3E}">
        <p14:creationId xmlns:p14="http://schemas.microsoft.com/office/powerpoint/2010/main" val="374809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99585"/>
            <a:ext cx="5608320" cy="4292622"/>
          </a:xfrm>
        </p:spPr>
        <p:txBody>
          <a:bodyPr/>
          <a:lstStyle/>
          <a:p>
            <a:endParaRPr lang="en-CA" dirty="0" smtClean="0"/>
          </a:p>
        </p:txBody>
      </p:sp>
      <p:sp>
        <p:nvSpPr>
          <p:cNvPr id="4" name="Slide Number Placeholder 3"/>
          <p:cNvSpPr>
            <a:spLocks noGrp="1"/>
          </p:cNvSpPr>
          <p:nvPr>
            <p:ph type="sldNum" sz="quarter" idx="10"/>
          </p:nvPr>
        </p:nvSpPr>
        <p:spPr/>
        <p:txBody>
          <a:bodyPr/>
          <a:lstStyle/>
          <a:p>
            <a:fld id="{B4A1A396-6A4A-490E-A616-07565161502A}" type="slidenum">
              <a:rPr lang="en-CA" smtClean="0"/>
              <a:t>2</a:t>
            </a:fld>
            <a:endParaRPr lang="en-CA"/>
          </a:p>
        </p:txBody>
      </p:sp>
    </p:spTree>
    <p:extLst>
      <p:ext uri="{BB962C8B-B14F-4D97-AF65-F5344CB8AC3E}">
        <p14:creationId xmlns:p14="http://schemas.microsoft.com/office/powerpoint/2010/main" val="773036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smtClean="0"/>
          </a:p>
          <a:p>
            <a:endParaRPr lang="en-CA" dirty="0" smtClean="0">
              <a:effectLst/>
            </a:endParaRPr>
          </a:p>
          <a:p>
            <a:endParaRPr lang="en-CA" dirty="0" smtClean="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20</a:t>
            </a:fld>
            <a:endParaRPr lang="en-CA"/>
          </a:p>
        </p:txBody>
      </p:sp>
    </p:spTree>
    <p:extLst>
      <p:ext uri="{BB962C8B-B14F-4D97-AF65-F5344CB8AC3E}">
        <p14:creationId xmlns:p14="http://schemas.microsoft.com/office/powerpoint/2010/main" val="3175370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21</a:t>
            </a:fld>
            <a:endParaRPr lang="en-CA"/>
          </a:p>
        </p:txBody>
      </p:sp>
    </p:spTree>
    <p:extLst>
      <p:ext uri="{BB962C8B-B14F-4D97-AF65-F5344CB8AC3E}">
        <p14:creationId xmlns:p14="http://schemas.microsoft.com/office/powerpoint/2010/main" val="699683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22</a:t>
            </a:fld>
            <a:endParaRPr lang="en-CA"/>
          </a:p>
        </p:txBody>
      </p:sp>
    </p:spTree>
    <p:extLst>
      <p:ext uri="{BB962C8B-B14F-4D97-AF65-F5344CB8AC3E}">
        <p14:creationId xmlns:p14="http://schemas.microsoft.com/office/powerpoint/2010/main" val="14896177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23</a:t>
            </a:fld>
            <a:endParaRPr lang="en-CA"/>
          </a:p>
        </p:txBody>
      </p:sp>
    </p:spTree>
    <p:extLst>
      <p:ext uri="{BB962C8B-B14F-4D97-AF65-F5344CB8AC3E}">
        <p14:creationId xmlns:p14="http://schemas.microsoft.com/office/powerpoint/2010/main" val="7000830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
            </a:r>
            <a:br>
              <a:rPr lang="en-CA" dirty="0"/>
            </a:br>
            <a:endParaRPr lang="en-CA" b="0" dirty="0"/>
          </a:p>
        </p:txBody>
      </p:sp>
      <p:sp>
        <p:nvSpPr>
          <p:cNvPr id="4" name="Slide Number Placeholder 3"/>
          <p:cNvSpPr>
            <a:spLocks noGrp="1"/>
          </p:cNvSpPr>
          <p:nvPr>
            <p:ph type="sldNum" sz="quarter" idx="10"/>
          </p:nvPr>
        </p:nvSpPr>
        <p:spPr/>
        <p:txBody>
          <a:bodyPr/>
          <a:lstStyle/>
          <a:p>
            <a:fld id="{B4A1A396-6A4A-490E-A616-07565161502A}" type="slidenum">
              <a:rPr lang="en-CA" smtClean="0"/>
              <a:t>24</a:t>
            </a:fld>
            <a:endParaRPr lang="en-CA"/>
          </a:p>
        </p:txBody>
      </p:sp>
    </p:spTree>
    <p:extLst>
      <p:ext uri="{BB962C8B-B14F-4D97-AF65-F5344CB8AC3E}">
        <p14:creationId xmlns:p14="http://schemas.microsoft.com/office/powerpoint/2010/main" val="1100431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3</a:t>
            </a:fld>
            <a:endParaRPr lang="en-CA"/>
          </a:p>
        </p:txBody>
      </p:sp>
    </p:spTree>
    <p:extLst>
      <p:ext uri="{BB962C8B-B14F-4D97-AF65-F5344CB8AC3E}">
        <p14:creationId xmlns:p14="http://schemas.microsoft.com/office/powerpoint/2010/main" val="3778263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4</a:t>
            </a:fld>
            <a:endParaRPr lang="en-CA"/>
          </a:p>
        </p:txBody>
      </p:sp>
    </p:spTree>
    <p:extLst>
      <p:ext uri="{BB962C8B-B14F-4D97-AF65-F5344CB8AC3E}">
        <p14:creationId xmlns:p14="http://schemas.microsoft.com/office/powerpoint/2010/main" val="3993605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5</a:t>
            </a:fld>
            <a:endParaRPr lang="en-CA"/>
          </a:p>
        </p:txBody>
      </p:sp>
    </p:spTree>
    <p:extLst>
      <p:ext uri="{BB962C8B-B14F-4D97-AF65-F5344CB8AC3E}">
        <p14:creationId xmlns:p14="http://schemas.microsoft.com/office/powerpoint/2010/main" val="3438001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smtClean="0"/>
          </a:p>
          <a:p>
            <a:endParaRPr lang="en-CA" dirty="0" smtClean="0">
              <a:effectLst/>
            </a:endParaRPr>
          </a:p>
          <a:p>
            <a:endParaRPr lang="en-CA" dirty="0" smtClean="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6</a:t>
            </a:fld>
            <a:endParaRPr lang="en-CA"/>
          </a:p>
        </p:txBody>
      </p:sp>
    </p:spTree>
    <p:extLst>
      <p:ext uri="{BB962C8B-B14F-4D97-AF65-F5344CB8AC3E}">
        <p14:creationId xmlns:p14="http://schemas.microsoft.com/office/powerpoint/2010/main" val="1728119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smtClean="0">
              <a:effectLst/>
            </a:endParaRPr>
          </a:p>
          <a:p>
            <a:endParaRPr lang="en-CA" dirty="0" smtClean="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7</a:t>
            </a:fld>
            <a:endParaRPr lang="en-CA"/>
          </a:p>
        </p:txBody>
      </p:sp>
    </p:spTree>
    <p:extLst>
      <p:ext uri="{BB962C8B-B14F-4D97-AF65-F5344CB8AC3E}">
        <p14:creationId xmlns:p14="http://schemas.microsoft.com/office/powerpoint/2010/main" val="4012592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8</a:t>
            </a:fld>
            <a:endParaRPr lang="en-CA"/>
          </a:p>
        </p:txBody>
      </p:sp>
    </p:spTree>
    <p:extLst>
      <p:ext uri="{BB962C8B-B14F-4D97-AF65-F5344CB8AC3E}">
        <p14:creationId xmlns:p14="http://schemas.microsoft.com/office/powerpoint/2010/main" val="401566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effectLst/>
            </a:endParaRPr>
          </a:p>
          <a:p>
            <a:endParaRPr lang="en-CA" dirty="0" smtClean="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9</a:t>
            </a:fld>
            <a:endParaRPr lang="en-CA"/>
          </a:p>
        </p:txBody>
      </p:sp>
    </p:spTree>
    <p:extLst>
      <p:ext uri="{BB962C8B-B14F-4D97-AF65-F5344CB8AC3E}">
        <p14:creationId xmlns:p14="http://schemas.microsoft.com/office/powerpoint/2010/main" val="209274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
            <a:ext cx="12192000" cy="6864096"/>
          </a:xfrm>
          <a:prstGeom prst="rect">
            <a:avLst/>
          </a:prstGeom>
        </p:spPr>
      </p:pic>
      <p:sp>
        <p:nvSpPr>
          <p:cNvPr id="3080" name="Rectangle 8"/>
          <p:cNvSpPr>
            <a:spLocks noGrp="1" noChangeArrowheads="1"/>
          </p:cNvSpPr>
          <p:nvPr>
            <p:ph type="ctrTitle"/>
          </p:nvPr>
        </p:nvSpPr>
        <p:spPr>
          <a:xfrm>
            <a:off x="1519581" y="1025181"/>
            <a:ext cx="9700592"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dirty="0" smtClean="0"/>
              <a:t>Click to edit Master title style</a:t>
            </a:r>
            <a:endParaRPr lang="en-CA" dirty="0"/>
          </a:p>
        </p:txBody>
      </p:sp>
      <p:sp>
        <p:nvSpPr>
          <p:cNvPr id="3081" name="Rectangle 9"/>
          <p:cNvSpPr>
            <a:spLocks noGrp="1" noChangeArrowheads="1"/>
          </p:cNvSpPr>
          <p:nvPr>
            <p:ph type="subTitle" idx="1"/>
          </p:nvPr>
        </p:nvSpPr>
        <p:spPr>
          <a:xfrm>
            <a:off x="1519581" y="3670853"/>
            <a:ext cx="8128000" cy="1406525"/>
          </a:xfrm>
        </p:spPr>
        <p:txBody>
          <a:bodyPr/>
          <a:lstStyle>
            <a:lvl1pPr marL="0" indent="0">
              <a:buFontTx/>
              <a:buNone/>
              <a:defRPr/>
            </a:lvl1pPr>
          </a:lstStyle>
          <a:p>
            <a:r>
              <a:rPr lang="en-US" dirty="0" smtClean="0"/>
              <a:t>Click to edit Master subtitle style</a:t>
            </a:r>
            <a:endParaRPr lang="en-CA" dirty="0"/>
          </a:p>
        </p:txBody>
      </p:sp>
      <p:sp>
        <p:nvSpPr>
          <p:cNvPr id="7" name="TextBox 6"/>
          <p:cNvSpPr txBox="1"/>
          <p:nvPr userDrawn="1"/>
        </p:nvSpPr>
        <p:spPr>
          <a:xfrm>
            <a:off x="1484243" y="2862470"/>
            <a:ext cx="9788939" cy="523220"/>
          </a:xfrm>
          <a:prstGeom prst="rect">
            <a:avLst/>
          </a:prstGeom>
          <a:noFill/>
        </p:spPr>
        <p:txBody>
          <a:bodyPr wrap="square" rtlCol="0">
            <a:spAutoFit/>
          </a:bodyPr>
          <a:lstStyle/>
          <a:p>
            <a:r>
              <a:rPr lang="en-CA" sz="2800" b="1" kern="4000" spc="100" baseline="0" dirty="0" smtClean="0"/>
              <a:t>. . . . . . . . . . . . . . . . . . . . . . . . . . . . . . . </a:t>
            </a:r>
            <a:endParaRPr lang="en-CA" sz="2800" kern="4000" spc="100" baseline="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809" y="1076873"/>
            <a:ext cx="10699657" cy="1143000"/>
          </a:xfrm>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Slide Number Placeholder 3"/>
          <p:cNvSpPr>
            <a:spLocks noGrp="1"/>
          </p:cNvSpPr>
          <p:nvPr>
            <p:ph type="sldNum" sz="quarter" idx="10"/>
          </p:nvPr>
        </p:nvSpPr>
        <p:spPr/>
        <p:txBody>
          <a:bodyPr/>
          <a:lstStyle/>
          <a:p>
            <a:fld id="{B4A052D0-8619-4288-8621-37923DAD09E6}" type="slidenum">
              <a:rPr lang="en-CA" smtClean="0"/>
              <a:t>‹#›</a:t>
            </a:fld>
            <a:endParaRPr lang="en-C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4" y="0"/>
            <a:ext cx="12181172" cy="6858000"/>
          </a:xfrm>
          <a:prstGeom prst="rect">
            <a:avLst/>
          </a:prstGeom>
        </p:spPr>
      </p:pic>
      <p:sp>
        <p:nvSpPr>
          <p:cNvPr id="1026" name="Rectangle 2"/>
          <p:cNvSpPr>
            <a:spLocks noGrp="1" noChangeArrowheads="1"/>
          </p:cNvSpPr>
          <p:nvPr>
            <p:ph type="title"/>
          </p:nvPr>
        </p:nvSpPr>
        <p:spPr bwMode="auto">
          <a:xfrm>
            <a:off x="865809" y="944353"/>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865809" y="2308499"/>
            <a:ext cx="10708124" cy="39113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3" name="Slide Number Placeholder 2"/>
          <p:cNvSpPr>
            <a:spLocks noGrp="1"/>
          </p:cNvSpPr>
          <p:nvPr>
            <p:ph type="sldNum" sz="quarter" idx="4"/>
          </p:nvPr>
        </p:nvSpPr>
        <p:spPr>
          <a:xfrm>
            <a:off x="8830733"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052D0-8619-4288-8621-37923DAD09E6}"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www.gov.mb.ca/gardedenfant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cdcinfo@gov.mb.ca" TargetMode="External"/><Relationship Id="rId5" Type="http://schemas.openxmlformats.org/officeDocument/2006/relationships/hyperlink" Target="https://www.manitoba.ca/education/childcare/families/10_dollar_a_day.fr.html" TargetMode="External"/><Relationship Id="rId4" Type="http://schemas.openxmlformats.org/officeDocument/2006/relationships/hyperlink" Target="https://www.manitoba.ca/education/childcare/childcare_news/current_circulars.fr.htm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9581" y="990749"/>
            <a:ext cx="9700592" cy="2488824"/>
          </a:xfrm>
        </p:spPr>
        <p:txBody>
          <a:bodyPr/>
          <a:lstStyle/>
          <a:p>
            <a:r>
              <a:rPr lang="fr-CA" b="1" dirty="0"/>
              <a:t>Services de garde à 10 $ par jour</a:t>
            </a:r>
            <a:r>
              <a:rPr lang="fr-CA" dirty="0"/>
              <a:t> au Manitoba</a:t>
            </a:r>
            <a:br>
              <a:rPr lang="fr-CA" dirty="0"/>
            </a:br>
            <a:r>
              <a:rPr lang="fr-CA" sz="3600" b="0" dirty="0"/>
              <a:t>Nouveaux frais de garderie réglementés et subvention relative aux frais réduits</a:t>
            </a:r>
            <a:r>
              <a:rPr lang="fr-CA" b="0" dirty="0"/>
              <a:t/>
            </a:r>
            <a:br>
              <a:rPr lang="fr-CA" b="0" dirty="0"/>
            </a:br>
            <a:r>
              <a:rPr lang="fr-CA" dirty="0"/>
              <a:t/>
            </a:r>
            <a:br>
              <a:rPr lang="fr-CA" dirty="0"/>
            </a:br>
            <a:endParaRPr lang="fr-CA" dirty="0"/>
          </a:p>
        </p:txBody>
      </p:sp>
      <p:sp>
        <p:nvSpPr>
          <p:cNvPr id="3" name="Subtitle 2"/>
          <p:cNvSpPr>
            <a:spLocks noGrp="1"/>
          </p:cNvSpPr>
          <p:nvPr>
            <p:ph type="subTitle" idx="1"/>
          </p:nvPr>
        </p:nvSpPr>
        <p:spPr>
          <a:xfrm>
            <a:off x="1519581" y="3670853"/>
            <a:ext cx="9700592" cy="1406525"/>
          </a:xfrm>
        </p:spPr>
        <p:txBody>
          <a:bodyPr/>
          <a:lstStyle/>
          <a:p>
            <a:r>
              <a:rPr lang="fr-CA" sz="2000" dirty="0"/>
              <a:t>WEBINAIRE – Pour les directeurs et les conseils d’administration de garderie</a:t>
            </a:r>
            <a:br>
              <a:rPr lang="fr-CA" sz="2000" dirty="0"/>
            </a:br>
            <a:r>
              <a:rPr lang="fr-CA" sz="2800" b="1" dirty="0"/>
              <a:t/>
            </a:r>
            <a:br>
              <a:rPr lang="fr-CA" sz="2800" b="1" dirty="0"/>
            </a:br>
            <a:r>
              <a:rPr lang="fr-CA" sz="2000" b="1" dirty="0"/>
              <a:t>Division de l’apprentissage et de la garde des jeunes enfants</a:t>
            </a:r>
          </a:p>
          <a:p>
            <a:r>
              <a:rPr lang="fr-CA" sz="2000" b="1" dirty="0"/>
              <a:t>Ministère de l’Éducation et de l’Apprentissage de la petite enfance</a:t>
            </a:r>
          </a:p>
          <a:p>
            <a:r>
              <a:rPr lang="fr-CA" sz="2000" dirty="0"/>
              <a:t>Mercredi 15 mars 2023</a:t>
            </a:r>
          </a:p>
        </p:txBody>
      </p:sp>
      <p:sp>
        <p:nvSpPr>
          <p:cNvPr id="4" name="Rectangle 3"/>
          <p:cNvSpPr/>
          <p:nvPr/>
        </p:nvSpPr>
        <p:spPr>
          <a:xfrm>
            <a:off x="1519581" y="2826627"/>
            <a:ext cx="9364009" cy="461665"/>
          </a:xfrm>
          <a:prstGeom prst="rect">
            <a:avLst/>
          </a:prstGeom>
        </p:spPr>
        <p:txBody>
          <a:bodyPr wrap="square">
            <a:spAutoFit/>
          </a:bodyPr>
          <a:lstStyle/>
          <a:p>
            <a:r>
              <a:rPr lang="fr-CA" sz="2400" i="1" dirty="0"/>
              <a:t>Ce que cela signifie pour vous et vos familles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673" y="581892"/>
            <a:ext cx="10942011" cy="1175656"/>
          </a:xfrm>
        </p:spPr>
        <p:txBody>
          <a:bodyPr/>
          <a:lstStyle/>
          <a:p>
            <a:r>
              <a:rPr lang="fr-CA">
                <a:latin typeface="Arial" panose="020B0604020202020204" pitchFamily="34" charset="0"/>
                <a:ea typeface="Calibri" panose="020F0502020204030204" pitchFamily="34" charset="0"/>
                <a:cs typeface="Arial" panose="020B0604020202020204" pitchFamily="34" charset="0"/>
              </a:rPr>
              <a:t>Financement et mise en place</a:t>
            </a:r>
            <a:br>
              <a:rPr lang="fr-CA">
                <a:latin typeface="Arial" panose="020B0604020202020204" pitchFamily="34" charset="0"/>
                <a:ea typeface="Calibri" panose="020F0502020204030204" pitchFamily="34" charset="0"/>
                <a:cs typeface="Arial" panose="020B0604020202020204" pitchFamily="34" charset="0"/>
              </a:rPr>
            </a:br>
            <a:r>
              <a:rPr lang="fr-CA">
                <a:latin typeface="Arial" panose="020B0604020202020204" pitchFamily="34" charset="0"/>
                <a:ea typeface="Calibri" panose="020F0502020204030204" pitchFamily="34" charset="0"/>
                <a:cs typeface="Arial" panose="020B0604020202020204" pitchFamily="34" charset="0"/>
              </a:rPr>
              <a:t>Fiches de présence</a:t>
            </a:r>
          </a:p>
        </p:txBody>
      </p:sp>
      <p:sp>
        <p:nvSpPr>
          <p:cNvPr id="3" name="Content Placeholder 2"/>
          <p:cNvSpPr>
            <a:spLocks noGrp="1"/>
          </p:cNvSpPr>
          <p:nvPr>
            <p:ph idx="1"/>
          </p:nvPr>
        </p:nvSpPr>
        <p:spPr>
          <a:xfrm>
            <a:off x="602672" y="1794165"/>
            <a:ext cx="10971261" cy="4508025"/>
          </a:xfrm>
        </p:spPr>
        <p:txBody>
          <a:bodyPr/>
          <a:lstStyle/>
          <a:p>
            <a:pPr marL="0" indent="0">
              <a:buNone/>
            </a:pPr>
            <a:r>
              <a:rPr lang="fr-CA" sz="2400" dirty="0"/>
              <a:t>Les jours d’absence sur les fiches de présence sont les jours où un enfant aurait dû être présent dans l’établissement, mais où il était absent.</a:t>
            </a:r>
          </a:p>
          <a:p>
            <a:pPr marL="0" indent="0">
              <a:buNone/>
            </a:pPr>
            <a:endParaRPr lang="en-CA" sz="800" dirty="0"/>
          </a:p>
          <a:p>
            <a:pPr marL="0" indent="0">
              <a:buNone/>
            </a:pPr>
            <a:r>
              <a:rPr lang="fr-CA" sz="2300" b="1" dirty="0"/>
              <a:t>Recevrons-nous un financement des recettes découlant de la réduction des frais que déboursent les parents lorsque les enfants sont absents?</a:t>
            </a:r>
          </a:p>
          <a:p>
            <a:r>
              <a:rPr lang="fr-CA" sz="2400" b="1" dirty="0"/>
              <a:t>Oui</a:t>
            </a:r>
            <a:r>
              <a:rPr lang="fr-CA" sz="2400" dirty="0"/>
              <a:t>, si vous facturez des frais aux parents, nous paierons le financement des recettes découlant de la réduction des frais que déboursent les parents. </a:t>
            </a:r>
          </a:p>
          <a:p>
            <a:r>
              <a:rPr lang="fr-CA" sz="2400" dirty="0"/>
              <a:t>Cela s’applique lorsque les enfants sont absents pour cause de maladie, de vacances ou pour toute autre raison pour laquelle vous factureriez quand même des frais aux parents selon la structure de tarifs normale de votre établissement. </a:t>
            </a:r>
          </a:p>
          <a:p>
            <a:r>
              <a:rPr lang="fr-CA" sz="2400" dirty="0"/>
              <a:t>C’est pourquoi il est important d’inclure les jours de présence </a:t>
            </a:r>
            <a:r>
              <a:rPr lang="fr-CA" sz="2400" u="sng" dirty="0"/>
              <a:t>et</a:t>
            </a:r>
            <a:r>
              <a:rPr lang="fr-CA" sz="2400" dirty="0"/>
              <a:t> les jours d’absence de </a:t>
            </a:r>
            <a:r>
              <a:rPr lang="fr-CA" sz="2400" u="sng" dirty="0"/>
              <a:t>tous</a:t>
            </a:r>
            <a:r>
              <a:rPr lang="fr-CA" sz="2400" dirty="0"/>
              <a:t> les enfants — </a:t>
            </a:r>
            <a:r>
              <a:rPr lang="fr-CA" sz="2400" u="sng" dirty="0"/>
              <a:t>subventionnés</a:t>
            </a:r>
            <a:r>
              <a:rPr lang="fr-CA" sz="2400" dirty="0"/>
              <a:t> et </a:t>
            </a:r>
            <a:r>
              <a:rPr lang="fr-CA" sz="2400" u="sng" dirty="0"/>
              <a:t>non subventionnés</a:t>
            </a:r>
            <a:r>
              <a:rPr lang="fr-CA" sz="2400" dirty="0"/>
              <a:t> — sur les fiches de présence.</a:t>
            </a:r>
          </a:p>
          <a:p>
            <a:endParaRPr lang="en-CA" sz="2800" dirty="0"/>
          </a:p>
        </p:txBody>
      </p:sp>
      <p:sp>
        <p:nvSpPr>
          <p:cNvPr id="4" name="Slide Number Placeholder 3"/>
          <p:cNvSpPr>
            <a:spLocks noGrp="1"/>
          </p:cNvSpPr>
          <p:nvPr>
            <p:ph type="sldNum" sz="quarter" idx="10"/>
          </p:nvPr>
        </p:nvSpPr>
        <p:spPr/>
        <p:txBody>
          <a:bodyPr/>
          <a:lstStyle/>
          <a:p>
            <a:fld id="{B4A052D0-8619-4288-8621-37923DAD09E6}" type="slidenum">
              <a:rPr lang="en-CA" smtClean="0"/>
              <a:t>10</a:t>
            </a:fld>
            <a:endParaRPr lang="en-CA" smtClean="0"/>
          </a:p>
        </p:txBody>
      </p:sp>
    </p:spTree>
    <p:extLst>
      <p:ext uri="{BB962C8B-B14F-4D97-AF65-F5344CB8AC3E}">
        <p14:creationId xmlns:p14="http://schemas.microsoft.com/office/powerpoint/2010/main" val="4131054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621970"/>
            <a:ext cx="10699657" cy="1110343"/>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
            </a:r>
            <a:br>
              <a:rPr lang="fr-CA"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Comment cela fonctionnera-t-il?</a:t>
            </a:r>
            <a:r>
              <a:rPr lang="fr-CA" sz="1000" dirty="0">
                <a:latin typeface="Arial" panose="020B0604020202020204" pitchFamily="34" charset="0"/>
                <a:ea typeface="Times New Roman" panose="02020603050405020304" pitchFamily="18" charset="0"/>
                <a:cs typeface="Times New Roman" panose="02020603050405020304" pitchFamily="18" charset="0"/>
              </a:rPr>
              <a:t/>
            </a:r>
            <a:br>
              <a:rPr lang="fr-CA" sz="1000" dirty="0">
                <a:latin typeface="Arial" panose="020B0604020202020204" pitchFamily="34" charset="0"/>
                <a:ea typeface="Times New Roman" panose="02020603050405020304" pitchFamily="18" charset="0"/>
                <a:cs typeface="Times New Roman" panose="02020603050405020304" pitchFamily="18" charset="0"/>
              </a:rPr>
            </a:br>
            <a:endParaRPr lang="fr-CA" sz="1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1908960"/>
            <a:ext cx="11188620" cy="4233055"/>
          </a:xfrm>
        </p:spPr>
        <p:txBody>
          <a:bodyPr/>
          <a:lstStyle/>
          <a:p>
            <a:pPr marL="0" indent="0">
              <a:spcBef>
                <a:spcPts val="0"/>
              </a:spcBef>
              <a:spcAft>
                <a:spcPts val="0"/>
              </a:spcAft>
              <a:buNone/>
            </a:pPr>
            <a:r>
              <a:rPr lang="fr-CA" sz="2400" b="1" dirty="0"/>
              <a:t>Garderies subventionnées et garderies à domicile subventionnées</a:t>
            </a:r>
          </a:p>
          <a:p>
            <a:pPr>
              <a:spcBef>
                <a:spcPts val="0"/>
              </a:spcBef>
              <a:spcAft>
                <a:spcPts val="0"/>
              </a:spcAft>
            </a:pPr>
            <a:r>
              <a:rPr lang="fr-CA" sz="2400" dirty="0"/>
              <a:t>La subvention relative aux frais réduits, équivalente à la différence entre les anciens et les nouveaux frais, sera versée pour garantir que les établissements continuent à percevoir les mêmes revenus qu’avant le 2 avril 2023.</a:t>
            </a:r>
          </a:p>
          <a:p>
            <a:pPr>
              <a:spcBef>
                <a:spcPts val="0"/>
              </a:spcBef>
              <a:spcAft>
                <a:spcPts val="0"/>
              </a:spcAft>
            </a:pPr>
            <a:r>
              <a:rPr lang="fr-CA" sz="2400" dirty="0"/>
              <a:t>Elle sera versée séparément des paiements de la subvention de fonctionnement et des allocations.</a:t>
            </a:r>
          </a:p>
          <a:p>
            <a:pPr>
              <a:spcBef>
                <a:spcPts val="0"/>
              </a:spcBef>
              <a:spcAft>
                <a:spcPts val="0"/>
              </a:spcAft>
            </a:pPr>
            <a:r>
              <a:rPr lang="fr-CA" sz="2400" dirty="0"/>
              <a:t>Elle sera versée de la même manière que les autres types de paiements reçus par l’établissement.</a:t>
            </a:r>
          </a:p>
          <a:p>
            <a:pPr marL="0" indent="0">
              <a:spcBef>
                <a:spcPts val="0"/>
              </a:spcBef>
              <a:spcAft>
                <a:spcPts val="0"/>
              </a:spcAft>
              <a:buNone/>
            </a:pPr>
            <a:endParaRPr lang="en-CA" sz="1050" b="1" dirty="0" smtClean="0"/>
          </a:p>
          <a:p>
            <a:pPr marL="0" indent="0">
              <a:spcBef>
                <a:spcPts val="0"/>
              </a:spcBef>
              <a:spcAft>
                <a:spcPts val="0"/>
              </a:spcAft>
              <a:buNone/>
            </a:pPr>
            <a:r>
              <a:rPr lang="fr-CA" sz="2400" b="1" dirty="0"/>
              <a:t>Garderies non subventionnées et garderies à domicile non subventionnées</a:t>
            </a:r>
          </a:p>
          <a:p>
            <a:pPr>
              <a:spcBef>
                <a:spcPts val="0"/>
              </a:spcBef>
              <a:spcAft>
                <a:spcPts val="0"/>
              </a:spcAft>
            </a:pPr>
            <a:r>
              <a:rPr lang="fr-CA" sz="2400" dirty="0"/>
              <a:t>Un financement additionnel équivalant à la différence entre l’ancien et le nouveau plafond des frais de garderie sera fourni par le biais du processus de déclaration et de paiement des allocations au nom des enfants subventionnés inscrits.</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11</a:t>
            </a:fld>
            <a:endParaRPr lang="en-CA" smtClean="0"/>
          </a:p>
        </p:txBody>
      </p:sp>
    </p:spTree>
    <p:extLst>
      <p:ext uri="{BB962C8B-B14F-4D97-AF65-F5344CB8AC3E}">
        <p14:creationId xmlns:p14="http://schemas.microsoft.com/office/powerpoint/2010/main" val="3007592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552" y="556655"/>
            <a:ext cx="10699657" cy="1224642"/>
          </a:xfrm>
        </p:spPr>
        <p:txBody>
          <a:bodyPr/>
          <a:lstStyle/>
          <a:p>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Montants du financement des recettes découlant de la réduction des frais que déboursent les parents</a:t>
            </a:r>
          </a:p>
        </p:txBody>
      </p:sp>
      <p:sp>
        <p:nvSpPr>
          <p:cNvPr id="3" name="Content Placeholder 2"/>
          <p:cNvSpPr>
            <a:spLocks noGrp="1"/>
          </p:cNvSpPr>
          <p:nvPr>
            <p:ph idx="1"/>
          </p:nvPr>
        </p:nvSpPr>
        <p:spPr>
          <a:xfrm>
            <a:off x="865809" y="1698171"/>
            <a:ext cx="10708124" cy="4521654"/>
          </a:xfrm>
        </p:spPr>
        <p:txBody>
          <a:bodyPr/>
          <a:lstStyle/>
          <a:p>
            <a:pPr marL="0" indent="0">
              <a:buNone/>
            </a:pPr>
            <a:r>
              <a:rPr lang="fr-CA">
                <a:latin typeface="Arial" panose="020B0604020202020204" pitchFamily="34" charset="0"/>
                <a:ea typeface="Calibri" panose="020F0502020204030204" pitchFamily="34" charset="0"/>
                <a:cs typeface="Arial" panose="020B0604020202020204" pitchFamily="34" charset="0"/>
              </a:rPr>
              <a:t> </a:t>
            </a:r>
          </a:p>
          <a:p>
            <a:pPr marL="0" indent="0">
              <a:buNone/>
            </a:pPr>
            <a:endParaRPr lang="en-CA" sz="2400" spc="-25" dirty="0" smtClean="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smtClean="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smtClean="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smtClean="0">
              <a:latin typeface="Arial" panose="020B0604020202020204" pitchFamily="34" charset="0"/>
              <a:ea typeface="Calibri" panose="020F0502020204030204" pitchFamily="34" charset="0"/>
              <a:cs typeface="Arial" panose="020B0604020202020204" pitchFamily="34" charset="0"/>
            </a:endParaRPr>
          </a:p>
          <a:p>
            <a:pPr marL="0" indent="0">
              <a:buNone/>
            </a:pPr>
            <a:r>
              <a:rPr lang="fr-CA" sz="2400" b="1">
                <a:latin typeface="Arial" panose="020B0604020202020204" pitchFamily="34" charset="0"/>
                <a:ea typeface="Calibri" panose="020F0502020204030204" pitchFamily="34" charset="0"/>
                <a:cs typeface="Arial" panose="020B0604020202020204" pitchFamily="34" charset="0"/>
              </a:rPr>
              <a:t>Que se passe-t-il si mon établissement fait payer un montant inférieur aux frais quotidiens maximaux?</a:t>
            </a:r>
          </a:p>
          <a:p>
            <a:r>
              <a:rPr lang="fr-CA" sz="2400"/>
              <a:t>Votre établissement recevra le même montant de financement qu’un établissement qui fait payer le plafond des frais de garderie.</a:t>
            </a:r>
          </a:p>
        </p:txBody>
      </p:sp>
      <p:sp>
        <p:nvSpPr>
          <p:cNvPr id="4" name="Slide Number Placeholder 3"/>
          <p:cNvSpPr>
            <a:spLocks noGrp="1"/>
          </p:cNvSpPr>
          <p:nvPr>
            <p:ph type="sldNum" sz="quarter" idx="10"/>
          </p:nvPr>
        </p:nvSpPr>
        <p:spPr/>
        <p:txBody>
          <a:bodyPr/>
          <a:lstStyle/>
          <a:p>
            <a:fld id="{B4A052D0-8619-4288-8621-37923DAD09E6}" type="slidenum">
              <a:rPr lang="en-CA" smtClean="0"/>
              <a:t>12</a:t>
            </a:fld>
            <a:endParaRPr lang="en-CA" smtClean="0"/>
          </a:p>
        </p:txBody>
      </p:sp>
      <p:sp>
        <p:nvSpPr>
          <p:cNvPr id="6" name="Rounded Rectangle 5"/>
          <p:cNvSpPr/>
          <p:nvPr/>
        </p:nvSpPr>
        <p:spPr>
          <a:xfrm>
            <a:off x="2681408" y="2085473"/>
            <a:ext cx="7048129" cy="2141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r>
              <a:rPr lang="fr-CA" sz="2400" dirty="0">
                <a:solidFill>
                  <a:srgbClr val="000000"/>
                </a:solidFill>
              </a:rPr>
              <a:t>   </a:t>
            </a:r>
            <a:r>
              <a:rPr lang="fr-CA" dirty="0">
                <a:solidFill>
                  <a:srgbClr val="000000"/>
                </a:solidFill>
              </a:rPr>
              <a:t>Ancien plafond des frais de garderie (subventionné + non subventionné)</a:t>
            </a:r>
            <a:r>
              <a:rPr lang="fr-CA" sz="1600" dirty="0">
                <a:solidFill>
                  <a:srgbClr val="000000"/>
                </a:solidFill>
              </a:rPr>
              <a:t> </a:t>
            </a:r>
          </a:p>
          <a:p>
            <a:pPr marL="342900" lvl="0" indent="-342900" algn="ctr">
              <a:spcBef>
                <a:spcPct val="20000"/>
              </a:spcBef>
              <a:buFontTx/>
              <a:buChar char="-"/>
            </a:pPr>
            <a:r>
              <a:rPr lang="fr-CA" dirty="0">
                <a:solidFill>
                  <a:srgbClr val="000000"/>
                </a:solidFill>
              </a:rPr>
              <a:t>Nouveau plafond des frais de garderie (subventionné + non subventionné)</a:t>
            </a:r>
            <a:r>
              <a:rPr lang="fr-CA" sz="1600" dirty="0">
                <a:solidFill>
                  <a:srgbClr val="000000"/>
                </a:solidFill>
              </a:rPr>
              <a:t> </a:t>
            </a:r>
          </a:p>
          <a:p>
            <a:pPr lvl="0" algn="ctr">
              <a:spcBef>
                <a:spcPct val="20000"/>
              </a:spcBef>
            </a:pPr>
            <a:r>
              <a:rPr lang="fr-CA" sz="800" dirty="0">
                <a:solidFill>
                  <a:srgbClr val="000000"/>
                </a:solidFill>
              </a:rPr>
              <a:t>___________________________________________________________________________________________________</a:t>
            </a:r>
          </a:p>
          <a:p>
            <a:pPr lvl="0" algn="ctr">
              <a:spcBef>
                <a:spcPct val="20000"/>
              </a:spcBef>
            </a:pPr>
            <a:r>
              <a:rPr lang="fr-CA" sz="2400" dirty="0">
                <a:solidFill>
                  <a:srgbClr val="000000"/>
                </a:solidFill>
              </a:rPr>
              <a:t>  = financement des recettes découlant de la réduction des frais que déboursent les parents</a:t>
            </a:r>
          </a:p>
        </p:txBody>
      </p:sp>
    </p:spTree>
    <p:extLst>
      <p:ext uri="{BB962C8B-B14F-4D97-AF65-F5344CB8AC3E}">
        <p14:creationId xmlns:p14="http://schemas.microsoft.com/office/powerpoint/2010/main" val="1412392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15" y="302879"/>
            <a:ext cx="8024743" cy="848710"/>
          </a:xfrm>
        </p:spPr>
        <p:txBody>
          <a:bodyPr/>
          <a:lstStyle/>
          <a:p>
            <a:r>
              <a:rPr lang="fr-CA" sz="1800" dirty="0">
                <a:ea typeface="Times New Roman" panose="02020603050405020304" pitchFamily="18" charset="0"/>
                <a:cs typeface="Arial" panose="020B0604020202020204" pitchFamily="34" charset="0"/>
              </a:rPr>
              <a:t>TABLEAU DES REVENUS PROVENANT DES FRAIS PERÇUS AUPRÈS DES PARENTS – en vigueur le 2 avril 2023 </a:t>
            </a:r>
            <a:r>
              <a:rPr lang="fr-CA" sz="1800" b="0" dirty="0"/>
              <a:t/>
            </a:r>
            <a:br>
              <a:rPr lang="fr-CA" sz="1800" b="0" dirty="0"/>
            </a:br>
            <a:endParaRPr lang="fr-CA" sz="1800" b="0" dirty="0"/>
          </a:p>
        </p:txBody>
      </p:sp>
      <p:sp>
        <p:nvSpPr>
          <p:cNvPr id="6" name="Rectangle 1"/>
          <p:cNvSpPr>
            <a:spLocks noChangeArrowheads="1"/>
          </p:cNvSpPr>
          <p:nvPr/>
        </p:nvSpPr>
        <p:spPr bwMode="auto">
          <a:xfrm>
            <a:off x="613315" y="920756"/>
            <a:ext cx="109727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r>
              <a:rPr lang="fr-CA" sz="1200" b="1" dirty="0"/>
              <a:t>Établissements subventionnés sans but lucratif et</a:t>
            </a:r>
            <a:br>
              <a:rPr lang="fr-CA" sz="1200" b="1" dirty="0"/>
            </a:br>
            <a:r>
              <a:rPr lang="fr-CA" sz="1200" b="1" dirty="0"/>
              <a:t>garderies familiales ou collectives subventionnées – titulaires de licence classés EJE II ou EJE III</a:t>
            </a:r>
          </a:p>
          <a:p>
            <a:pPr algn="r" eaLnBrk="0" hangingPunct="0"/>
            <a:endParaRPr lang="en-CA" altLang="en-US" sz="1200" dirty="0">
              <a:latin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896079820"/>
              </p:ext>
            </p:extLst>
          </p:nvPr>
        </p:nvGraphicFramePr>
        <p:xfrm>
          <a:off x="613316" y="1313081"/>
          <a:ext cx="10972799" cy="5280835"/>
        </p:xfrm>
        <a:graphic>
          <a:graphicData uri="http://schemas.openxmlformats.org/drawingml/2006/table">
            <a:tbl>
              <a:tblPr firstRow="1" firstCol="1" bandRow="1">
                <a:tableStyleId>{5C22544A-7EE6-4342-B048-85BDC9FD1C3A}</a:tableStyleId>
              </a:tblPr>
              <a:tblGrid>
                <a:gridCol w="1408958">
                  <a:extLst>
                    <a:ext uri="{9D8B030D-6E8A-4147-A177-3AD203B41FA5}">
                      <a16:colId xmlns:a16="http://schemas.microsoft.com/office/drawing/2014/main" val="2869596013"/>
                    </a:ext>
                  </a:extLst>
                </a:gridCol>
                <a:gridCol w="1728755">
                  <a:extLst>
                    <a:ext uri="{9D8B030D-6E8A-4147-A177-3AD203B41FA5}">
                      <a16:colId xmlns:a16="http://schemas.microsoft.com/office/drawing/2014/main" val="946764855"/>
                    </a:ext>
                  </a:extLst>
                </a:gridCol>
                <a:gridCol w="1696292">
                  <a:extLst>
                    <a:ext uri="{9D8B030D-6E8A-4147-A177-3AD203B41FA5}">
                      <a16:colId xmlns:a16="http://schemas.microsoft.com/office/drawing/2014/main" val="3464307494"/>
                    </a:ext>
                  </a:extLst>
                </a:gridCol>
                <a:gridCol w="1696292">
                  <a:extLst>
                    <a:ext uri="{9D8B030D-6E8A-4147-A177-3AD203B41FA5}">
                      <a16:colId xmlns:a16="http://schemas.microsoft.com/office/drawing/2014/main" val="219752688"/>
                    </a:ext>
                  </a:extLst>
                </a:gridCol>
                <a:gridCol w="1696292">
                  <a:extLst>
                    <a:ext uri="{9D8B030D-6E8A-4147-A177-3AD203B41FA5}">
                      <a16:colId xmlns:a16="http://schemas.microsoft.com/office/drawing/2014/main" val="1659254600"/>
                    </a:ext>
                  </a:extLst>
                </a:gridCol>
                <a:gridCol w="1441424">
                  <a:extLst>
                    <a:ext uri="{9D8B030D-6E8A-4147-A177-3AD203B41FA5}">
                      <a16:colId xmlns:a16="http://schemas.microsoft.com/office/drawing/2014/main" val="3580388017"/>
                    </a:ext>
                  </a:extLst>
                </a:gridCol>
                <a:gridCol w="1304786">
                  <a:extLst>
                    <a:ext uri="{9D8B030D-6E8A-4147-A177-3AD203B41FA5}">
                      <a16:colId xmlns:a16="http://schemas.microsoft.com/office/drawing/2014/main" val="1237468423"/>
                    </a:ext>
                  </a:extLst>
                </a:gridCol>
              </a:tblGrid>
              <a:tr h="613331">
                <a:tc>
                  <a:txBody>
                    <a:bodyPr/>
                    <a:lstStyle/>
                    <a:p>
                      <a:pPr algn="ctr">
                        <a:lnSpc>
                          <a:spcPct val="107000"/>
                        </a:lnSpc>
                        <a:spcBef>
                          <a:spcPts val="600"/>
                        </a:spcBef>
                        <a:spcAft>
                          <a:spcPts val="600"/>
                        </a:spcAft>
                      </a:pPr>
                      <a:r>
                        <a:rPr lang="fr-CA" sz="900" dirty="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90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90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900">
                          <a:solidFill>
                            <a:schemeClr val="tx1"/>
                          </a:solidFill>
                        </a:rPr>
                        <a:t>FRAIS ADDITIONNELS QUOTIDIENS MAXIMAUX 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900" dirty="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900">
                          <a:solidFill>
                            <a:schemeClr val="tx1"/>
                          </a:solidFill>
                        </a:rPr>
                        <a:t>SUBVENTION RELATIVE AUX FRAIS RÉDUITS –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90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714201"/>
                  </a:ext>
                </a:extLst>
              </a:tr>
              <a:tr h="306665">
                <a:tc rowSpan="3">
                  <a:txBody>
                    <a:bodyPr/>
                    <a:lstStyle/>
                    <a:p>
                      <a:pPr algn="ctr">
                        <a:lnSpc>
                          <a:spcPct val="107000"/>
                        </a:lnSpc>
                        <a:spcBef>
                          <a:spcPts val="600"/>
                        </a:spcBef>
                        <a:spcAft>
                          <a:spcPts val="600"/>
                        </a:spcAft>
                      </a:pPr>
                      <a:r>
                        <a:rPr lang="fr-CA" sz="1000">
                          <a:solidFill>
                            <a:schemeClr val="tx1"/>
                          </a:solidFill>
                        </a:rPr>
                        <a:t>Enfant en bas âge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 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646487"/>
                  </a:ext>
                </a:extLst>
              </a:tr>
              <a:tr h="306665">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dirty="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dirty="0" smtClean="0">
                          <a:solidFill>
                            <a:schemeClr val="tx1"/>
                          </a:solidFill>
                        </a:rPr>
                        <a:t>2,00</a:t>
                      </a:r>
                      <a:r>
                        <a:rPr lang="fr-CA" sz="1000" dirty="0">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1717417"/>
                  </a:ext>
                </a:extLst>
              </a:tr>
              <a:tr h="306665">
                <a:tc vMerge="1">
                  <a:txBody>
                    <a:bodyPr/>
                    <a:lstStyle/>
                    <a:p>
                      <a:endParaRPr lang="en-CA"/>
                    </a:p>
                  </a:txBody>
                  <a:tcPr/>
                </a:tc>
                <a:tc>
                  <a:txBody>
                    <a:bodyPr/>
                    <a:lstStyle/>
                    <a:p>
                      <a:pPr algn="ctr">
                        <a:lnSpc>
                          <a:spcPct val="107000"/>
                        </a:lnSpc>
                        <a:spcBef>
                          <a:spcPts val="600"/>
                        </a:spcBef>
                        <a:spcAft>
                          <a:spcPts val="600"/>
                        </a:spcAft>
                      </a:pPr>
                      <a:r>
                        <a:rPr lang="fr-CA" sz="1000" dirty="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dirty="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45,00 $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9023248"/>
                  </a:ext>
                </a:extLst>
              </a:tr>
              <a:tr h="306665">
                <a:tc rowSpan="3">
                  <a:txBody>
                    <a:bodyPr/>
                    <a:lstStyle/>
                    <a:p>
                      <a:pPr algn="ctr">
                        <a:lnSpc>
                          <a:spcPct val="107000"/>
                        </a:lnSpc>
                        <a:spcBef>
                          <a:spcPts val="600"/>
                        </a:spcBef>
                        <a:spcAft>
                          <a:spcPts val="0"/>
                        </a:spcAft>
                      </a:pPr>
                      <a:r>
                        <a:rPr lang="fr-CA" sz="1000">
                          <a:solidFill>
                            <a:schemeClr val="tx1"/>
                          </a:solidFill>
                        </a:rPr>
                        <a:t>Enfant d’âge</a:t>
                      </a:r>
                    </a:p>
                    <a:p>
                      <a:pPr algn="ctr">
                        <a:lnSpc>
                          <a:spcPct val="107000"/>
                        </a:lnSpc>
                        <a:spcAft>
                          <a:spcPts val="600"/>
                        </a:spcAft>
                      </a:pPr>
                      <a:r>
                        <a:rPr lang="fr-CA" sz="1000">
                          <a:solidFill>
                            <a:schemeClr val="tx1"/>
                          </a:solidFill>
                        </a:rPr>
                        <a:t>préscolaire </a:t>
                      </a:r>
                    </a:p>
                    <a:p>
                      <a:pPr algn="ctr">
                        <a:lnSpc>
                          <a:spcPct val="107000"/>
                        </a:lnSpc>
                        <a:spcAft>
                          <a:spcPts val="600"/>
                        </a:spcAft>
                      </a:pPr>
                      <a:r>
                        <a:rPr lang="fr-CA" sz="1000">
                          <a:solidFill>
                            <a:schemeClr val="tx1"/>
                          </a:solidFill>
                        </a:rPr>
                        <a:t>(prématernelle et maternelle comprises)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dirty="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  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5,40 $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4304706"/>
                  </a:ext>
                </a:extLst>
              </a:tr>
              <a:tr h="306665">
                <a:tc vMerge="1">
                  <a:txBody>
                    <a:bodyPr/>
                    <a:lstStyle/>
                    <a:p>
                      <a:endParaRPr lang="en-CA"/>
                    </a:p>
                  </a:txBody>
                  <a:tcPr/>
                </a:tc>
                <a:tc>
                  <a:txBody>
                    <a:bodyPr/>
                    <a:lstStyle/>
                    <a:p>
                      <a:pPr algn="ctr">
                        <a:lnSpc>
                          <a:spcPct val="107000"/>
                        </a:lnSpc>
                        <a:spcBef>
                          <a:spcPts val="600"/>
                        </a:spcBef>
                        <a:spcAft>
                          <a:spcPts val="600"/>
                        </a:spcAft>
                      </a:pPr>
                      <a:r>
                        <a:rPr lang="fr-CA" sz="1000" dirty="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dirty="0" smtClean="0">
                          <a:solidFill>
                            <a:schemeClr val="tx1"/>
                          </a:solidFill>
                        </a:rPr>
                        <a:t>2,00</a:t>
                      </a:r>
                      <a:r>
                        <a:rPr lang="fr-CA" sz="1000" dirty="0">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 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4110401"/>
                  </a:ext>
                </a:extLst>
              </a:tr>
              <a:tr h="307509">
                <a:tc vMerge="1">
                  <a:txBody>
                    <a:bodyPr/>
                    <a:lstStyle/>
                    <a:p>
                      <a:endParaRPr lang="en-CA"/>
                    </a:p>
                  </a:txBody>
                  <a:tcPr/>
                </a:tc>
                <a:tc>
                  <a:txBody>
                    <a:bodyPr/>
                    <a:lstStyle/>
                    <a:p>
                      <a:pPr algn="ctr">
                        <a:lnSpc>
                          <a:spcPct val="107000"/>
                        </a:lnSpc>
                        <a:spcBef>
                          <a:spcPts val="600"/>
                        </a:spcBef>
                        <a:spcAft>
                          <a:spcPts val="600"/>
                        </a:spcAft>
                      </a:pPr>
                      <a:r>
                        <a:rPr lang="fr-CA" sz="1000" dirty="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 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16,20 $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395383"/>
                  </a:ext>
                </a:extLst>
              </a:tr>
              <a:tr h="474797">
                <a:tc rowSpan="6">
                  <a:txBody>
                    <a:bodyPr/>
                    <a:lstStyle/>
                    <a:p>
                      <a:pPr algn="ctr">
                        <a:lnSpc>
                          <a:spcPct val="107000"/>
                        </a:lnSpc>
                        <a:spcBef>
                          <a:spcPts val="600"/>
                        </a:spcBef>
                        <a:spcAft>
                          <a:spcPts val="0"/>
                        </a:spcAft>
                      </a:pPr>
                      <a:r>
                        <a:rPr lang="fr-CA" sz="1000">
                          <a:solidFill>
                            <a:schemeClr val="tx1"/>
                          </a:solidFill>
                        </a:rPr>
                        <a:t>Enfant d’âge</a:t>
                      </a:r>
                    </a:p>
                    <a:p>
                      <a:pPr algn="ctr">
                        <a:lnSpc>
                          <a:spcPct val="107000"/>
                        </a:lnSpc>
                        <a:spcAft>
                          <a:spcPts val="600"/>
                        </a:spcAft>
                      </a:pPr>
                      <a:r>
                        <a:rPr lang="fr-CA" sz="1000">
                          <a:solidFill>
                            <a:schemeClr val="tx1"/>
                          </a:solidFill>
                        </a:rPr>
                        <a:t>scolaire</a:t>
                      </a:r>
                    </a:p>
                    <a:p>
                      <a:pPr algn="ctr">
                        <a:lnSpc>
                          <a:spcPct val="107000"/>
                        </a:lnSpc>
                        <a:spcAft>
                          <a:spcPts val="600"/>
                        </a:spcAft>
                      </a:pPr>
                      <a:r>
                        <a:rPr lang="fr-CA" sz="1000">
                          <a:solidFill>
                            <a:schemeClr val="tx1"/>
                          </a:solidFill>
                        </a:rPr>
                        <a:t>(1</a:t>
                      </a:r>
                      <a:r>
                        <a:rPr lang="fr-CA" sz="1000" baseline="30000">
                          <a:solidFill>
                            <a:schemeClr val="tx1"/>
                          </a:solidFill>
                        </a:rPr>
                        <a:t>re </a:t>
                      </a:r>
                      <a:r>
                        <a:rPr lang="fr-CA" sz="1000">
                          <a:solidFill>
                            <a:schemeClr val="tx1"/>
                          </a:solidFill>
                        </a:rPr>
                        <a:t>année et plus)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b="1" dirty="0">
                          <a:solidFill>
                            <a:schemeClr val="tx1"/>
                          </a:solidFill>
                        </a:rPr>
                        <a:t>jours de classe</a:t>
                      </a:r>
                      <a:r>
                        <a:rPr lang="fr-CA" sz="1000" dirty="0">
                          <a:solidFill>
                            <a:schemeClr val="tx1"/>
                          </a:solidFill>
                        </a:rPr>
                        <a:t/>
                      </a:r>
                      <a:br>
                        <a:rPr lang="fr-CA" sz="1000" dirty="0">
                          <a:solidFill>
                            <a:schemeClr val="tx1"/>
                          </a:solidFill>
                        </a:rPr>
                      </a:br>
                      <a:r>
                        <a:rPr lang="fr-CA" sz="1000" dirty="0">
                          <a:solidFill>
                            <a:schemeClr val="tx1"/>
                          </a:solidFill>
                        </a:rPr>
                        <a:t>– 1 période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50"/>
                        <a:t>5,15 $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50"/>
                        <a:t>1,00 $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5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50"/>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05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6202394"/>
                  </a:ext>
                </a:extLst>
              </a:tr>
              <a:tr h="426028">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solidFill>
                            <a:schemeClr val="tx1"/>
                          </a:solidFill>
                        </a:rPr>
                        <a:t>– 2 périodes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50"/>
                        <a:t>6,80 $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1,80 $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1789929"/>
                  </a:ext>
                </a:extLst>
              </a:tr>
              <a:tr h="488372">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solidFill>
                            <a:schemeClr val="tx1"/>
                          </a:solidFill>
                        </a:rPr>
                        <a:t>– 3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8,00 $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2,00 $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10,00 $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50"/>
                        <a:t>10,30 $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6247675"/>
                  </a:ext>
                </a:extLst>
              </a:tr>
              <a:tr h="619236">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journées pédagogiques et</a:t>
                      </a:r>
                      <a:br>
                        <a:rPr lang="fr-CA" sz="1000">
                          <a:solidFill>
                            <a:schemeClr val="tx1"/>
                          </a:solidFill>
                        </a:rPr>
                      </a:br>
                      <a:r>
                        <a:rPr lang="fr-CA" sz="1000">
                          <a:solidFill>
                            <a:schemeClr val="tx1"/>
                          </a:solidFill>
                        </a:rPr>
                        <a:t>congés scolaires – moins</a:t>
                      </a:r>
                      <a:br>
                        <a:rPr lang="fr-CA" sz="1000">
                          <a:solidFill>
                            <a:schemeClr val="tx1"/>
                          </a:solidFill>
                        </a:rPr>
                      </a:br>
                      <a:r>
                        <a:rPr lang="fr-CA" sz="1000">
                          <a:solidFill>
                            <a:schemeClr val="tx1"/>
                          </a:solidFill>
                        </a:rPr>
                        <a:t>de 4 heures par jour</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9,40 $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000">
                          <a:solidFill>
                            <a:schemeClr val="tx1"/>
                          </a:solidFill>
                        </a:rPr>
                        <a:t> </a:t>
                      </a:r>
                    </a:p>
                    <a:p>
                      <a:pPr algn="ctr">
                        <a:lnSpc>
                          <a:spcPct val="107000"/>
                        </a:lnSpc>
                        <a:spcAft>
                          <a:spcPts val="600"/>
                        </a:spcAft>
                      </a:pPr>
                      <a:r>
                        <a:rPr lang="fr-CA" sz="1000">
                          <a:solidFill>
                            <a:schemeClr val="tx1"/>
                          </a:solidFill>
                        </a:rPr>
                        <a:t>------</a:t>
                      </a:r>
                    </a:p>
                    <a:p>
                      <a:pPr algn="ctr">
                        <a:lnSpc>
                          <a:spcPct val="107000"/>
                        </a:lnSpc>
                        <a:spcAft>
                          <a:spcPts val="0"/>
                        </a:spcAft>
                      </a:pPr>
                      <a:r>
                        <a:rPr lang="fr-CA" sz="1000">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141371"/>
                  </a:ext>
                </a:extLst>
              </a:tr>
              <a:tr h="459999">
                <a:tc vMerge="1">
                  <a:txBody>
                    <a:bodyPr/>
                    <a:lstStyle/>
                    <a:p>
                      <a:endParaRPr lang="en-CA"/>
                    </a:p>
                  </a:txBody>
                  <a:tcPr/>
                </a:tc>
                <a:tc>
                  <a:txBody>
                    <a:bodyPr/>
                    <a:lstStyle/>
                    <a:p>
                      <a:pPr algn="ctr">
                        <a:lnSpc>
                          <a:spcPct val="107000"/>
                        </a:lnSpc>
                        <a:spcBef>
                          <a:spcPts val="600"/>
                        </a:spcBef>
                        <a:spcAft>
                          <a:spcPts val="600"/>
                        </a:spcAft>
                      </a:pPr>
                      <a:r>
                        <a:rPr lang="fr-CA" sz="1000" dirty="0">
                          <a:solidFill>
                            <a:schemeClr val="tx1"/>
                          </a:solidFill>
                        </a:rPr>
                        <a:t>journées pédagogiques et congés scolaires – de 4 à</a:t>
                      </a:r>
                      <a:br>
                        <a:rPr lang="fr-CA" sz="1000" dirty="0">
                          <a:solidFill>
                            <a:schemeClr val="tx1"/>
                          </a:solidFill>
                        </a:rPr>
                      </a:br>
                      <a:r>
                        <a:rPr lang="fr-CA" sz="1000" dirty="0">
                          <a:solidFill>
                            <a:schemeClr val="tx1"/>
                          </a:solidFill>
                        </a:rPr>
                        <a:t>10 heures par jour</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18,80 $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0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5410538"/>
                  </a:ext>
                </a:extLst>
              </a:tr>
              <a:tr h="306665">
                <a:tc vMerge="1">
                  <a:txBody>
                    <a:bodyPr/>
                    <a:lstStyle/>
                    <a:p>
                      <a:endParaRPr lang="en-CA"/>
                    </a:p>
                  </a:txBody>
                  <a:tcPr/>
                </a:tc>
                <a:tc>
                  <a:txBody>
                    <a:bodyPr/>
                    <a:lstStyle/>
                    <a:p>
                      <a:pPr>
                        <a:lnSpc>
                          <a:spcPct val="107000"/>
                        </a:lnSpc>
                        <a:spcBef>
                          <a:spcPts val="600"/>
                        </a:spcBef>
                        <a:spcAft>
                          <a:spcPts val="600"/>
                        </a:spcAft>
                      </a:pPr>
                      <a:r>
                        <a:rPr lang="fr-CA" sz="1000" dirty="0">
                          <a:solidFill>
                            <a:schemeClr val="tx1"/>
                          </a:solidFill>
                        </a:rPr>
                        <a:t>plus de 10 heures par jour</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28,20 $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0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000" dirty="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9817708"/>
                  </a:ext>
                </a:extLst>
              </a:tr>
            </a:tbl>
          </a:graphicData>
        </a:graphic>
      </p:graphicFrame>
    </p:spTree>
    <p:extLst>
      <p:ext uri="{BB962C8B-B14F-4D97-AF65-F5344CB8AC3E}">
        <p14:creationId xmlns:p14="http://schemas.microsoft.com/office/powerpoint/2010/main" val="3950045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243617347"/>
              </p:ext>
            </p:extLst>
          </p:nvPr>
        </p:nvGraphicFramePr>
        <p:xfrm>
          <a:off x="0" y="1040363"/>
          <a:ext cx="12063662" cy="5102733"/>
        </p:xfrm>
        <a:graphic>
          <a:graphicData uri="http://schemas.openxmlformats.org/drawingml/2006/table">
            <a:tbl>
              <a:tblPr firstRow="1" firstCol="1" bandRow="1">
                <a:tableStyleId>{5C22544A-7EE6-4342-B048-85BDC9FD1C3A}</a:tableStyleId>
              </a:tblPr>
              <a:tblGrid>
                <a:gridCol w="1655076">
                  <a:extLst>
                    <a:ext uri="{9D8B030D-6E8A-4147-A177-3AD203B41FA5}">
                      <a16:colId xmlns:a16="http://schemas.microsoft.com/office/drawing/2014/main" val="2869596013"/>
                    </a:ext>
                  </a:extLst>
                </a:gridCol>
                <a:gridCol w="1753871">
                  <a:extLst>
                    <a:ext uri="{9D8B030D-6E8A-4147-A177-3AD203B41FA5}">
                      <a16:colId xmlns:a16="http://schemas.microsoft.com/office/drawing/2014/main" val="946764855"/>
                    </a:ext>
                  </a:extLst>
                </a:gridCol>
                <a:gridCol w="1905632">
                  <a:extLst>
                    <a:ext uri="{9D8B030D-6E8A-4147-A177-3AD203B41FA5}">
                      <a16:colId xmlns:a16="http://schemas.microsoft.com/office/drawing/2014/main" val="3464307494"/>
                    </a:ext>
                  </a:extLst>
                </a:gridCol>
                <a:gridCol w="1864929">
                  <a:extLst>
                    <a:ext uri="{9D8B030D-6E8A-4147-A177-3AD203B41FA5}">
                      <a16:colId xmlns:a16="http://schemas.microsoft.com/office/drawing/2014/main" val="219752688"/>
                    </a:ext>
                  </a:extLst>
                </a:gridCol>
                <a:gridCol w="1864929">
                  <a:extLst>
                    <a:ext uri="{9D8B030D-6E8A-4147-A177-3AD203B41FA5}">
                      <a16:colId xmlns:a16="http://schemas.microsoft.com/office/drawing/2014/main" val="1659254600"/>
                    </a:ext>
                  </a:extLst>
                </a:gridCol>
                <a:gridCol w="1584724">
                  <a:extLst>
                    <a:ext uri="{9D8B030D-6E8A-4147-A177-3AD203B41FA5}">
                      <a16:colId xmlns:a16="http://schemas.microsoft.com/office/drawing/2014/main" val="3580388017"/>
                    </a:ext>
                  </a:extLst>
                </a:gridCol>
                <a:gridCol w="1434501">
                  <a:extLst>
                    <a:ext uri="{9D8B030D-6E8A-4147-A177-3AD203B41FA5}">
                      <a16:colId xmlns:a16="http://schemas.microsoft.com/office/drawing/2014/main" val="1237468423"/>
                    </a:ext>
                  </a:extLst>
                </a:gridCol>
              </a:tblGrid>
              <a:tr h="1615803">
                <a:tc>
                  <a:txBody>
                    <a:bodyPr/>
                    <a:lstStyle/>
                    <a:p>
                      <a:pPr algn="ctr">
                        <a:lnSpc>
                          <a:spcPct val="107000"/>
                        </a:lnSpc>
                        <a:spcBef>
                          <a:spcPts val="600"/>
                        </a:spcBef>
                        <a:spcAft>
                          <a:spcPts val="600"/>
                        </a:spcAft>
                      </a:pPr>
                      <a:r>
                        <a:rPr lang="fr-CA" sz="160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dirty="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FRAIS ADDITIONNELS</a:t>
                      </a:r>
                      <a:br>
                        <a:rPr lang="fr-CA" sz="1600">
                          <a:solidFill>
                            <a:schemeClr val="tx1"/>
                          </a:solidFill>
                        </a:rPr>
                      </a:br>
                      <a:r>
                        <a:rPr lang="fr-CA" sz="1600">
                          <a:solidFill>
                            <a:schemeClr val="tx1"/>
                          </a:solidFill>
                        </a:rPr>
                        <a:t>QUOTIDIENS MAXIMAUX</a:t>
                      </a:r>
                      <a:br>
                        <a:rPr lang="fr-CA" sz="1600">
                          <a:solidFill>
                            <a:schemeClr val="tx1"/>
                          </a:solidFill>
                        </a:rPr>
                      </a:br>
                      <a:r>
                        <a:rPr lang="fr-CA" sz="1600">
                          <a:solidFill>
                            <a:schemeClr val="tx1"/>
                          </a:solidFill>
                        </a:rPr>
                        <a:t>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SUBVENTION RELATIVE AUX FRAIS RÉDUITS –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714201"/>
                  </a:ext>
                </a:extLst>
              </a:tr>
              <a:tr h="1092094">
                <a:tc rowSpan="3">
                  <a:txBody>
                    <a:bodyPr/>
                    <a:lstStyle/>
                    <a:p>
                      <a:pPr algn="ctr">
                        <a:lnSpc>
                          <a:spcPct val="107000"/>
                        </a:lnSpc>
                        <a:spcBef>
                          <a:spcPts val="600"/>
                        </a:spcBef>
                        <a:spcAft>
                          <a:spcPts val="600"/>
                        </a:spcAft>
                      </a:pPr>
                      <a:r>
                        <a:rPr lang="fr-CA" sz="2000">
                          <a:solidFill>
                            <a:schemeClr val="tx1"/>
                          </a:solidFill>
                        </a:rPr>
                        <a:t>Enfant en bas âge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646487"/>
                  </a:ext>
                </a:extLst>
              </a:tr>
              <a:tr h="1092094">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b="1">
                          <a:solidFill>
                            <a:schemeClr val="tx1"/>
                          </a:solidFill>
                        </a:rPr>
                        <a:t>10,00 </a:t>
                      </a:r>
                      <a:r>
                        <a:rPr lang="fr-CA" sz="2000" b="1" u="none">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20,00 $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1717417"/>
                  </a:ext>
                </a:extLst>
              </a:tr>
              <a:tr h="1092094">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dirty="0">
                          <a:solidFill>
                            <a:schemeClr val="tx1"/>
                          </a:solidFill>
                        </a:rPr>
                        <a:t>45,00 $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9023248"/>
                  </a:ext>
                </a:extLst>
              </a:tr>
            </a:tbl>
          </a:graphicData>
        </a:graphic>
      </p:graphicFrame>
    </p:spTree>
    <p:extLst>
      <p:ext uri="{BB962C8B-B14F-4D97-AF65-F5344CB8AC3E}">
        <p14:creationId xmlns:p14="http://schemas.microsoft.com/office/powerpoint/2010/main" val="1205037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039098044"/>
              </p:ext>
            </p:extLst>
          </p:nvPr>
        </p:nvGraphicFramePr>
        <p:xfrm>
          <a:off x="144378" y="1040365"/>
          <a:ext cx="11919285" cy="5031058"/>
        </p:xfrm>
        <a:graphic>
          <a:graphicData uri="http://schemas.openxmlformats.org/drawingml/2006/table">
            <a:tbl>
              <a:tblPr firstRow="1" firstCol="1" bandRow="1">
                <a:tableStyleId>{5C22544A-7EE6-4342-B048-85BDC9FD1C3A}</a:tableStyleId>
              </a:tblPr>
              <a:tblGrid>
                <a:gridCol w="1578676">
                  <a:extLst>
                    <a:ext uri="{9D8B030D-6E8A-4147-A177-3AD203B41FA5}">
                      <a16:colId xmlns:a16="http://schemas.microsoft.com/office/drawing/2014/main" val="2869596013"/>
                    </a:ext>
                  </a:extLst>
                </a:gridCol>
                <a:gridCol w="1517451">
                  <a:extLst>
                    <a:ext uri="{9D8B030D-6E8A-4147-A177-3AD203B41FA5}">
                      <a16:colId xmlns:a16="http://schemas.microsoft.com/office/drawing/2014/main" val="946764855"/>
                    </a:ext>
                  </a:extLst>
                </a:gridCol>
                <a:gridCol w="1935851">
                  <a:extLst>
                    <a:ext uri="{9D8B030D-6E8A-4147-A177-3AD203B41FA5}">
                      <a16:colId xmlns:a16="http://schemas.microsoft.com/office/drawing/2014/main" val="3464307494"/>
                    </a:ext>
                  </a:extLst>
                </a:gridCol>
                <a:gridCol w="1898212">
                  <a:extLst>
                    <a:ext uri="{9D8B030D-6E8A-4147-A177-3AD203B41FA5}">
                      <a16:colId xmlns:a16="http://schemas.microsoft.com/office/drawing/2014/main" val="219752688"/>
                    </a:ext>
                  </a:extLst>
                </a:gridCol>
                <a:gridCol w="1633312">
                  <a:extLst>
                    <a:ext uri="{9D8B030D-6E8A-4147-A177-3AD203B41FA5}">
                      <a16:colId xmlns:a16="http://schemas.microsoft.com/office/drawing/2014/main" val="1659254600"/>
                    </a:ext>
                  </a:extLst>
                </a:gridCol>
                <a:gridCol w="1500456">
                  <a:extLst>
                    <a:ext uri="{9D8B030D-6E8A-4147-A177-3AD203B41FA5}">
                      <a16:colId xmlns:a16="http://schemas.microsoft.com/office/drawing/2014/main" val="3580388017"/>
                    </a:ext>
                  </a:extLst>
                </a:gridCol>
                <a:gridCol w="1855327">
                  <a:extLst>
                    <a:ext uri="{9D8B030D-6E8A-4147-A177-3AD203B41FA5}">
                      <a16:colId xmlns:a16="http://schemas.microsoft.com/office/drawing/2014/main" val="1237468423"/>
                    </a:ext>
                  </a:extLst>
                </a:gridCol>
              </a:tblGrid>
              <a:tr h="1698628">
                <a:tc>
                  <a:txBody>
                    <a:bodyPr/>
                    <a:lstStyle/>
                    <a:p>
                      <a:pPr algn="ctr">
                        <a:lnSpc>
                          <a:spcPct val="107000"/>
                        </a:lnSpc>
                        <a:spcBef>
                          <a:spcPts val="600"/>
                        </a:spcBef>
                        <a:spcAft>
                          <a:spcPts val="600"/>
                        </a:spcAft>
                      </a:pPr>
                      <a:r>
                        <a:rPr lang="fr-CA" sz="160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FRAIS ADDITIONNELS</a:t>
                      </a:r>
                      <a:br>
                        <a:rPr lang="fr-CA" sz="1600">
                          <a:solidFill>
                            <a:schemeClr val="tx1"/>
                          </a:solidFill>
                        </a:rPr>
                      </a:br>
                      <a:r>
                        <a:rPr lang="fr-CA" sz="1600">
                          <a:solidFill>
                            <a:schemeClr val="tx1"/>
                          </a:solidFill>
                        </a:rPr>
                        <a:t>QUOTIDIENS MAXIMAUX</a:t>
                      </a:r>
                      <a:br>
                        <a:rPr lang="fr-CA" sz="1600">
                          <a:solidFill>
                            <a:schemeClr val="tx1"/>
                          </a:solidFill>
                        </a:rPr>
                      </a:br>
                      <a:r>
                        <a:rPr lang="fr-CA" sz="1600">
                          <a:solidFill>
                            <a:schemeClr val="tx1"/>
                          </a:solidFill>
                        </a:rPr>
                        <a:t>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SUBVENTION RELATIVE AUX FRAIS RÉDUITS –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714201"/>
                  </a:ext>
                </a:extLst>
              </a:tr>
              <a:tr h="1076787">
                <a:tc rowSpan="3">
                  <a:txBody>
                    <a:bodyPr/>
                    <a:lstStyle/>
                    <a:p>
                      <a:pPr algn="ctr">
                        <a:lnSpc>
                          <a:spcPct val="107000"/>
                        </a:lnSpc>
                        <a:spcBef>
                          <a:spcPts val="600"/>
                        </a:spcBef>
                        <a:spcAft>
                          <a:spcPts val="0"/>
                        </a:spcAft>
                      </a:pPr>
                      <a:r>
                        <a:rPr lang="fr-CA" sz="1600">
                          <a:solidFill>
                            <a:schemeClr val="tx1"/>
                          </a:solidFill>
                        </a:rPr>
                        <a:t>Enfant d’âge</a:t>
                      </a:r>
                    </a:p>
                    <a:p>
                      <a:pPr algn="ctr">
                        <a:lnSpc>
                          <a:spcPct val="107000"/>
                        </a:lnSpc>
                        <a:spcAft>
                          <a:spcPts val="600"/>
                        </a:spcAft>
                      </a:pPr>
                      <a:r>
                        <a:rPr lang="fr-CA" sz="1600">
                          <a:solidFill>
                            <a:schemeClr val="tx1"/>
                          </a:solidFill>
                        </a:rPr>
                        <a:t>préscolaire </a:t>
                      </a:r>
                    </a:p>
                    <a:p>
                      <a:pPr algn="ctr">
                        <a:lnSpc>
                          <a:spcPct val="107000"/>
                        </a:lnSpc>
                        <a:spcAft>
                          <a:spcPts val="600"/>
                        </a:spcAft>
                      </a:pPr>
                      <a:r>
                        <a:rPr lang="fr-CA" sz="1600">
                          <a:solidFill>
                            <a:schemeClr val="tx1"/>
                          </a:solidFill>
                        </a:rPr>
                        <a:t>(prématernelle et maternelle comprises)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5,40 $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4304706"/>
                  </a:ext>
                </a:extLst>
              </a:tr>
              <a:tr h="1076787">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b="1" u="sng">
                          <a:solidFill>
                            <a:schemeClr val="tx1"/>
                          </a:solidFill>
                        </a:rPr>
                        <a:t>10,00</a:t>
                      </a:r>
                      <a:r>
                        <a:rPr lang="fr-CA" sz="2000" b="1">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4110401"/>
                  </a:ext>
                </a:extLst>
              </a:tr>
              <a:tr h="1051033">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16,20 $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dirty="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395383"/>
                  </a:ext>
                </a:extLst>
              </a:tr>
            </a:tbl>
          </a:graphicData>
        </a:graphic>
      </p:graphicFrame>
    </p:spTree>
    <p:extLst>
      <p:ext uri="{BB962C8B-B14F-4D97-AF65-F5344CB8AC3E}">
        <p14:creationId xmlns:p14="http://schemas.microsoft.com/office/powerpoint/2010/main" val="2300488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696913135"/>
              </p:ext>
            </p:extLst>
          </p:nvPr>
        </p:nvGraphicFramePr>
        <p:xfrm>
          <a:off x="613316" y="567286"/>
          <a:ext cx="10972799" cy="6882207"/>
        </p:xfrm>
        <a:graphic>
          <a:graphicData uri="http://schemas.openxmlformats.org/drawingml/2006/table">
            <a:tbl>
              <a:tblPr firstRow="1" firstCol="1" bandRow="1">
                <a:tableStyleId>{5C22544A-7EE6-4342-B048-85BDC9FD1C3A}</a:tableStyleId>
              </a:tblPr>
              <a:tblGrid>
                <a:gridCol w="1236266">
                  <a:extLst>
                    <a:ext uri="{9D8B030D-6E8A-4147-A177-3AD203B41FA5}">
                      <a16:colId xmlns:a16="http://schemas.microsoft.com/office/drawing/2014/main" val="2869596013"/>
                    </a:ext>
                  </a:extLst>
                </a:gridCol>
                <a:gridCol w="2201050">
                  <a:extLst>
                    <a:ext uri="{9D8B030D-6E8A-4147-A177-3AD203B41FA5}">
                      <a16:colId xmlns:a16="http://schemas.microsoft.com/office/drawing/2014/main" val="946764855"/>
                    </a:ext>
                  </a:extLst>
                </a:gridCol>
                <a:gridCol w="1458346">
                  <a:extLst>
                    <a:ext uri="{9D8B030D-6E8A-4147-A177-3AD203B41FA5}">
                      <a16:colId xmlns:a16="http://schemas.microsoft.com/office/drawing/2014/main" val="3464307494"/>
                    </a:ext>
                  </a:extLst>
                </a:gridCol>
                <a:gridCol w="1659466">
                  <a:extLst>
                    <a:ext uri="{9D8B030D-6E8A-4147-A177-3AD203B41FA5}">
                      <a16:colId xmlns:a16="http://schemas.microsoft.com/office/drawing/2014/main" val="219752688"/>
                    </a:ext>
                  </a:extLst>
                </a:gridCol>
                <a:gridCol w="1671461">
                  <a:extLst>
                    <a:ext uri="{9D8B030D-6E8A-4147-A177-3AD203B41FA5}">
                      <a16:colId xmlns:a16="http://schemas.microsoft.com/office/drawing/2014/main" val="1659254600"/>
                    </a:ext>
                  </a:extLst>
                </a:gridCol>
                <a:gridCol w="1441424">
                  <a:extLst>
                    <a:ext uri="{9D8B030D-6E8A-4147-A177-3AD203B41FA5}">
                      <a16:colId xmlns:a16="http://schemas.microsoft.com/office/drawing/2014/main" val="3580388017"/>
                    </a:ext>
                  </a:extLst>
                </a:gridCol>
                <a:gridCol w="1304786">
                  <a:extLst>
                    <a:ext uri="{9D8B030D-6E8A-4147-A177-3AD203B41FA5}">
                      <a16:colId xmlns:a16="http://schemas.microsoft.com/office/drawing/2014/main" val="1237468423"/>
                    </a:ext>
                  </a:extLst>
                </a:gridCol>
              </a:tblGrid>
              <a:tr h="1401288">
                <a:tc>
                  <a:txBody>
                    <a:bodyPr/>
                    <a:lstStyle/>
                    <a:p>
                      <a:pPr algn="ctr">
                        <a:lnSpc>
                          <a:spcPct val="107000"/>
                        </a:lnSpc>
                        <a:spcBef>
                          <a:spcPts val="600"/>
                        </a:spcBef>
                        <a:spcAft>
                          <a:spcPts val="600"/>
                        </a:spcAft>
                      </a:pPr>
                      <a:r>
                        <a:rPr lang="fr-CA" sz="1200" dirty="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200" dirty="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200" dirty="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200" dirty="0">
                          <a:solidFill>
                            <a:schemeClr val="tx1"/>
                          </a:solidFill>
                        </a:rPr>
                        <a:t>FRAIS ADDITIONNELS</a:t>
                      </a:r>
                      <a:br>
                        <a:rPr lang="fr-CA" sz="1200" dirty="0">
                          <a:solidFill>
                            <a:schemeClr val="tx1"/>
                          </a:solidFill>
                        </a:rPr>
                      </a:br>
                      <a:r>
                        <a:rPr lang="fr-CA" sz="1200" dirty="0">
                          <a:solidFill>
                            <a:schemeClr val="tx1"/>
                          </a:solidFill>
                        </a:rPr>
                        <a:t>QUOTIDIENS MAXIMAUX</a:t>
                      </a:r>
                      <a:br>
                        <a:rPr lang="fr-CA" sz="1200" dirty="0">
                          <a:solidFill>
                            <a:schemeClr val="tx1"/>
                          </a:solidFill>
                        </a:rPr>
                      </a:br>
                      <a:r>
                        <a:rPr lang="fr-CA" sz="1200" dirty="0">
                          <a:solidFill>
                            <a:schemeClr val="tx1"/>
                          </a:solidFill>
                        </a:rPr>
                        <a:t>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200" dirty="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200" dirty="0">
                          <a:solidFill>
                            <a:schemeClr val="tx1"/>
                          </a:solidFill>
                        </a:rPr>
                        <a:t>SUBVENTION RELATIVE AUX FRAIS RÉDUITS –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200" dirty="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714201"/>
                  </a:ext>
                </a:extLst>
              </a:tr>
              <a:tr h="752977">
                <a:tc rowSpan="6">
                  <a:txBody>
                    <a:bodyPr/>
                    <a:lstStyle/>
                    <a:p>
                      <a:pPr algn="ctr">
                        <a:lnSpc>
                          <a:spcPct val="107000"/>
                        </a:lnSpc>
                        <a:spcBef>
                          <a:spcPts val="600"/>
                        </a:spcBef>
                        <a:spcAft>
                          <a:spcPts val="0"/>
                        </a:spcAft>
                      </a:pPr>
                      <a:r>
                        <a:rPr lang="fr-CA" sz="1600" dirty="0">
                          <a:solidFill>
                            <a:schemeClr val="tx1"/>
                          </a:solidFill>
                        </a:rPr>
                        <a:t>Enfant d’âge</a:t>
                      </a:r>
                    </a:p>
                    <a:p>
                      <a:pPr algn="ctr">
                        <a:lnSpc>
                          <a:spcPct val="107000"/>
                        </a:lnSpc>
                        <a:spcAft>
                          <a:spcPts val="600"/>
                        </a:spcAft>
                      </a:pPr>
                      <a:r>
                        <a:rPr lang="fr-CA" sz="1600" dirty="0">
                          <a:solidFill>
                            <a:schemeClr val="tx1"/>
                          </a:solidFill>
                        </a:rPr>
                        <a:t>scolaire</a:t>
                      </a:r>
                    </a:p>
                    <a:p>
                      <a:pPr algn="ctr">
                        <a:lnSpc>
                          <a:spcPct val="107000"/>
                        </a:lnSpc>
                        <a:spcAft>
                          <a:spcPts val="600"/>
                        </a:spcAft>
                      </a:pPr>
                      <a:r>
                        <a:rPr lang="fr-CA" sz="1600" dirty="0">
                          <a:solidFill>
                            <a:schemeClr val="tx1"/>
                          </a:solidFill>
                        </a:rPr>
                        <a:t>(1</a:t>
                      </a:r>
                      <a:r>
                        <a:rPr lang="fr-CA" sz="1600" baseline="30000" dirty="0">
                          <a:solidFill>
                            <a:schemeClr val="tx1"/>
                          </a:solidFill>
                        </a:rPr>
                        <a:t>re </a:t>
                      </a:r>
                      <a:r>
                        <a:rPr lang="fr-CA" sz="1600" dirty="0">
                          <a:solidFill>
                            <a:schemeClr val="tx1"/>
                          </a:solidFill>
                        </a:rPr>
                        <a:t>année et plus)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b="1" dirty="0"/>
                        <a:t/>
                      </a:r>
                      <a:br>
                        <a:rPr lang="fr-CA" sz="1600" b="1" dirty="0"/>
                      </a:br>
                      <a:r>
                        <a:rPr lang="fr-CA" b="1" dirty="0"/>
                        <a:t>jours de classe</a:t>
                      </a:r>
                      <a:r>
                        <a:rPr lang="fr-CA" dirty="0"/>
                        <a:t/>
                      </a:r>
                      <a:br>
                        <a:rPr lang="fr-CA" dirty="0"/>
                      </a:br>
                      <a:r>
                        <a:rPr lang="fr-CA" dirty="0"/>
                        <a:t>– 1 période de présence</a:t>
                      </a:r>
                      <a:r>
                        <a:rPr lang="fr-CA" sz="1600" dirty="0"/>
                        <a:t/>
                      </a:r>
                      <a:br>
                        <a:rPr lang="fr-CA" sz="1600" dirty="0"/>
                      </a:br>
                      <a:endParaRPr lang="fr-CA" sz="1600" dirty="0"/>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fr-CA" dirty="0"/>
                        <a:t/>
                      </a:r>
                      <a:br>
                        <a:rPr lang="fr-CA" dirty="0"/>
                      </a:br>
                      <a:r>
                        <a:rPr lang="fr-CA" dirty="0"/>
                        <a:t>5,15 $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noProof="0"/>
                        <a:t/>
                      </a:r>
                      <a:br>
                        <a:rPr lang="fr-CA" noProof="0"/>
                      </a:br>
                      <a:r>
                        <a:rPr lang="fr-CA"/>
                        <a:t>1,00 $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a:t/>
                      </a:r>
                      <a:br>
                        <a:rPr lang="fr-CA"/>
                      </a:br>
                      <a:r>
                        <a:rPr lang="fr-CA"/>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a:t/>
                      </a:r>
                      <a:br>
                        <a:rPr lang="fr-CA"/>
                      </a:br>
                      <a:r>
                        <a:rPr kumimoji="0" lang="fr-CA" sz="1600" b="0" i="0" u="none" strike="noStrike" cap="none" normalizeH="0" baseline="0" noProof="0">
                          <a:ln>
                            <a:noFill/>
                          </a:ln>
                          <a:solidFill>
                            <a:srgbClr val="000000"/>
                          </a:solidFill>
                          <a:uLnTx/>
                          <a:uFillTx/>
                          <a:latin typeface="+mn-lt"/>
                          <a:ea typeface="+mn-ea"/>
                          <a:cs typeface="+mn-cs"/>
                        </a:rPr>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lnSpc>
                          <a:spcPct val="107000"/>
                        </a:lnSpc>
                        <a:spcAft>
                          <a:spcPts val="0"/>
                        </a:spcAft>
                      </a:pPr>
                      <a:endParaRPr lang="en-CA" dirty="0" smtClean="0"/>
                    </a:p>
                    <a:p>
                      <a:pPr algn="ctr">
                        <a:lnSpc>
                          <a:spcPct val="107000"/>
                        </a:lnSpc>
                        <a:spcAft>
                          <a:spcPts val="0"/>
                        </a:spcAft>
                      </a:pPr>
                      <a:r>
                        <a:rPr lang="fr-CA"/>
                        <a:t> 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6202394"/>
                  </a:ext>
                </a:extLst>
              </a:tr>
              <a:tr h="466031">
                <a:tc vMerge="1">
                  <a:txBody>
                    <a:bodyPr/>
                    <a:lstStyle/>
                    <a:p>
                      <a:endParaRPr lang="en-CA"/>
                    </a:p>
                  </a:txBody>
                  <a:tcPr/>
                </a:tc>
                <a:tc>
                  <a:txBody>
                    <a:bodyPr/>
                    <a:lstStyle/>
                    <a:p>
                      <a:pPr marL="0" marR="0" lvl="0" indent="0" algn="l" defTabSz="914400" rtl="0" eaLnBrk="1" fontAlgn="auto" latinLnBrk="0" hangingPunct="1">
                        <a:lnSpc>
                          <a:spcPct val="107000"/>
                        </a:lnSpc>
                        <a:spcBef>
                          <a:spcPts val="600"/>
                        </a:spcBef>
                        <a:spcAft>
                          <a:spcPts val="600"/>
                        </a:spcAft>
                        <a:buClrTx/>
                        <a:buSzTx/>
                        <a:buFontTx/>
                        <a:buNone/>
                        <a:tabLst/>
                        <a:defRPr/>
                      </a:pPr>
                      <a:r>
                        <a:rPr lang="fr-CA" sz="1500" dirty="0">
                          <a:solidFill>
                            <a:schemeClr val="tx1"/>
                          </a:solidFill>
                          <a:latin typeface="+mn-lt"/>
                          <a:ea typeface="+mn-ea"/>
                          <a:cs typeface="+mn-cs"/>
                        </a:rPr>
                        <a:t>– 2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latin typeface="+mn-lt"/>
                          <a:ea typeface="+mn-ea"/>
                          <a:cs typeface="+mn-cs"/>
                        </a:rPr>
                        <a:t>6,80 $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1,80 $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7305579"/>
                  </a:ext>
                </a:extLst>
              </a:tr>
              <a:tr h="536962">
                <a:tc vMerge="1">
                  <a:txBody>
                    <a:bodyPr/>
                    <a:lstStyle/>
                    <a:p>
                      <a:endParaRPr lang="en-CA"/>
                    </a:p>
                  </a:txBody>
                  <a:tcPr/>
                </a:tc>
                <a:tc>
                  <a:txBody>
                    <a:bodyPr/>
                    <a:lstStyle/>
                    <a:p>
                      <a:pPr marL="0" marR="0" lvl="0" indent="0" algn="l" defTabSz="914400" rtl="0" eaLnBrk="1" fontAlgn="auto" latinLnBrk="0" hangingPunct="1">
                        <a:lnSpc>
                          <a:spcPct val="107000"/>
                        </a:lnSpc>
                        <a:spcBef>
                          <a:spcPts val="600"/>
                        </a:spcBef>
                        <a:spcAft>
                          <a:spcPts val="600"/>
                        </a:spcAft>
                        <a:buClrTx/>
                        <a:buSzTx/>
                        <a:buFontTx/>
                        <a:buNone/>
                        <a:tabLst/>
                        <a:defRPr/>
                      </a:pPr>
                      <a:r>
                        <a:rPr lang="fr-CA" sz="1500">
                          <a:solidFill>
                            <a:schemeClr val="tx1"/>
                          </a:solidFill>
                          <a:latin typeface="+mn-lt"/>
                          <a:ea typeface="+mn-ea"/>
                          <a:cs typeface="+mn-cs"/>
                        </a:rPr>
                        <a:t>– 3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latin typeface="+mn-lt"/>
                          <a:ea typeface="+mn-ea"/>
                          <a:cs typeface="+mn-cs"/>
                        </a:rPr>
                        <a:t>8,00 $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2,00 $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b="1" u="sng">
                          <a:solidFill>
                            <a:schemeClr val="tx1"/>
                          </a:solidFill>
                        </a:rPr>
                        <a:t>10,00 $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10,30 $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9965357"/>
                  </a:ext>
                </a:extLst>
              </a:tr>
              <a:tr h="944754">
                <a:tc vMerge="1">
                  <a:txBody>
                    <a:bodyPr/>
                    <a:lstStyle/>
                    <a:p>
                      <a:endParaRPr lang="en-CA"/>
                    </a:p>
                  </a:txBody>
                  <a:tcPr/>
                </a:tc>
                <a:tc>
                  <a:txBody>
                    <a:bodyPr/>
                    <a:lstStyle/>
                    <a:p>
                      <a:pPr algn="ctr">
                        <a:lnSpc>
                          <a:spcPct val="107000"/>
                        </a:lnSpc>
                        <a:spcBef>
                          <a:spcPts val="600"/>
                        </a:spcBef>
                        <a:spcAft>
                          <a:spcPts val="600"/>
                        </a:spcAft>
                      </a:pPr>
                      <a:r>
                        <a:rPr lang="fr-CA" sz="1600" dirty="0">
                          <a:solidFill>
                            <a:schemeClr val="tx1"/>
                          </a:solidFill>
                        </a:rPr>
                        <a:t>journées pédagogiques et</a:t>
                      </a:r>
                      <a:br>
                        <a:rPr lang="fr-CA" sz="1600" dirty="0">
                          <a:solidFill>
                            <a:schemeClr val="tx1"/>
                          </a:solidFill>
                        </a:rPr>
                      </a:br>
                      <a:r>
                        <a:rPr lang="fr-CA" sz="1600" dirty="0">
                          <a:solidFill>
                            <a:schemeClr val="tx1"/>
                          </a:solidFill>
                        </a:rPr>
                        <a:t>congés scolaires – moins</a:t>
                      </a:r>
                      <a:br>
                        <a:rPr lang="fr-CA" sz="1600" dirty="0">
                          <a:solidFill>
                            <a:schemeClr val="tx1"/>
                          </a:solidFill>
                        </a:rPr>
                      </a:br>
                      <a:r>
                        <a:rPr lang="fr-CA" sz="1600" dirty="0">
                          <a:solidFill>
                            <a:schemeClr val="tx1"/>
                          </a:solidFill>
                        </a:rPr>
                        <a:t>de 4 heures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9,40 $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600">
                          <a:solidFill>
                            <a:schemeClr val="tx1"/>
                          </a:solidFill>
                        </a:rPr>
                        <a:t> </a:t>
                      </a:r>
                    </a:p>
                    <a:p>
                      <a:pPr algn="ctr">
                        <a:lnSpc>
                          <a:spcPct val="107000"/>
                        </a:lnSpc>
                        <a:spcAft>
                          <a:spcPts val="600"/>
                        </a:spcAft>
                      </a:pPr>
                      <a:r>
                        <a:rPr lang="fr-CA" sz="1600">
                          <a:solidFill>
                            <a:schemeClr val="tx1"/>
                          </a:solidFill>
                        </a:rPr>
                        <a:t>------</a:t>
                      </a:r>
                    </a:p>
                    <a:p>
                      <a:pPr algn="ctr">
                        <a:lnSpc>
                          <a:spcPct val="107000"/>
                        </a:lnSpc>
                        <a:spcAft>
                          <a:spcPts val="0"/>
                        </a:spcAft>
                      </a:pPr>
                      <a:r>
                        <a:rPr lang="fr-CA" sz="1600">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6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141371"/>
                  </a:ext>
                </a:extLst>
              </a:tr>
              <a:tr h="788585">
                <a:tc vMerge="1">
                  <a:txBody>
                    <a:bodyPr/>
                    <a:lstStyle/>
                    <a:p>
                      <a:endParaRPr lang="en-CA"/>
                    </a:p>
                  </a:txBody>
                  <a:tcPr/>
                </a:tc>
                <a:tc>
                  <a:txBody>
                    <a:bodyPr/>
                    <a:lstStyle/>
                    <a:p>
                      <a:pPr algn="ctr">
                        <a:lnSpc>
                          <a:spcPct val="107000"/>
                        </a:lnSpc>
                        <a:spcBef>
                          <a:spcPts val="600"/>
                        </a:spcBef>
                        <a:spcAft>
                          <a:spcPts val="600"/>
                        </a:spcAft>
                      </a:pPr>
                      <a:r>
                        <a:rPr lang="fr-CA" sz="1600" dirty="0">
                          <a:solidFill>
                            <a:schemeClr val="tx1"/>
                          </a:solidFill>
                        </a:rPr>
                        <a:t>journées pédagogiques et congés scolaires – de 4 à</a:t>
                      </a:r>
                      <a:br>
                        <a:rPr lang="fr-CA" sz="1600" dirty="0">
                          <a:solidFill>
                            <a:schemeClr val="tx1"/>
                          </a:solidFill>
                        </a:rPr>
                      </a:br>
                      <a:r>
                        <a:rPr lang="fr-CA" sz="1600" dirty="0">
                          <a:solidFill>
                            <a:schemeClr val="tx1"/>
                          </a:solidFill>
                        </a:rPr>
                        <a:t>10 heures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18,80 $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6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600" dirty="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5410538"/>
                  </a:ext>
                </a:extLst>
              </a:tr>
              <a:tr h="443203">
                <a:tc vMerge="1">
                  <a:txBody>
                    <a:bodyPr/>
                    <a:lstStyle/>
                    <a:p>
                      <a:endParaRPr lang="en-CA"/>
                    </a:p>
                  </a:txBody>
                  <a:tcPr/>
                </a:tc>
                <a:tc>
                  <a:txBody>
                    <a:bodyPr/>
                    <a:lstStyle/>
                    <a:p>
                      <a:pPr algn="ctr">
                        <a:lnSpc>
                          <a:spcPct val="107000"/>
                        </a:lnSpc>
                        <a:spcBef>
                          <a:spcPts val="600"/>
                        </a:spcBef>
                        <a:spcAft>
                          <a:spcPts val="600"/>
                        </a:spcAft>
                      </a:pPr>
                      <a:r>
                        <a:rPr lang="fr-CA" sz="1600">
                          <a:solidFill>
                            <a:schemeClr val="tx1"/>
                          </a:solidFill>
                        </a:rPr>
                        <a:t>plus de 10 heures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28,20 $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60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6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600" dirty="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9817708"/>
                  </a:ext>
                </a:extLst>
              </a:tr>
            </a:tbl>
          </a:graphicData>
        </a:graphic>
      </p:graphicFrame>
    </p:spTree>
    <p:extLst>
      <p:ext uri="{BB962C8B-B14F-4D97-AF65-F5344CB8AC3E}">
        <p14:creationId xmlns:p14="http://schemas.microsoft.com/office/powerpoint/2010/main" val="3879717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359229"/>
            <a:ext cx="10699657" cy="800100"/>
          </a:xfrm>
        </p:spPr>
        <p:txBody>
          <a:bodyPr/>
          <a:lstStyle/>
          <a:p>
            <a:pPr>
              <a:spcAft>
                <a:spcPts val="0"/>
              </a:spcAft>
            </a:pPr>
            <a:r>
              <a:rPr lang="fr-CA" sz="3600" dirty="0">
                <a:latin typeface="Arial" panose="020B0604020202020204" pitchFamily="34" charset="0"/>
                <a:ea typeface="Calibri" panose="020F0502020204030204" pitchFamily="34" charset="0"/>
                <a:cs typeface="Arial" panose="020B0604020202020204" pitchFamily="34" charset="0"/>
              </a:rPr>
              <a:t>Financement et mise en place</a:t>
            </a:r>
            <a:r>
              <a:rPr lang="fr-CA" dirty="0">
                <a:latin typeface="Arial" panose="020B0604020202020204" pitchFamily="34" charset="0"/>
                <a:ea typeface="Calibri" panose="020F0502020204030204" pitchFamily="34" charset="0"/>
                <a:cs typeface="Arial" panose="020B0604020202020204" pitchFamily="34" charset="0"/>
              </a:rPr>
              <a:t/>
            </a:r>
            <a:br>
              <a:rPr lang="fr-CA" dirty="0">
                <a:latin typeface="Arial" panose="020B0604020202020204" pitchFamily="34" charset="0"/>
                <a:ea typeface="Calibri" panose="020F0502020204030204" pitchFamily="34" charset="0"/>
                <a:cs typeface="Arial" panose="020B0604020202020204" pitchFamily="34" charset="0"/>
              </a:rPr>
            </a:br>
            <a:r>
              <a:rPr lang="fr-CA" sz="2800" dirty="0">
                <a:latin typeface="Arial" panose="020B0604020202020204" pitchFamily="34" charset="0"/>
                <a:ea typeface="Calibri" panose="020F0502020204030204" pitchFamily="34" charset="0"/>
                <a:cs typeface="Arial" panose="020B0604020202020204" pitchFamily="34" charset="0"/>
              </a:rPr>
              <a:t>Période de transition</a:t>
            </a:r>
          </a:p>
        </p:txBody>
      </p:sp>
      <p:sp>
        <p:nvSpPr>
          <p:cNvPr id="5" name="Content Placeholder 4"/>
          <p:cNvSpPr>
            <a:spLocks noGrp="1"/>
          </p:cNvSpPr>
          <p:nvPr>
            <p:ph idx="1"/>
          </p:nvPr>
        </p:nvSpPr>
        <p:spPr>
          <a:xfrm>
            <a:off x="601598" y="1341120"/>
            <a:ext cx="11263300" cy="5157216"/>
          </a:xfrm>
        </p:spPr>
        <p:txBody>
          <a:bodyPr/>
          <a:lstStyle/>
          <a:p>
            <a:pPr marL="0" indent="0">
              <a:buNone/>
            </a:pPr>
            <a:r>
              <a:rPr lang="fr-CA" sz="2000" dirty="0"/>
              <a:t>Nous reconnaissons que les établissements reçoivent généralement les paiements des familles au début de la période de facturation. Par conséquent, le premier versement de la subvention relative aux frais réduits pour les établissements subventionnés sera effectué au début de la prochaine période de déclaration, au cours de la semaine du 2 avril.</a:t>
            </a:r>
          </a:p>
          <a:p>
            <a:pPr marL="0" indent="0">
              <a:buNone/>
            </a:pPr>
            <a:endParaRPr lang="en-CA" sz="2000" dirty="0"/>
          </a:p>
          <a:p>
            <a:pPr marL="0" indent="0">
              <a:buNone/>
            </a:pPr>
            <a:r>
              <a:rPr lang="fr-CA" sz="2000" dirty="0"/>
              <a:t>Pendant cette période de transition, le paiement initial sera basé sur l’utilisation complète des places de garde d’un établissement. </a:t>
            </a:r>
          </a:p>
          <a:p>
            <a:r>
              <a:rPr lang="fr-CA" sz="2000" dirty="0"/>
              <a:t>Places pour enfants en bas âge et enfants d’âge préscolaire : sur la base de 4 à 10 heures de garde.</a:t>
            </a:r>
          </a:p>
          <a:p>
            <a:r>
              <a:rPr lang="fr-CA" sz="2000" dirty="0"/>
              <a:t>Places pour les enfants d’âge scolaire : sur la base de trois périodes de garde, le cas échéant.</a:t>
            </a:r>
          </a:p>
          <a:p>
            <a:r>
              <a:rPr lang="fr-CA" sz="2000" dirty="0"/>
              <a:t>Places pour les enfants de prématernelle : sur la base du nombre de périodes de garde proposées.</a:t>
            </a:r>
          </a:p>
          <a:p>
            <a:endParaRPr lang="en-CA" sz="2000" dirty="0"/>
          </a:p>
          <a:p>
            <a:pPr marL="0" indent="0">
              <a:buNone/>
            </a:pPr>
            <a:r>
              <a:rPr lang="fr-CA" sz="2000" dirty="0"/>
              <a:t>Les calculs d’utilisation complète seront comparés aux fiches de présence soumises afin de garantir un paiement suffisant pour les établissements disposant de places partagées, d’enfants qui ont besoin de plus de 10 heures de garde, de services de garde selon des horaires prolongés, etc.</a:t>
            </a:r>
          </a:p>
          <a:p>
            <a:pPr mar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17</a:t>
            </a:fld>
            <a:endParaRPr lang="en-CA" smtClean="0"/>
          </a:p>
        </p:txBody>
      </p:sp>
    </p:spTree>
    <p:extLst>
      <p:ext uri="{BB962C8B-B14F-4D97-AF65-F5344CB8AC3E}">
        <p14:creationId xmlns:p14="http://schemas.microsoft.com/office/powerpoint/2010/main" val="401117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506186"/>
            <a:ext cx="10699657" cy="947057"/>
          </a:xfrm>
        </p:spPr>
        <p:txBody>
          <a:bodyPr/>
          <a:lstStyle/>
          <a:p>
            <a:pPr>
              <a:spcAft>
                <a:spcPts val="0"/>
              </a:spcAft>
            </a:pPr>
            <a:r>
              <a:rPr lang="fr-CA" sz="3600" dirty="0">
                <a:latin typeface="Arial" panose="020B0604020202020204" pitchFamily="34" charset="0"/>
                <a:ea typeface="Calibri" panose="020F0502020204030204" pitchFamily="34" charset="0"/>
                <a:cs typeface="Arial" panose="020B0604020202020204" pitchFamily="34" charset="0"/>
              </a:rPr>
              <a:t>Financement et mise en place</a:t>
            </a:r>
            <a:r>
              <a:rPr lang="fr-CA" dirty="0">
                <a:latin typeface="Arial" panose="020B0604020202020204" pitchFamily="34" charset="0"/>
                <a:ea typeface="Calibri" panose="020F0502020204030204" pitchFamily="34" charset="0"/>
                <a:cs typeface="Arial" panose="020B0604020202020204" pitchFamily="34" charset="0"/>
              </a:rPr>
              <a:t/>
            </a:r>
            <a:br>
              <a:rPr lang="fr-CA" dirty="0">
                <a:latin typeface="Arial" panose="020B0604020202020204" pitchFamily="34" charset="0"/>
                <a:ea typeface="Calibri" panose="020F0502020204030204" pitchFamily="34" charset="0"/>
                <a:cs typeface="Arial" panose="020B0604020202020204" pitchFamily="34" charset="0"/>
              </a:rPr>
            </a:br>
            <a:r>
              <a:rPr lang="fr-CA" sz="2800" dirty="0">
                <a:latin typeface="Arial" panose="020B0604020202020204" pitchFamily="34" charset="0"/>
                <a:ea typeface="Calibri" panose="020F0502020204030204" pitchFamily="34" charset="0"/>
                <a:cs typeface="Arial" panose="020B0604020202020204" pitchFamily="34" charset="0"/>
              </a:rPr>
              <a:t>Financement des recettes découlant de la réduction des frais que déboursent les parents</a:t>
            </a:r>
          </a:p>
        </p:txBody>
      </p:sp>
      <p:sp>
        <p:nvSpPr>
          <p:cNvPr id="5" name="Content Placeholder 4"/>
          <p:cNvSpPr>
            <a:spLocks noGrp="1"/>
          </p:cNvSpPr>
          <p:nvPr>
            <p:ph idx="1"/>
          </p:nvPr>
        </p:nvSpPr>
        <p:spPr>
          <a:xfrm>
            <a:off x="601598" y="1782974"/>
            <a:ext cx="11263300" cy="4008084"/>
          </a:xfrm>
        </p:spPr>
        <p:txBody>
          <a:bodyPr/>
          <a:lstStyle/>
          <a:p>
            <a:pPr marL="0" indent="0">
              <a:spcBef>
                <a:spcPts val="0"/>
              </a:spcBef>
              <a:spcAft>
                <a:spcPts val="0"/>
              </a:spcAft>
              <a:buNone/>
            </a:pPr>
            <a:r>
              <a:rPr lang="fr-CA" sz="2400" dirty="0"/>
              <a:t>Après le paiement initial, le financement sera basé sur les données d’inscription actuellement fournies par les établissements. </a:t>
            </a:r>
          </a:p>
          <a:p>
            <a:pPr marL="0" indent="0">
              <a:spcBef>
                <a:spcPts val="0"/>
              </a:spcBef>
              <a:spcAft>
                <a:spcPts val="0"/>
              </a:spcAft>
              <a:buNone/>
            </a:pPr>
            <a:endParaRPr lang="en-CA" sz="2400" dirty="0"/>
          </a:p>
          <a:p>
            <a:pPr marL="0" indent="0">
              <a:spcBef>
                <a:spcPts val="0"/>
              </a:spcBef>
              <a:spcAft>
                <a:spcPts val="0"/>
              </a:spcAft>
              <a:buNone/>
            </a:pPr>
            <a:r>
              <a:rPr lang="fr-CA" sz="2400" dirty="0"/>
              <a:t>Nous travaillons à la mise en place d’un processus qui :</a:t>
            </a:r>
          </a:p>
          <a:p>
            <a:pPr>
              <a:spcBef>
                <a:spcPts val="0"/>
              </a:spcBef>
              <a:spcAft>
                <a:spcPts val="0"/>
              </a:spcAft>
            </a:pPr>
            <a:r>
              <a:rPr lang="fr-CA" sz="2400" dirty="0"/>
              <a:t>minimise la charge de travail additionnelle pour les établissements;</a:t>
            </a:r>
          </a:p>
          <a:p>
            <a:pPr>
              <a:spcBef>
                <a:spcPts val="0"/>
              </a:spcBef>
              <a:spcAft>
                <a:spcPts val="0"/>
              </a:spcAft>
            </a:pPr>
            <a:r>
              <a:rPr lang="fr-CA" sz="2400" dirty="0"/>
              <a:t>tire parti des outils et des processus actuellement utilisés par les établissements et le ministère;</a:t>
            </a:r>
          </a:p>
          <a:p>
            <a:pPr>
              <a:spcBef>
                <a:spcPts val="0"/>
              </a:spcBef>
              <a:spcAft>
                <a:spcPts val="0"/>
              </a:spcAft>
            </a:pPr>
            <a:r>
              <a:rPr lang="fr-CA" sz="2400" dirty="0"/>
              <a:t>prend en compte le calendrier des flux de trésorerie et son incidence sur les </a:t>
            </a:r>
            <a:r>
              <a:rPr lang="fr-CA" sz="2400" dirty="0" smtClean="0"/>
              <a:t>établissements.</a:t>
            </a:r>
            <a:endParaRPr lang="fr-CA" sz="2400" dirty="0"/>
          </a:p>
          <a:p>
            <a:pPr marL="0" indent="0">
              <a:spcBef>
                <a:spcPts val="0"/>
              </a:spcBef>
              <a:spcAft>
                <a:spcPts val="0"/>
              </a:spcAft>
              <a:buNone/>
            </a:pPr>
            <a:endParaRPr lang="en-CA" sz="2400" dirty="0"/>
          </a:p>
          <a:p>
            <a:pPr marL="0" indent="0">
              <a:spcBef>
                <a:spcPts val="0"/>
              </a:spcBef>
              <a:spcAft>
                <a:spcPts val="0"/>
              </a:spcAft>
              <a:buNone/>
            </a:pPr>
            <a:endParaRPr lang="en-CA" sz="2400" dirty="0" smtClean="0"/>
          </a:p>
          <a:p>
            <a:pPr marL="0" indent="0">
              <a:spcBef>
                <a:spcPts val="0"/>
              </a:spcBef>
              <a:spcAft>
                <a:spcPts val="0"/>
              </a:spcAft>
              <a:buNone/>
            </a:pPr>
            <a:endParaRPr lang="en-CA" sz="2400" dirty="0" smtClean="0"/>
          </a:p>
          <a:p>
            <a:pPr marL="0" indent="0">
              <a:spcBef>
                <a:spcPts val="0"/>
              </a:spcBef>
              <a:spcAft>
                <a:spcPts val="0"/>
              </a:spcAft>
              <a:buNone/>
            </a:pPr>
            <a:endParaRPr lang="en-CA" sz="2400" dirty="0"/>
          </a:p>
          <a:p>
            <a:pPr marL="0" indent="0">
              <a:spcBef>
                <a:spcPts val="0"/>
              </a:spcBef>
              <a:spcAft>
                <a:spcPts val="0"/>
              </a:spcAft>
              <a:buNone/>
            </a:pPr>
            <a:endParaRPr lang="en-CA" sz="2400" dirty="0" smtClean="0"/>
          </a:p>
          <a:p>
            <a:pPr marL="0" indent="0">
              <a:spcBef>
                <a:spcPts val="0"/>
              </a:spcBef>
              <a:spcAft>
                <a:spcPts val="0"/>
              </a:spcAft>
              <a:buNone/>
            </a:pPr>
            <a:endParaRPr lang="en-CA" sz="2400" dirty="0"/>
          </a:p>
          <a:p>
            <a:pPr marL="0" lv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18</a:t>
            </a:fld>
            <a:endParaRPr lang="en-CA" smtClean="0"/>
          </a:p>
        </p:txBody>
      </p:sp>
    </p:spTree>
    <p:extLst>
      <p:ext uri="{BB962C8B-B14F-4D97-AF65-F5344CB8AC3E}">
        <p14:creationId xmlns:p14="http://schemas.microsoft.com/office/powerpoint/2010/main" val="3253467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4A052D0-8619-4288-8621-37923DAD09E6}" type="slidenum">
              <a:rPr lang="en-CA" smtClean="0"/>
              <a:t>19</a:t>
            </a:fld>
            <a:endParaRPr lang="en-CA" smtClean="0"/>
          </a:p>
        </p:txBody>
      </p:sp>
      <p:sp>
        <p:nvSpPr>
          <p:cNvPr id="5" name="Title 3"/>
          <p:cNvSpPr>
            <a:spLocks noGrp="1"/>
          </p:cNvSpPr>
          <p:nvPr>
            <p:ph type="title"/>
          </p:nvPr>
        </p:nvSpPr>
        <p:spPr>
          <a:xfrm>
            <a:off x="617640" y="283918"/>
            <a:ext cx="10699657" cy="1143000"/>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
            </a:r>
            <a:br>
              <a:rPr lang="fr-CA"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sz="2800" dirty="0">
                <a:solidFill>
                  <a:srgbClr val="000000"/>
                </a:solidFill>
                <a:latin typeface="Arial" panose="020B0604020202020204" pitchFamily="34" charset="0"/>
                <a:ea typeface="Calibri" panose="020F0502020204030204" pitchFamily="34" charset="0"/>
                <a:cs typeface="Arial" panose="020B0604020202020204" pitchFamily="34" charset="0"/>
              </a:rPr>
              <a:t>Paiements et périodes de déclaration de l’établissement</a:t>
            </a:r>
            <a:r>
              <a:rPr lang="fr-CA" sz="1200" dirty="0">
                <a:latin typeface="Arial" panose="020B0604020202020204" pitchFamily="34" charset="0"/>
                <a:ea typeface="Times New Roman" panose="02020603050405020304" pitchFamily="18" charset="0"/>
                <a:cs typeface="Times New Roman" panose="02020603050405020304" pitchFamily="18" charset="0"/>
              </a:rPr>
              <a:t/>
            </a:r>
            <a:br>
              <a:rPr lang="fr-CA" sz="1200" dirty="0">
                <a:latin typeface="Arial" panose="020B0604020202020204" pitchFamily="34" charset="0"/>
                <a:ea typeface="Times New Roman" panose="02020603050405020304" pitchFamily="18" charset="0"/>
                <a:cs typeface="Times New Roman" panose="02020603050405020304" pitchFamily="18" charset="0"/>
              </a:rPr>
            </a:br>
            <a:endParaRPr lang="fr-CA" sz="1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713408" y="1625221"/>
            <a:ext cx="11334213" cy="4244068"/>
          </a:xfrm>
        </p:spPr>
        <p:txBody>
          <a:bodyPr/>
          <a:lstStyle/>
          <a:p>
            <a:pPr marL="0" indent="0">
              <a:buNone/>
            </a:pPr>
            <a:r>
              <a:rPr lang="fr-CA" sz="1800" b="1" dirty="0"/>
              <a:t>Du 27 au 31 mars</a:t>
            </a:r>
            <a:r>
              <a:rPr lang="fr-CA" sz="1800" dirty="0"/>
              <a:t>	Réévaluation en masse des allocations et lettres envoyées </a:t>
            </a:r>
          </a:p>
          <a:p>
            <a:pPr marL="0" indent="0">
              <a:buNone/>
            </a:pPr>
            <a:r>
              <a:rPr lang="fr-CA" sz="1800" dirty="0"/>
              <a:t>		</a:t>
            </a:r>
            <a:r>
              <a:rPr lang="fr-CA" sz="1800" dirty="0" smtClean="0"/>
              <a:t>	Subventions </a:t>
            </a:r>
            <a:r>
              <a:rPr lang="fr-CA" sz="1800" dirty="0"/>
              <a:t>pour l’amélioration de la qualité – Paiements effectués </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Le 1</a:t>
            </a:r>
            <a:r>
              <a:rPr lang="fr-CA" sz="1800" b="1" baseline="30000" dirty="0"/>
              <a:t>er </a:t>
            </a:r>
            <a:r>
              <a:rPr lang="fr-CA" sz="1800" b="1" dirty="0"/>
              <a:t>avril</a:t>
            </a:r>
            <a:r>
              <a:rPr lang="fr-CA" sz="1800" dirty="0"/>
              <a:t>	</a:t>
            </a:r>
            <a:r>
              <a:rPr lang="fr-CA" sz="1800" dirty="0" smtClean="0"/>
              <a:t>	Paiements </a:t>
            </a:r>
            <a:r>
              <a:rPr lang="fr-CA" sz="1800" dirty="0"/>
              <a:t>échelonnés de la subvention de fonctionnement émis pour les </a:t>
            </a:r>
            <a:r>
              <a:rPr lang="fr-CA" sz="1800" dirty="0" smtClean="0"/>
              <a:t>				garderies</a:t>
            </a:r>
            <a:endParaRPr lang="fr-CA" sz="1800" dirty="0"/>
          </a:p>
          <a:p>
            <a:pPr marL="0" indent="0">
              <a:buNone/>
            </a:pPr>
            <a:r>
              <a:rPr lang="fr-CA" sz="1800" dirty="0"/>
              <a:t>		</a:t>
            </a:r>
            <a:r>
              <a:rPr lang="fr-CA" sz="1800" dirty="0" smtClean="0"/>
              <a:t>	Les </a:t>
            </a:r>
            <a:r>
              <a:rPr lang="fr-CA" sz="1800" dirty="0"/>
              <a:t>garderies à domicile présentent une demande de subvention de </a:t>
            </a:r>
            <a:r>
              <a:rPr lang="fr-CA" sz="1800" dirty="0" smtClean="0"/>
              <a:t>					fonctionnement </a:t>
            </a:r>
            <a:r>
              <a:rPr lang="fr-CA" sz="1800" dirty="0"/>
              <a:t>pour 2023-2024</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Le</a:t>
            </a:r>
            <a:r>
              <a:rPr lang="fr-CA" sz="1800" dirty="0"/>
              <a:t> </a:t>
            </a:r>
            <a:r>
              <a:rPr lang="fr-CA" sz="1800" b="1" dirty="0"/>
              <a:t>2 avril	</a:t>
            </a:r>
            <a:r>
              <a:rPr lang="fr-CA" sz="1800" b="1" dirty="0" smtClean="0"/>
              <a:t>	</a:t>
            </a:r>
            <a:r>
              <a:rPr lang="fr-CA" sz="1800" dirty="0" smtClean="0"/>
              <a:t>Les </a:t>
            </a:r>
            <a:r>
              <a:rPr lang="fr-CA" sz="1800" dirty="0"/>
              <a:t>nouveaux frais de garderie sont en vigueur </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Du 3 au 6 avril	</a:t>
            </a:r>
            <a:r>
              <a:rPr lang="fr-CA" sz="1800" b="1" dirty="0" smtClean="0"/>
              <a:t>	Versement </a:t>
            </a:r>
            <a:r>
              <a:rPr lang="fr-CA" sz="1800" b="1" dirty="0"/>
              <a:t>initial de la subvention relative aux frais réduits </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Du 3 avril au 1</a:t>
            </a:r>
            <a:r>
              <a:rPr lang="fr-CA" sz="1800" b="1" baseline="30000" dirty="0"/>
              <a:t>er </a:t>
            </a:r>
            <a:r>
              <a:rPr lang="fr-CA" sz="1800" b="1" dirty="0"/>
              <a:t>mai</a:t>
            </a:r>
            <a:r>
              <a:rPr lang="fr-CA" sz="1800" dirty="0"/>
              <a:t>	Les fiches de présence de l’établissement sont soumises pour la période du </a:t>
            </a:r>
            <a:r>
              <a:rPr lang="fr-CA" sz="1800" dirty="0" smtClean="0"/>
              <a:t>				5</a:t>
            </a:r>
            <a:r>
              <a:rPr lang="fr-CA" sz="1800" dirty="0"/>
              <a:t> mars au 1</a:t>
            </a:r>
            <a:r>
              <a:rPr lang="fr-CA" sz="1800" baseline="30000" dirty="0"/>
              <a:t>er </a:t>
            </a:r>
            <a:r>
              <a:rPr lang="fr-CA" sz="1800" dirty="0"/>
              <a:t>avril. </a:t>
            </a:r>
          </a:p>
          <a:p>
            <a:pPr marL="0" indent="0">
              <a:buNone/>
            </a:pPr>
            <a:r>
              <a:rPr lang="fr-CA" sz="1800" dirty="0"/>
              <a:t>		</a:t>
            </a:r>
            <a:r>
              <a:rPr lang="fr-CA" sz="1800" dirty="0" smtClean="0"/>
              <a:t>	Les </a:t>
            </a:r>
            <a:r>
              <a:rPr lang="fr-CA" sz="1800" dirty="0"/>
              <a:t>taux actuels (avant le 2 avril) des plafonds des frais de garderie s’appliquent à </a:t>
            </a:r>
            <a:r>
              <a:rPr lang="fr-CA" sz="1800" dirty="0" smtClean="0"/>
              <a:t>			la </a:t>
            </a:r>
            <a:r>
              <a:rPr lang="fr-CA" sz="1800" dirty="0"/>
              <a:t>période du 5 mars au 1</a:t>
            </a:r>
            <a:r>
              <a:rPr lang="fr-CA" sz="1800" baseline="30000" dirty="0"/>
              <a:t>er </a:t>
            </a:r>
            <a:r>
              <a:rPr lang="fr-CA" sz="1800" dirty="0"/>
              <a:t>avril. </a:t>
            </a:r>
          </a:p>
          <a:p>
            <a:pPr marL="0" lvl="6" indent="0">
              <a:buNone/>
            </a:pPr>
            <a:r>
              <a:rPr lang="fr-CA" dirty="0"/>
              <a:t>		</a:t>
            </a:r>
            <a:r>
              <a:rPr lang="fr-CA" dirty="0" smtClean="0"/>
              <a:t>	</a:t>
            </a:r>
            <a:r>
              <a:rPr lang="fr-CA" sz="1800" dirty="0" smtClean="0"/>
              <a:t>Les </a:t>
            </a:r>
            <a:r>
              <a:rPr lang="fr-CA" sz="1800" dirty="0"/>
              <a:t>fiches sont traitées et les paiements de subvention sont versés dès la </a:t>
            </a:r>
            <a:r>
              <a:rPr lang="fr-CA" sz="1800" dirty="0" smtClean="0"/>
              <a:t>				réception </a:t>
            </a:r>
            <a:r>
              <a:rPr lang="fr-CA" sz="1800" dirty="0"/>
              <a:t>des </a:t>
            </a:r>
            <a:r>
              <a:rPr lang="fr-CA" sz="1800" dirty="0" smtClean="0"/>
              <a:t>fiches</a:t>
            </a:r>
            <a:r>
              <a:rPr lang="fr-CA" sz="1800" dirty="0"/>
              <a:t>. </a:t>
            </a:r>
          </a:p>
          <a:p>
            <a:pPr marL="0" lvl="3" indent="0">
              <a:buNone/>
            </a:pPr>
            <a:r>
              <a:rPr lang="fr-CA" sz="1800" dirty="0"/>
              <a:t>		</a:t>
            </a:r>
            <a:r>
              <a:rPr lang="fr-CA" sz="1800" dirty="0" smtClean="0"/>
              <a:t>	Comme </a:t>
            </a:r>
            <a:r>
              <a:rPr lang="fr-CA" sz="1800" dirty="0"/>
              <a:t>c’est le cas actuellement, les fiches concernant les garderies à domicile </a:t>
            </a:r>
            <a:r>
              <a:rPr lang="fr-CA" sz="1800" dirty="0" smtClean="0"/>
              <a:t>				sont </a:t>
            </a:r>
            <a:r>
              <a:rPr lang="fr-CA" sz="1800" dirty="0"/>
              <a:t>traitées </a:t>
            </a:r>
            <a:r>
              <a:rPr lang="fr-CA" sz="1800" dirty="0" smtClean="0"/>
              <a:t>en </a:t>
            </a:r>
            <a:r>
              <a:rPr lang="fr-CA" sz="1800" dirty="0"/>
              <a:t>priorité.</a:t>
            </a:r>
          </a:p>
          <a:p>
            <a:pPr marL="0" lvl="0" indent="0">
              <a:buNone/>
            </a:pPr>
            <a:endParaRPr lang="en-CA" sz="2000" dirty="0"/>
          </a:p>
        </p:txBody>
      </p:sp>
    </p:spTree>
    <p:extLst>
      <p:ext uri="{BB962C8B-B14F-4D97-AF65-F5344CB8AC3E}">
        <p14:creationId xmlns:p14="http://schemas.microsoft.com/office/powerpoint/2010/main" val="2521863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4276" y="736631"/>
            <a:ext cx="10699657" cy="1143000"/>
          </a:xfrm>
        </p:spPr>
        <p:txBody>
          <a:bodyPr/>
          <a:lstStyle/>
          <a:p>
            <a:r>
              <a:rPr lang="fr-CA"/>
              <a:t>Ordre du jour</a:t>
            </a:r>
          </a:p>
        </p:txBody>
      </p:sp>
      <p:sp>
        <p:nvSpPr>
          <p:cNvPr id="5" name="Content Placeholder 4"/>
          <p:cNvSpPr>
            <a:spLocks noGrp="1"/>
          </p:cNvSpPr>
          <p:nvPr>
            <p:ph idx="1"/>
          </p:nvPr>
        </p:nvSpPr>
        <p:spPr>
          <a:xfrm>
            <a:off x="865809" y="1879631"/>
            <a:ext cx="10708124" cy="3911326"/>
          </a:xfrm>
        </p:spPr>
        <p:txBody>
          <a:bodyPr/>
          <a:lstStyle/>
          <a:p>
            <a:pPr marL="457200" indent="-457200" algn="just">
              <a:lnSpc>
                <a:spcPct val="150000"/>
              </a:lnSpc>
              <a:spcBef>
                <a:spcPts val="0"/>
              </a:spcBef>
              <a:spcAft>
                <a:spcPts val="0"/>
              </a:spcAft>
              <a:buAutoNum type="arabicPeriod"/>
            </a:pPr>
            <a:r>
              <a:rPr lang="fr-CA" b="1"/>
              <a:t>Nouveaux frais de garderie réglementés : survol</a:t>
            </a:r>
          </a:p>
          <a:p>
            <a:pPr marL="457200" indent="-457200" algn="just">
              <a:lnSpc>
                <a:spcPct val="150000"/>
              </a:lnSpc>
              <a:spcBef>
                <a:spcPts val="0"/>
              </a:spcBef>
              <a:spcAft>
                <a:spcPts val="0"/>
              </a:spcAft>
              <a:buAutoNum type="arabicPeriod"/>
            </a:pPr>
            <a:r>
              <a:rPr lang="fr-CA" b="1"/>
              <a:t>Financement et mise en place</a:t>
            </a:r>
          </a:p>
          <a:p>
            <a:pPr marL="457200" indent="-457200" algn="just">
              <a:lnSpc>
                <a:spcPct val="150000"/>
              </a:lnSpc>
              <a:spcBef>
                <a:spcPts val="0"/>
              </a:spcBef>
              <a:spcAft>
                <a:spcPts val="0"/>
              </a:spcAft>
              <a:buAutoNum type="arabicPeriod"/>
            </a:pPr>
            <a:r>
              <a:rPr lang="fr-CA" b="1"/>
              <a:t>Prochaines étapes</a:t>
            </a:r>
          </a:p>
          <a:p>
            <a:pPr marL="457200" indent="-457200" algn="just">
              <a:lnSpc>
                <a:spcPct val="150000"/>
              </a:lnSpc>
              <a:spcBef>
                <a:spcPts val="0"/>
              </a:spcBef>
              <a:spcAft>
                <a:spcPts val="0"/>
              </a:spcAft>
              <a:buAutoNum type="arabicPeriod"/>
            </a:pPr>
            <a:r>
              <a:rPr lang="fr-CA" b="1"/>
              <a:t>Foire aux questions</a:t>
            </a:r>
          </a:p>
        </p:txBody>
      </p:sp>
      <p:sp>
        <p:nvSpPr>
          <p:cNvPr id="6" name="Slide Number Placeholder 5"/>
          <p:cNvSpPr>
            <a:spLocks noGrp="1"/>
          </p:cNvSpPr>
          <p:nvPr>
            <p:ph type="sldNum" sz="quarter" idx="10"/>
          </p:nvPr>
        </p:nvSpPr>
        <p:spPr/>
        <p:txBody>
          <a:bodyPr/>
          <a:lstStyle/>
          <a:p>
            <a:fld id="{B4A052D0-8619-4288-8621-37923DAD09E6}" type="slidenum">
              <a:rPr lang="en-CA" smtClean="0"/>
              <a:t>2</a:t>
            </a:fld>
            <a:endParaRPr lang="en-CA"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625144"/>
            <a:ext cx="10699657" cy="1502808"/>
          </a:xfrm>
        </p:spPr>
        <p:txBody>
          <a:bodyPr/>
          <a:lstStyle/>
          <a:p>
            <a:pPr>
              <a:spcAft>
                <a:spcPts val="0"/>
              </a:spcAft>
            </a:pP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600" dirty="0">
                <a:latin typeface="Arial" panose="020B0604020202020204" pitchFamily="34" charset="0"/>
                <a:ea typeface="Calibri" panose="020F0502020204030204" pitchFamily="34" charset="0"/>
                <a:cs typeface="Arial" panose="020B0604020202020204" pitchFamily="34" charset="0"/>
              </a:rPr>
              <a:t>Nouveaux frais de garderie réglementés : prochaines étapes</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2800" dirty="0">
                <a:latin typeface="Arial" panose="020B0604020202020204" pitchFamily="34" charset="0"/>
                <a:ea typeface="Calibri" panose="020F0502020204030204" pitchFamily="34" charset="0"/>
                <a:cs typeface="Arial" panose="020B0604020202020204" pitchFamily="34" charset="0"/>
              </a:rPr>
              <a:t>Comment les établissements peuvent-ils se préparer à l’instauration de ces nouveaux frais</a:t>
            </a:r>
            <a:r>
              <a:rPr lang="fr-CA" sz="28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fr-CA" sz="2800" dirty="0">
                <a:latin typeface="Arial" panose="020B0604020202020204" pitchFamily="34" charset="0"/>
                <a:ea typeface="Times New Roman" panose="02020603050405020304" pitchFamily="18" charset="0"/>
                <a:cs typeface="Times New Roman" panose="02020603050405020304" pitchFamily="18" charset="0"/>
              </a:rPr>
              <a:t/>
            </a:r>
            <a:br>
              <a:rPr lang="fr-CA" sz="2800" dirty="0">
                <a:latin typeface="Arial" panose="020B0604020202020204" pitchFamily="34" charset="0"/>
                <a:ea typeface="Times New Roman" panose="02020603050405020304" pitchFamily="18" charset="0"/>
                <a:cs typeface="Times New Roman" panose="02020603050405020304" pitchFamily="18" charset="0"/>
              </a:rPr>
            </a:br>
            <a:endParaRPr lang="fr-CA" sz="28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312924"/>
            <a:ext cx="11188620" cy="3911326"/>
          </a:xfrm>
        </p:spPr>
        <p:txBody>
          <a:bodyPr/>
          <a:lstStyle/>
          <a:p>
            <a:pPr marL="0" indent="0">
              <a:buNone/>
            </a:pPr>
            <a:r>
              <a:rPr lang="fr-CA" sz="2400" dirty="0"/>
              <a:t/>
            </a:r>
            <a:br>
              <a:rPr lang="fr-CA" sz="2400" dirty="0"/>
            </a:br>
            <a:r>
              <a:rPr lang="fr-CA" sz="2400" dirty="0"/>
              <a:t>Les établissements peuvent entreprendre les démarches administratives pour la mise en place et la facturation des nouveaux frais que devront débourser les parents à compter du 2 avril 2023. </a:t>
            </a:r>
            <a:br>
              <a:rPr lang="fr-CA" sz="2400" dirty="0"/>
            </a:br>
            <a:r>
              <a:rPr lang="fr-CA" sz="2400" dirty="0"/>
              <a:t/>
            </a:r>
            <a:br>
              <a:rPr lang="fr-CA" sz="2400" dirty="0"/>
            </a:br>
            <a:r>
              <a:rPr lang="fr-CA" sz="2400" dirty="0"/>
              <a:t>Par exemple, les guides des politiques de l’établissement de même que les outils comptables nécessiteront un examen et une mise à jour, le cas échéant. </a:t>
            </a:r>
          </a:p>
          <a:p>
            <a:pPr marL="0" indent="0">
              <a:buNone/>
            </a:pPr>
            <a:endParaRPr lang="en-CA" sz="2400" dirty="0"/>
          </a:p>
          <a:p>
            <a:pPr marL="0" indent="0">
              <a:buNone/>
            </a:pPr>
            <a:r>
              <a:rPr lang="fr-CA" sz="2400" dirty="0"/>
              <a:t>Les familles devraient recevoir une facture pour la somme des frais qu’ils doivent payer à l’établissement selon le calendrier régulier de facturation et de paiements de ce dernier. </a:t>
            </a:r>
            <a:br>
              <a:rPr lang="fr-CA" sz="2400" dirty="0"/>
            </a:br>
            <a:r>
              <a:rPr lang="fr-CA" sz="2400" dirty="0"/>
              <a:t/>
            </a:r>
            <a:br>
              <a:rPr lang="fr-CA" sz="2400" dirty="0"/>
            </a:b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20</a:t>
            </a:fld>
            <a:endParaRPr lang="en-CA" smtClean="0"/>
          </a:p>
        </p:txBody>
      </p:sp>
    </p:spTree>
    <p:extLst>
      <p:ext uri="{BB962C8B-B14F-4D97-AF65-F5344CB8AC3E}">
        <p14:creationId xmlns:p14="http://schemas.microsoft.com/office/powerpoint/2010/main" val="3383189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726" y="1891430"/>
            <a:ext cx="10830728" cy="4184961"/>
          </a:xfrm>
        </p:spPr>
        <p:txBody>
          <a:bodyPr/>
          <a:lstStyle/>
          <a:p>
            <a:pPr marL="0" indent="0">
              <a:buNone/>
            </a:pPr>
            <a:r>
              <a:rPr lang="fr-CA" sz="2400" b="1"/>
              <a:t>Quand un enfant d’âge préscolaire devient-il un enfant d’âge scolaire?</a:t>
            </a:r>
          </a:p>
          <a:p>
            <a:r>
              <a:rPr lang="fr-CA" sz="2400"/>
              <a:t>« Enfant d’âge scolaire » est un terme défini dans le règlement comme un enfant inscrit au niveau 1 à 6 dans une école.</a:t>
            </a:r>
          </a:p>
          <a:p>
            <a:pPr marL="0" indent="0">
              <a:buNone/>
            </a:pPr>
            <a:endParaRPr lang="en-CA" sz="2400" dirty="0" smtClean="0"/>
          </a:p>
          <a:p>
            <a:r>
              <a:rPr lang="fr-CA" sz="2400"/>
              <a:t>Lorsqu’un enfant termine la maternelle, il peut être considéré comme étant inscrit en 1</a:t>
            </a:r>
            <a:r>
              <a:rPr lang="fr-CA" sz="2400" baseline="30000"/>
              <a:t>re </a:t>
            </a:r>
            <a:r>
              <a:rPr lang="fr-CA" sz="2400"/>
              <a:t>année. </a:t>
            </a:r>
          </a:p>
          <a:p>
            <a:pPr marL="0" indent="0">
              <a:buNone/>
            </a:pPr>
            <a:endParaRPr lang="en-CA" sz="2400" kern="1200" dirty="0" smtClean="0"/>
          </a:p>
          <a:p>
            <a:r>
              <a:rPr lang="fr-CA" sz="2400"/>
              <a:t>Il appartient à l’établissement de décider quand un enfant de maternelle passe à une place pour enfant d’âge scolaire, p. ex. le 1</a:t>
            </a:r>
            <a:r>
              <a:rPr lang="fr-CA" sz="2400" baseline="30000"/>
              <a:t>er </a:t>
            </a:r>
            <a:r>
              <a:rPr lang="fr-CA" sz="2400"/>
              <a:t>juillet, le 1</a:t>
            </a:r>
            <a:r>
              <a:rPr lang="fr-CA" sz="2400" baseline="30000"/>
              <a:t>er </a:t>
            </a:r>
            <a:r>
              <a:rPr lang="fr-CA" sz="2400"/>
              <a:t>septembre ou à un autre moment au cours de l’été. </a:t>
            </a:r>
          </a:p>
          <a:p>
            <a:pPr marL="0" indent="0">
              <a:buNone/>
            </a:pPr>
            <a:endParaRPr lang="en-CA" sz="2400" b="1" dirty="0"/>
          </a:p>
          <a:p>
            <a:pPr mar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21</a:t>
            </a:fld>
            <a:endParaRPr lang="en-CA" smtClean="0"/>
          </a:p>
        </p:txBody>
      </p:sp>
      <p:sp>
        <p:nvSpPr>
          <p:cNvPr id="7" name="Title 3"/>
          <p:cNvSpPr>
            <a:spLocks noGrp="1"/>
          </p:cNvSpPr>
          <p:nvPr>
            <p:ph type="title"/>
          </p:nvPr>
        </p:nvSpPr>
        <p:spPr>
          <a:xfrm>
            <a:off x="601598" y="388307"/>
            <a:ext cx="10699657" cy="1064712"/>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Foire aux questions</a:t>
            </a:r>
          </a:p>
        </p:txBody>
      </p:sp>
    </p:spTree>
    <p:extLst>
      <p:ext uri="{BB962C8B-B14F-4D97-AF65-F5344CB8AC3E}">
        <p14:creationId xmlns:p14="http://schemas.microsoft.com/office/powerpoint/2010/main" val="24284183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726" y="1891430"/>
            <a:ext cx="10830728" cy="4184961"/>
          </a:xfrm>
        </p:spPr>
        <p:txBody>
          <a:bodyPr/>
          <a:lstStyle/>
          <a:p>
            <a:pPr marL="0" indent="0">
              <a:buNone/>
            </a:pPr>
            <a:r>
              <a:rPr lang="fr-CA" sz="2400" b="1"/>
              <a:t>Quelle incidence la nouvelle structure de tarifs aura-t-elle sur les exemptions approuvées actuellement relatives à l’âge d’enfants de maternelle pour qu’ils soient considérés comme étant d’âge scolaire?</a:t>
            </a:r>
          </a:p>
          <a:p>
            <a:r>
              <a:rPr lang="fr-CA" sz="2400"/>
              <a:t>Lorsque les établissements et les parents demandent conjointement une exemption relative à l’âge d’un enfant de maternelle pour qu’il soit considéré comme étant d’âge scolaire et que l’exemption est approuvée, tous les règlements applicables, y compris les frais et les ratios pour les enfants d’âge scolaire, s’appliquent.</a:t>
            </a:r>
          </a:p>
          <a:p>
            <a:pPr marL="0" indent="0">
              <a:buNone/>
            </a:pPr>
            <a:endParaRPr lang="en-CA" sz="2400" b="1" dirty="0"/>
          </a:p>
          <a:p>
            <a:r>
              <a:rPr lang="fr-CA" sz="2400"/>
              <a:t>Nous continuons d’étudier les options offertes aux familles et aux établissements dans le cadre de réglementation de l’autorisation et de la nouvelle structure de tarifs, qui entrera en vigueur le 2 avril 2023.  </a:t>
            </a:r>
            <a:br>
              <a:rPr lang="fr-CA" sz="2400"/>
            </a:br>
            <a:endParaRPr lang="fr-CA" sz="2400"/>
          </a:p>
          <a:p>
            <a:pPr marL="0" indent="0">
              <a:buNone/>
            </a:pPr>
            <a:endParaRPr lang="en-CA" sz="2400" b="1" dirty="0"/>
          </a:p>
          <a:p>
            <a:pPr mar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22</a:t>
            </a:fld>
            <a:endParaRPr lang="en-CA" smtClean="0"/>
          </a:p>
        </p:txBody>
      </p:sp>
      <p:sp>
        <p:nvSpPr>
          <p:cNvPr id="7" name="Title 3"/>
          <p:cNvSpPr>
            <a:spLocks noGrp="1"/>
          </p:cNvSpPr>
          <p:nvPr>
            <p:ph type="title"/>
          </p:nvPr>
        </p:nvSpPr>
        <p:spPr>
          <a:xfrm>
            <a:off x="601598" y="388307"/>
            <a:ext cx="10699657" cy="1064712"/>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Foire aux questions</a:t>
            </a:r>
          </a:p>
        </p:txBody>
      </p:sp>
    </p:spTree>
    <p:extLst>
      <p:ext uri="{BB962C8B-B14F-4D97-AF65-F5344CB8AC3E}">
        <p14:creationId xmlns:p14="http://schemas.microsoft.com/office/powerpoint/2010/main" val="3740394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5809" y="523718"/>
            <a:ext cx="10699657" cy="1143000"/>
          </a:xfrm>
        </p:spPr>
        <p:txBody>
          <a:bodyPr/>
          <a:lstStyle/>
          <a:p>
            <a:r>
              <a:rPr lang="fr-CA"/>
              <a:t>À titre d’information</a:t>
            </a:r>
          </a:p>
        </p:txBody>
      </p:sp>
      <p:sp>
        <p:nvSpPr>
          <p:cNvPr id="5" name="Content Placeholder 4"/>
          <p:cNvSpPr>
            <a:spLocks noGrp="1"/>
          </p:cNvSpPr>
          <p:nvPr>
            <p:ph idx="1"/>
          </p:nvPr>
        </p:nvSpPr>
        <p:spPr>
          <a:xfrm>
            <a:off x="264696" y="1853852"/>
            <a:ext cx="11710736" cy="4256996"/>
          </a:xfrm>
        </p:spPr>
        <p:txBody>
          <a:bodyPr/>
          <a:lstStyle/>
          <a:p>
            <a:pPr marL="0" lvl="0" indent="0">
              <a:buNone/>
            </a:pPr>
            <a:r>
              <a:rPr lang="fr-CA" sz="2200" dirty="0"/>
              <a:t>Pour consulter des renseignements sur les nouveaux frais de garderie réglementés et le financement des recettes découlant de la réduction des frais que déboursent les parents, rendez-vous à l’adresse suivante : </a:t>
            </a:r>
            <a:r>
              <a:rPr lang="fr-CA" sz="2200" dirty="0">
                <a:hlinkClick r:id="rId3"/>
              </a:rPr>
              <a:t>manitoba.ca/</a:t>
            </a:r>
            <a:r>
              <a:rPr lang="fr-CA" sz="2200" dirty="0" err="1">
                <a:hlinkClick r:id="rId3"/>
              </a:rPr>
              <a:t>gardedenfants</a:t>
            </a:r>
            <a:r>
              <a:rPr lang="fr-CA" sz="2400" dirty="0"/>
              <a:t/>
            </a:r>
            <a:br>
              <a:rPr lang="fr-CA" sz="2400" dirty="0"/>
            </a:br>
            <a:r>
              <a:rPr lang="fr-CA" sz="800" dirty="0"/>
              <a:t/>
            </a:r>
            <a:br>
              <a:rPr lang="fr-CA" sz="800" dirty="0"/>
            </a:br>
            <a:r>
              <a:rPr lang="fr-CA" sz="2200" dirty="0" smtClean="0"/>
              <a:t>Pour obtenir une copie de la circulaire, de la foire aux questions et du tableau des revenus provenant des frais perçus auprès des parents, rendez-vous à l’adresse suivante : </a:t>
            </a:r>
            <a:r>
              <a:rPr lang="fr-CA" sz="2200" dirty="0" smtClean="0">
                <a:hlinkClick r:id="rId4"/>
              </a:rPr>
              <a:t>www.manitoba.ca/education/childcare/childcare_news/current_circulars.fr.html</a:t>
            </a:r>
            <a:r>
              <a:rPr lang="fr-CA" sz="2200" dirty="0" smtClean="0"/>
              <a:t> </a:t>
            </a:r>
            <a:endParaRPr lang="fr-CA" sz="2200" dirty="0"/>
          </a:p>
          <a:p>
            <a:pPr marL="0" lvl="0" indent="0">
              <a:buNone/>
            </a:pPr>
            <a:endParaRPr lang="en-CA" sz="800" dirty="0" smtClean="0"/>
          </a:p>
          <a:p>
            <a:pPr marL="0" lvl="0" indent="0">
              <a:buNone/>
            </a:pPr>
            <a:r>
              <a:rPr lang="fr-CA" sz="2200" dirty="0"/>
              <a:t>Pour </a:t>
            </a:r>
            <a:r>
              <a:rPr lang="fr-CA" sz="2200" dirty="0" smtClean="0"/>
              <a:t>consulter </a:t>
            </a:r>
            <a:r>
              <a:rPr lang="fr-CA" sz="2200" dirty="0"/>
              <a:t>des renseignements généraux et une foire aux questions, rendez-vous à l’adresse suivante : </a:t>
            </a:r>
            <a:r>
              <a:rPr lang="fr-CA" sz="2200" u="sng" dirty="0">
                <a:hlinkClick r:id="rId5"/>
              </a:rPr>
              <a:t>www.manitoba.ca/education/childcare/families/10_dollar_a_day.fr.html</a:t>
            </a:r>
            <a:r>
              <a:rPr lang="fr-CA" sz="2400" dirty="0"/>
              <a:t/>
            </a:r>
            <a:br>
              <a:rPr lang="fr-CA" sz="2400" dirty="0"/>
            </a:br>
            <a:r>
              <a:rPr lang="fr-CA" sz="800" dirty="0"/>
              <a:t/>
            </a:r>
            <a:br>
              <a:rPr lang="fr-CA" sz="800" dirty="0"/>
            </a:br>
            <a:r>
              <a:rPr lang="fr-CA" sz="2200" dirty="0"/>
              <a:t>Pour toute autre demande de renseignements, envoyez un courriel à </a:t>
            </a:r>
            <a:r>
              <a:rPr lang="fr-CA" sz="2200" u="sng" dirty="0">
                <a:hlinkClick r:id="rId6"/>
              </a:rPr>
              <a:t>cdcinfo@gov.mb.ca</a:t>
            </a:r>
            <a:r>
              <a:rPr lang="fr-CA" sz="2200" dirty="0"/>
              <a:t> </a:t>
            </a:r>
            <a:br>
              <a:rPr lang="fr-CA" sz="2200" dirty="0"/>
            </a:br>
            <a:r>
              <a:rPr lang="fr-CA" sz="2200" dirty="0"/>
              <a:t>en inscrivant dans le champ objet « 10 $ par jour » ou communiquez avec les Services d’information sur la garde d’enfants au 204 945-0776 ou </a:t>
            </a:r>
            <a:r>
              <a:rPr lang="fr-CA" sz="2200" dirty="0" smtClean="0"/>
              <a:t>sans </a:t>
            </a:r>
            <a:r>
              <a:rPr lang="fr-CA" sz="2200" dirty="0"/>
              <a:t>frais </a:t>
            </a:r>
            <a:r>
              <a:rPr lang="fr-CA" sz="2200" dirty="0" smtClean="0"/>
              <a:t>au </a:t>
            </a:r>
            <a:r>
              <a:rPr lang="fr-CA" sz="2200" dirty="0"/>
              <a:t>1 888 213-4754.</a:t>
            </a:r>
          </a:p>
          <a:p>
            <a:pPr marL="0" lvl="0" indent="0">
              <a:buNone/>
            </a:pPr>
            <a:endParaRPr lang="en-CA" sz="2400" dirty="0"/>
          </a:p>
          <a:p>
            <a:pPr marL="0" lvl="0" indent="0">
              <a:buNone/>
            </a:pPr>
            <a:r>
              <a:rPr lang="fr-CA" sz="2400" dirty="0"/>
              <a:t/>
            </a:r>
            <a:br>
              <a:rPr lang="fr-CA" sz="2400" dirty="0"/>
            </a:br>
            <a:endParaRPr lang="fr-CA" sz="2400" dirty="0"/>
          </a:p>
          <a:p>
            <a:endParaRPr lang="en-CA" dirty="0"/>
          </a:p>
        </p:txBody>
      </p:sp>
      <p:sp>
        <p:nvSpPr>
          <p:cNvPr id="6" name="Slide Number Placeholder 5"/>
          <p:cNvSpPr>
            <a:spLocks noGrp="1"/>
          </p:cNvSpPr>
          <p:nvPr>
            <p:ph type="sldNum" sz="quarter" idx="10"/>
          </p:nvPr>
        </p:nvSpPr>
        <p:spPr/>
        <p:txBody>
          <a:bodyPr/>
          <a:lstStyle/>
          <a:p>
            <a:fld id="{B4A052D0-8619-4288-8621-37923DAD09E6}" type="slidenum">
              <a:rPr lang="en-CA" smtClean="0"/>
              <a:t>23</a:t>
            </a:fld>
            <a:endParaRPr lang="en-CA" smtClean="0"/>
          </a:p>
        </p:txBody>
      </p:sp>
    </p:spTree>
    <p:extLst>
      <p:ext uri="{BB962C8B-B14F-4D97-AF65-F5344CB8AC3E}">
        <p14:creationId xmlns:p14="http://schemas.microsoft.com/office/powerpoint/2010/main" val="1017680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726" y="2165065"/>
            <a:ext cx="11232172" cy="3911326"/>
          </a:xfrm>
        </p:spPr>
        <p:txBody>
          <a:bodyPr/>
          <a:lstStyle/>
          <a:p>
            <a:pPr marL="0" indent="0" algn="ctr">
              <a:buNone/>
            </a:pPr>
            <a:r>
              <a:rPr lang="fr-CA" sz="2400"/>
              <a:t/>
            </a:r>
            <a:br>
              <a:rPr lang="fr-CA" sz="2400"/>
            </a:br>
            <a:r>
              <a:rPr lang="fr-CA" sz="8000" b="1">
                <a:latin typeface="Arial" panose="020B0604020202020204" pitchFamily="34" charset="0"/>
                <a:ea typeface="Calibri" panose="020F0502020204030204" pitchFamily="34" charset="0"/>
                <a:cs typeface="Arial" panose="020B0604020202020204" pitchFamily="34" charset="0"/>
              </a:rPr>
              <a:t>Des questions?</a:t>
            </a:r>
          </a:p>
        </p:txBody>
      </p:sp>
      <p:sp>
        <p:nvSpPr>
          <p:cNvPr id="6" name="Slide Number Placeholder 5"/>
          <p:cNvSpPr>
            <a:spLocks noGrp="1"/>
          </p:cNvSpPr>
          <p:nvPr>
            <p:ph type="sldNum" sz="quarter" idx="10"/>
          </p:nvPr>
        </p:nvSpPr>
        <p:spPr/>
        <p:txBody>
          <a:bodyPr/>
          <a:lstStyle/>
          <a:p>
            <a:fld id="{B4A052D0-8619-4288-8621-37923DAD09E6}" type="slidenum">
              <a:rPr lang="en-CA" smtClean="0"/>
              <a:t>24</a:t>
            </a:fld>
            <a:endParaRPr lang="en-CA" smtClean="0"/>
          </a:p>
        </p:txBody>
      </p:sp>
      <p:sp>
        <p:nvSpPr>
          <p:cNvPr id="7" name="Title 3"/>
          <p:cNvSpPr>
            <a:spLocks noGrp="1"/>
          </p:cNvSpPr>
          <p:nvPr>
            <p:ph type="title"/>
          </p:nvPr>
        </p:nvSpPr>
        <p:spPr>
          <a:xfrm>
            <a:off x="601598" y="582407"/>
            <a:ext cx="10699657" cy="1143000"/>
          </a:xfrm>
        </p:spPr>
        <p:txBody>
          <a:bodyPr/>
          <a:lstStyle/>
          <a:p>
            <a:pPr>
              <a:spcAft>
                <a:spcPts val="0"/>
              </a:spcAft>
            </a:pPr>
            <a:r>
              <a:rPr lang="fr-CA" sz="3200"/>
              <a:t> </a:t>
            </a:r>
          </a:p>
        </p:txBody>
      </p:sp>
    </p:spTree>
    <p:extLst>
      <p:ext uri="{BB962C8B-B14F-4D97-AF65-F5344CB8AC3E}">
        <p14:creationId xmlns:p14="http://schemas.microsoft.com/office/powerpoint/2010/main" val="1744090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269744"/>
            <a:ext cx="10699657" cy="1500817"/>
          </a:xfrm>
        </p:spPr>
        <p:txBody>
          <a:bodyPr/>
          <a:lstStyle/>
          <a:p>
            <a:pPr>
              <a:spcAft>
                <a:spcPts val="0"/>
              </a:spcAft>
            </a:pP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Priorité à l’abordabilité</a:t>
            </a:r>
            <a:r>
              <a:rPr lang="fr-CA" sz="3200" dirty="0">
                <a:latin typeface="Arial" panose="020B0604020202020204" pitchFamily="34" charset="0"/>
                <a:ea typeface="Times New Roman" panose="02020603050405020304" pitchFamily="18" charset="0"/>
                <a:cs typeface="Times New Roman" panose="02020603050405020304" pitchFamily="18" charset="0"/>
              </a:rPr>
              <a:t/>
            </a:r>
            <a:br>
              <a:rPr lang="fr-CA" sz="3200" dirty="0">
                <a:latin typeface="Arial" panose="020B0604020202020204" pitchFamily="34" charset="0"/>
                <a:ea typeface="Times New Roman" panose="02020603050405020304" pitchFamily="18" charset="0"/>
                <a:cs typeface="Times New Roman" panose="02020603050405020304" pitchFamily="18" charset="0"/>
              </a:rPr>
            </a:br>
            <a:endParaRPr lang="fr-CA" sz="3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085215"/>
            <a:ext cx="11188620" cy="4010785"/>
          </a:xfrm>
        </p:spPr>
        <p:txBody>
          <a:bodyPr/>
          <a:lstStyle/>
          <a:p>
            <a:pPr marL="0" indent="0">
              <a:buNone/>
            </a:pPr>
            <a:r>
              <a:rPr lang="fr-CA" sz="2400"/>
              <a:t>En vertu de l’Accord sur l’apprentissage et la garde des jeunes enfants à l’échelle du Canada, le Manitoba s’est engagé, d’ici le 31 mars 2026, à réduire à 10 $ par jour en moyenne les frais déboursés par les parents pour la garde d’enfants de moins de 7 ans.</a:t>
            </a:r>
            <a:br>
              <a:rPr lang="fr-CA" sz="2400"/>
            </a:br>
            <a:endParaRPr lang="fr-CA" sz="2400"/>
          </a:p>
          <a:p>
            <a:pPr marL="0" indent="0">
              <a:buNone/>
            </a:pPr>
            <a:r>
              <a:rPr lang="fr-CA" sz="2400"/>
              <a:t>2022 : hausse des seuils de revenu pour les allocations et versement d’une avance sur les allocations</a:t>
            </a:r>
          </a:p>
          <a:p>
            <a:endParaRPr lang="en-CA" sz="2400" dirty="0"/>
          </a:p>
          <a:p>
            <a:pPr marL="0" indent="0">
              <a:buNone/>
            </a:pPr>
            <a:r>
              <a:rPr lang="fr-CA" sz="2400"/>
              <a:t>2023 : réduction des frais de garderie et nouveau financement des recettes découlant de la réduction des frais que déboursent les parents</a:t>
            </a:r>
          </a:p>
        </p:txBody>
      </p:sp>
      <p:sp>
        <p:nvSpPr>
          <p:cNvPr id="6" name="Slide Number Placeholder 5"/>
          <p:cNvSpPr>
            <a:spLocks noGrp="1"/>
          </p:cNvSpPr>
          <p:nvPr>
            <p:ph type="sldNum" sz="quarter" idx="10"/>
          </p:nvPr>
        </p:nvSpPr>
        <p:spPr/>
        <p:txBody>
          <a:bodyPr/>
          <a:lstStyle/>
          <a:p>
            <a:fld id="{B4A052D0-8619-4288-8621-37923DAD09E6}" type="slidenum">
              <a:rPr lang="en-CA" smtClean="0"/>
              <a:t>3</a:t>
            </a:fld>
            <a:endParaRPr lang="en-CA" smtClean="0"/>
          </a:p>
        </p:txBody>
      </p:sp>
    </p:spTree>
    <p:extLst>
      <p:ext uri="{BB962C8B-B14F-4D97-AF65-F5344CB8AC3E}">
        <p14:creationId xmlns:p14="http://schemas.microsoft.com/office/powerpoint/2010/main" val="2993177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309620"/>
            <a:ext cx="10699657" cy="1427489"/>
          </a:xfrm>
        </p:spPr>
        <p:txBody>
          <a:bodyPr/>
          <a:lstStyle/>
          <a:p>
            <a:pPr>
              <a:spcAft>
                <a:spcPts val="0"/>
              </a:spcAft>
            </a:pP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Que signifient des services de garde à 10 $ par jour?</a:t>
            </a:r>
            <a:r>
              <a:rPr lang="fr-CA" sz="3200" dirty="0">
                <a:latin typeface="Arial" panose="020B0604020202020204" pitchFamily="34" charset="0"/>
                <a:ea typeface="Times New Roman" panose="02020603050405020304" pitchFamily="18" charset="0"/>
                <a:cs typeface="Times New Roman" panose="02020603050405020304" pitchFamily="18" charset="0"/>
              </a:rPr>
              <a:t/>
            </a:r>
            <a:br>
              <a:rPr lang="fr-CA" sz="3200" dirty="0">
                <a:latin typeface="Arial" panose="020B0604020202020204" pitchFamily="34" charset="0"/>
                <a:ea typeface="Times New Roman" panose="02020603050405020304" pitchFamily="18" charset="0"/>
                <a:cs typeface="Times New Roman" panose="02020603050405020304" pitchFamily="18" charset="0"/>
              </a:rPr>
            </a:br>
            <a:endParaRPr lang="fr-CA" sz="3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085215"/>
            <a:ext cx="11188620" cy="3911326"/>
          </a:xfrm>
        </p:spPr>
        <p:txBody>
          <a:bodyPr/>
          <a:lstStyle/>
          <a:p>
            <a:pPr marL="0" indent="0">
              <a:buNone/>
            </a:pPr>
            <a:r>
              <a:rPr lang="fr-CA" sz="2400" dirty="0"/>
              <a:t>À compter du 2 avril, les frais de garderie, pour les enfants inscrits aux programmes pour </a:t>
            </a:r>
            <a:r>
              <a:rPr lang="fr-CA" sz="2400" b="0" dirty="0"/>
              <a:t>enfants</a:t>
            </a:r>
            <a:r>
              <a:rPr lang="fr-CA" sz="2400" dirty="0"/>
              <a:t> </a:t>
            </a:r>
            <a:r>
              <a:rPr lang="fr-CA" sz="2400" b="0" dirty="0"/>
              <a:t>en</a:t>
            </a:r>
            <a:r>
              <a:rPr lang="fr-CA" sz="2400" b="1" dirty="0"/>
              <a:t> bas âge</a:t>
            </a:r>
            <a:r>
              <a:rPr lang="fr-CA" sz="2400" dirty="0"/>
              <a:t>, </a:t>
            </a:r>
            <a:r>
              <a:rPr lang="fr-CA" sz="2400" b="0" dirty="0"/>
              <a:t>enfants de</a:t>
            </a:r>
            <a:r>
              <a:rPr lang="fr-CA" sz="2400" b="1" dirty="0"/>
              <a:t> prématernelle</a:t>
            </a:r>
            <a:r>
              <a:rPr lang="fr-CA" sz="2400" dirty="0"/>
              <a:t> et </a:t>
            </a:r>
            <a:r>
              <a:rPr lang="fr-CA" sz="2400" b="0" dirty="0"/>
              <a:t>enfants</a:t>
            </a:r>
            <a:r>
              <a:rPr lang="fr-CA" sz="2400" b="1" dirty="0"/>
              <a:t> d’âge préscolaire,</a:t>
            </a:r>
            <a:r>
              <a:rPr lang="fr-CA" sz="2400" dirty="0"/>
              <a:t> sont réduits à 10 $ par jour, par enfant, pour les heures de garde régulières à temps plein (de 4 à 10 heures), offertes par les garderies sans but lucratif et les garderies à domicile autorisées qui reçoivent une subvention de fonctionnement.</a:t>
            </a:r>
          </a:p>
          <a:p>
            <a:pPr marL="0" indent="0">
              <a:buNone/>
            </a:pPr>
            <a:endParaRPr lang="en-CA" sz="2400" dirty="0"/>
          </a:p>
          <a:p>
            <a:pPr marL="0" indent="0">
              <a:buNone/>
            </a:pPr>
            <a:r>
              <a:rPr lang="fr-CA" sz="2400" dirty="0"/>
              <a:t>Pour les enfants </a:t>
            </a:r>
            <a:r>
              <a:rPr lang="fr-CA" sz="2400" b="1" dirty="0"/>
              <a:t>d’âge scolaire</a:t>
            </a:r>
            <a:r>
              <a:rPr lang="fr-CA" sz="2400" dirty="0"/>
              <a:t> dont le temps de garde dans un établissement subventionné est réparti en trois périodes de fréquentation (avant l’école, le midi et après l’école), les frais de garderie seront aussi réduits à 10 $ par jour.</a:t>
            </a:r>
          </a:p>
        </p:txBody>
      </p:sp>
      <p:sp>
        <p:nvSpPr>
          <p:cNvPr id="6" name="Slide Number Placeholder 5"/>
          <p:cNvSpPr>
            <a:spLocks noGrp="1"/>
          </p:cNvSpPr>
          <p:nvPr>
            <p:ph type="sldNum" sz="quarter" idx="10"/>
          </p:nvPr>
        </p:nvSpPr>
        <p:spPr/>
        <p:txBody>
          <a:bodyPr/>
          <a:lstStyle/>
          <a:p>
            <a:fld id="{B4A052D0-8619-4288-8621-37923DAD09E6}" type="slidenum">
              <a:rPr lang="en-CA" smtClean="0"/>
              <a:t>4</a:t>
            </a:fld>
            <a:endParaRPr lang="en-CA" smtClean="0"/>
          </a:p>
        </p:txBody>
      </p:sp>
    </p:spTree>
    <p:extLst>
      <p:ext uri="{BB962C8B-B14F-4D97-AF65-F5344CB8AC3E}">
        <p14:creationId xmlns:p14="http://schemas.microsoft.com/office/powerpoint/2010/main" val="479862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635326"/>
            <a:ext cx="10699657" cy="1016540"/>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Que signifient des services de garde à 10 $ par jour?</a:t>
            </a:r>
          </a:p>
        </p:txBody>
      </p:sp>
      <p:sp>
        <p:nvSpPr>
          <p:cNvPr id="5" name="Content Placeholder 4"/>
          <p:cNvSpPr>
            <a:spLocks noGrp="1"/>
          </p:cNvSpPr>
          <p:nvPr>
            <p:ph idx="1"/>
          </p:nvPr>
        </p:nvSpPr>
        <p:spPr>
          <a:xfrm>
            <a:off x="601598" y="2035426"/>
            <a:ext cx="11188620" cy="4331027"/>
          </a:xfrm>
        </p:spPr>
        <p:txBody>
          <a:bodyPr/>
          <a:lstStyle/>
          <a:p>
            <a:pPr marL="0" indent="0">
              <a:buNone/>
            </a:pPr>
            <a:r>
              <a:rPr lang="fr-CA" sz="2400" b="1" dirty="0"/>
              <a:t>Dans certains cas, les frais seront inférieurs ou supérieurs à 10 $ par jour, selon le genre de services de garde. Par exemple : </a:t>
            </a:r>
          </a:p>
          <a:p>
            <a:pPr marL="0" indent="0">
              <a:buNone/>
            </a:pPr>
            <a:endParaRPr lang="en-CA" sz="800" b="1" dirty="0"/>
          </a:p>
          <a:p>
            <a:r>
              <a:rPr lang="fr-CA" sz="2400" dirty="0"/>
              <a:t>pour un enfant en bas âge ou d’âge préscolaire, les services de garde : </a:t>
            </a:r>
          </a:p>
          <a:p>
            <a:pPr lvl="1"/>
            <a:r>
              <a:rPr lang="fr-CA" sz="2400" dirty="0"/>
              <a:t>pendant 4 heures ou moins par jour coûtent 5,00 $ maximum,</a:t>
            </a:r>
          </a:p>
          <a:p>
            <a:pPr lvl="1"/>
            <a:r>
              <a:rPr lang="fr-CA" sz="2400" dirty="0"/>
              <a:t>pendant 10 heures et plus par jour coûtent 15,00 $ maximum;</a:t>
            </a:r>
          </a:p>
          <a:p>
            <a:pPr marL="457200" lvl="1" indent="0">
              <a:buNone/>
            </a:pPr>
            <a:endParaRPr lang="en-CA" sz="800" dirty="0"/>
          </a:p>
          <a:p>
            <a:pPr marL="342900" lvl="1" indent="-342900">
              <a:buChar char="•"/>
            </a:pPr>
            <a:r>
              <a:rPr lang="fr-CA" sz="2400" dirty="0"/>
              <a:t>pour un enfant d’âge préscolaire, les services de garde à la prématernelle le matin ou l’après-midi </a:t>
            </a:r>
            <a:r>
              <a:rPr lang="fr-CA" sz="2400" dirty="0">
                <a:ea typeface="+mn-ea"/>
                <a:cs typeface="+mn-cs"/>
              </a:rPr>
              <a:t> </a:t>
            </a:r>
          </a:p>
          <a:p>
            <a:pPr marL="400050" lvl="2" indent="0">
              <a:buNone/>
            </a:pPr>
            <a:r>
              <a:rPr lang="fr-CA" dirty="0"/>
              <a:t>(pendant 4 heures ou moins) coûtent 5,00 $ maximum;</a:t>
            </a:r>
          </a:p>
          <a:p>
            <a:pPr marL="0" lvl="1" indent="0">
              <a:buNone/>
            </a:pPr>
            <a:endParaRPr lang="en-CA" sz="800" dirty="0">
              <a:ea typeface="+mn-ea"/>
              <a:cs typeface="+mn-cs"/>
            </a:endParaRPr>
          </a:p>
          <a:p>
            <a:r>
              <a:rPr lang="fr-CA" sz="2400" dirty="0"/>
              <a:t>pour les enfants d’âge scolaire, les frais pour les services de garde pendant les journées pédagogiques et les vacances scolaires demeureront les mêmes, soit 20,80 $ par jour.</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5</a:t>
            </a:fld>
            <a:endParaRPr lang="en-CA" smtClean="0"/>
          </a:p>
        </p:txBody>
      </p:sp>
    </p:spTree>
    <p:extLst>
      <p:ext uri="{BB962C8B-B14F-4D97-AF65-F5344CB8AC3E}">
        <p14:creationId xmlns:p14="http://schemas.microsoft.com/office/powerpoint/2010/main" val="2232774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463649"/>
            <a:ext cx="10699657" cy="1143000"/>
          </a:xfrm>
        </p:spPr>
        <p:txBody>
          <a:bodyPr/>
          <a:lstStyle/>
          <a:p>
            <a:pPr>
              <a:spcAft>
                <a:spcPts val="0"/>
              </a:spcAft>
            </a:pPr>
            <a:r>
              <a:rPr lang="fr-CA" sz="5400" dirty="0">
                <a:latin typeface="Arial" panose="020B0604020202020204" pitchFamily="34" charset="0"/>
                <a:ea typeface="Calibri" panose="020F0502020204030204" pitchFamily="34" charset="0"/>
                <a:cs typeface="Arial" panose="020B0604020202020204" pitchFamily="34" charset="0"/>
              </a:rPr>
              <a:t/>
            </a:r>
            <a:br>
              <a:rPr lang="fr-CA" sz="54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Où ces nouveaux frais s’</a:t>
            </a:r>
            <a:r>
              <a:rPr lang="fr-CA" sz="3200" dirty="0" err="1">
                <a:latin typeface="Arial" panose="020B0604020202020204" pitchFamily="34" charset="0"/>
                <a:ea typeface="Calibri" panose="020F0502020204030204" pitchFamily="34" charset="0"/>
                <a:cs typeface="Arial" panose="020B0604020202020204" pitchFamily="34" charset="0"/>
              </a:rPr>
              <a:t>appliqueront-ils</a:t>
            </a:r>
            <a:r>
              <a:rPr lang="fr-CA" sz="3200" dirty="0">
                <a:latin typeface="Arial" panose="020B0604020202020204" pitchFamily="34" charset="0"/>
                <a:ea typeface="Calibri" panose="020F0502020204030204" pitchFamily="34" charset="0"/>
                <a:cs typeface="Arial" panose="020B0604020202020204" pitchFamily="34" charset="0"/>
              </a:rPr>
              <a:t>?</a:t>
            </a:r>
            <a:r>
              <a:rPr lang="fr-CA" sz="1200" dirty="0">
                <a:latin typeface="Arial" panose="020B0604020202020204" pitchFamily="34" charset="0"/>
                <a:ea typeface="Times New Roman" panose="02020603050405020304" pitchFamily="18" charset="0"/>
                <a:cs typeface="Times New Roman" panose="02020603050405020304" pitchFamily="18" charset="0"/>
              </a:rPr>
              <a:t/>
            </a:r>
            <a:br>
              <a:rPr lang="fr-CA" sz="1200" dirty="0">
                <a:latin typeface="Arial" panose="020B0604020202020204" pitchFamily="34" charset="0"/>
                <a:ea typeface="Times New Roman" panose="02020603050405020304" pitchFamily="18" charset="0"/>
                <a:cs typeface="Times New Roman" panose="02020603050405020304" pitchFamily="18" charset="0"/>
              </a:rPr>
            </a:br>
            <a:endParaRPr lang="fr-CA" sz="1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529408" y="2110683"/>
            <a:ext cx="11188620" cy="4347029"/>
          </a:xfrm>
        </p:spPr>
        <p:txBody>
          <a:bodyPr/>
          <a:lstStyle/>
          <a:p>
            <a:pPr marL="0" indent="0">
              <a:buNone/>
            </a:pPr>
            <a:r>
              <a:rPr lang="fr-CA" sz="2200" b="1" dirty="0"/>
              <a:t>Garderies sans but lucratif </a:t>
            </a:r>
            <a:r>
              <a:rPr lang="fr-CA" sz="2200" b="1" u="sng" dirty="0"/>
              <a:t>subventionnées</a:t>
            </a:r>
            <a:r>
              <a:rPr lang="fr-CA" sz="2200" b="1" dirty="0"/>
              <a:t> et garderies à domicile </a:t>
            </a:r>
            <a:r>
              <a:rPr lang="fr-CA" sz="2200" b="1" u="sng" dirty="0"/>
              <a:t>subventionnées</a:t>
            </a:r>
            <a:r>
              <a:rPr lang="fr-CA" sz="2200" b="1" dirty="0"/>
              <a:t> </a:t>
            </a:r>
          </a:p>
          <a:p>
            <a:r>
              <a:rPr lang="fr-CA" sz="2200" dirty="0"/>
              <a:t>Comme c’est le cas actuellement, les garderies sans but lucratif et les garderies à domicile qui reçoivent une subvention de fonctionnement doivent respecter le plafond des frais de garderie prévu dans la réglementation. </a:t>
            </a:r>
          </a:p>
          <a:p>
            <a:r>
              <a:rPr lang="fr-CA" sz="2200" dirty="0"/>
              <a:t>Cela s’applique à toutes les familles, quel que soit leur revenu. </a:t>
            </a:r>
            <a:r>
              <a:rPr lang="fr-CA" sz="2200" dirty="0">
                <a:solidFill>
                  <a:srgbClr val="000000"/>
                </a:solidFill>
                <a:latin typeface="Arial" panose="020B0604020202020204" pitchFamily="34" charset="0"/>
              </a:rPr>
              <a:t>Les parents ne devront pas présenter de demande.</a:t>
            </a:r>
          </a:p>
          <a:p>
            <a:pPr marL="0" indent="0">
              <a:buNone/>
            </a:pPr>
            <a:endParaRPr lang="en-CA" sz="1200" dirty="0"/>
          </a:p>
          <a:p>
            <a:pPr marL="0" indent="0">
              <a:buNone/>
            </a:pPr>
            <a:r>
              <a:rPr lang="fr-CA" sz="2200" b="1" dirty="0" smtClean="0"/>
              <a:t>Garderies </a:t>
            </a:r>
            <a:r>
              <a:rPr lang="fr-CA" sz="2200" b="1" u="sng" dirty="0" smtClean="0"/>
              <a:t>non subventionnées</a:t>
            </a:r>
            <a:r>
              <a:rPr lang="fr-CA" sz="2200" b="1" dirty="0" smtClean="0"/>
              <a:t> et garderies à domicile </a:t>
            </a:r>
            <a:r>
              <a:rPr lang="fr-CA" sz="2200" b="1" u="sng" dirty="0" smtClean="0"/>
              <a:t>non financées</a:t>
            </a:r>
            <a:r>
              <a:rPr lang="fr-CA" sz="2200" b="1" dirty="0" smtClean="0"/>
              <a:t> </a:t>
            </a:r>
          </a:p>
          <a:p>
            <a:r>
              <a:rPr lang="fr-CA" sz="2200" dirty="0" smtClean="0"/>
              <a:t>Les garderies et les garderies à domicile autorisées qui ne reçoivent aucune subvention de fonctionnement provinciale peuvent établir elles-mêmes le montant des frais que doivent leur payer les familles qui ne reçoivent pas d’allocation; cependant, elles ne peuvent pas demander aux familles qui reçoivent des allocations de leur payer un montant supérieur aux frais quotidiens maximaux.</a:t>
            </a:r>
          </a:p>
          <a:p>
            <a:pPr marL="0" indent="0">
              <a:buNone/>
            </a:pP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6</a:t>
            </a:fld>
            <a:endParaRPr lang="en-CA" smtClean="0"/>
          </a:p>
        </p:txBody>
      </p:sp>
    </p:spTree>
    <p:extLst>
      <p:ext uri="{BB962C8B-B14F-4D97-AF65-F5344CB8AC3E}">
        <p14:creationId xmlns:p14="http://schemas.microsoft.com/office/powerpoint/2010/main" val="2469168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7403" y="2357930"/>
            <a:ext cx="11188620" cy="3911326"/>
          </a:xfrm>
        </p:spPr>
        <p:txBody>
          <a:bodyPr/>
          <a:lstStyle/>
          <a:p>
            <a:pPr marL="0" indent="0">
              <a:buNone/>
            </a:pPr>
            <a:r>
              <a:rPr lang="fr-CA" sz="2200" dirty="0"/>
              <a:t>Le Programme d’allocations pour la garde d’enfants continuera d’offrir un soutien financier aux familles admissibles pour éviter que le coût ne fasse obstacle à l’obtention de services et de programmes d’apprentissage et de garde des jeunes enfants de qualité.</a:t>
            </a:r>
            <a:br>
              <a:rPr lang="fr-CA" sz="2200" dirty="0"/>
            </a:br>
            <a:endParaRPr lang="fr-CA" sz="2200" dirty="0"/>
          </a:p>
          <a:p>
            <a:pPr marL="0" indent="0">
              <a:buNone/>
            </a:pPr>
            <a:r>
              <a:rPr lang="fr-CA" sz="2200" dirty="0"/>
              <a:t>Les familles manitobaines qui reçoivent actuellement des allocations pour la garde d’enfants seront réévaluées. </a:t>
            </a:r>
          </a:p>
          <a:p>
            <a:r>
              <a:rPr lang="fr-CA" sz="2200" dirty="0"/>
              <a:t>Les familles recevant des allocations pour la garde d’enfants ne verront pas leurs frais de garderie augmenter en raison de la nouvelle tarification. </a:t>
            </a:r>
          </a:p>
          <a:p>
            <a:r>
              <a:rPr lang="fr-CA" sz="2200" dirty="0"/>
              <a:t>Certaines familles pourraient ne plus avoir besoin d’allocations pour la garde d’enfants si le montant payé en vertu des nouveaux frais est inférieur au montant des allocations qu’elles recevaient auparavant. </a:t>
            </a:r>
          </a:p>
          <a:p>
            <a:pPr marL="0" indent="0">
              <a:buNone/>
            </a:pP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7</a:t>
            </a:fld>
            <a:endParaRPr lang="en-CA" smtClean="0"/>
          </a:p>
        </p:txBody>
      </p:sp>
      <p:sp>
        <p:nvSpPr>
          <p:cNvPr id="7" name="Title 3"/>
          <p:cNvSpPr>
            <a:spLocks noGrp="1"/>
          </p:cNvSpPr>
          <p:nvPr>
            <p:ph type="title"/>
          </p:nvPr>
        </p:nvSpPr>
        <p:spPr>
          <a:xfrm>
            <a:off x="731838" y="582613"/>
            <a:ext cx="10699750" cy="1143000"/>
          </a:xfrm>
        </p:spPr>
        <p:txBody>
          <a:bodyPr/>
          <a:lstStyle/>
          <a:p>
            <a:pPr>
              <a:spcAft>
                <a:spcPts val="0"/>
              </a:spcAft>
            </a:pPr>
            <a:r>
              <a:rPr lang="fr-CA" sz="5400" dirty="0">
                <a:latin typeface="Arial" panose="020B0604020202020204" pitchFamily="34" charset="0"/>
                <a:ea typeface="Calibri" panose="020F0502020204030204" pitchFamily="34" charset="0"/>
                <a:cs typeface="Arial" panose="020B0604020202020204" pitchFamily="34" charset="0"/>
              </a:rPr>
              <a:t/>
            </a:r>
            <a:br>
              <a:rPr lang="fr-CA" sz="54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br>
              <a:rPr lang="fr-CA" dirty="0">
                <a:latin typeface="Arial" panose="020B0604020202020204" pitchFamily="34" charset="0"/>
                <a:ea typeface="Calibri" panose="020F0502020204030204" pitchFamily="34" charset="0"/>
                <a:cs typeface="Arial" panose="020B0604020202020204" pitchFamily="34" charset="0"/>
              </a:rPr>
            </a:br>
            <a:r>
              <a:rPr lang="fr-CA" sz="2800" dirty="0">
                <a:latin typeface="Arial" panose="020B0604020202020204" pitchFamily="34" charset="0"/>
                <a:ea typeface="Calibri" panose="020F0502020204030204" pitchFamily="34" charset="0"/>
                <a:cs typeface="Arial" panose="020B0604020202020204" pitchFamily="34" charset="0"/>
              </a:rPr>
              <a:t>Le Programme d’allocations pour la garde d’enfants continue</a:t>
            </a:r>
            <a:r>
              <a:rPr lang="fr-CA" sz="1200" dirty="0">
                <a:latin typeface="Arial" panose="020B0604020202020204" pitchFamily="34" charset="0"/>
                <a:ea typeface="Times New Roman" panose="02020603050405020304" pitchFamily="18" charset="0"/>
                <a:cs typeface="Times New Roman" panose="02020603050405020304" pitchFamily="18" charset="0"/>
              </a:rPr>
              <a:t/>
            </a:r>
            <a:br>
              <a:rPr lang="fr-CA" sz="1200" dirty="0">
                <a:latin typeface="Arial" panose="020B0604020202020204" pitchFamily="34" charset="0"/>
                <a:ea typeface="Times New Roman" panose="02020603050405020304" pitchFamily="18" charset="0"/>
                <a:cs typeface="Times New Roman" panose="02020603050405020304" pitchFamily="18" charset="0"/>
              </a:rPr>
            </a:br>
            <a:endParaRPr lang="fr-CA" sz="1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356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1140220"/>
            <a:ext cx="10699657" cy="618502"/>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2800" dirty="0">
                <a:latin typeface="Arial" panose="020B0604020202020204" pitchFamily="34" charset="0"/>
                <a:ea typeface="Calibri" panose="020F0502020204030204" pitchFamily="34" charset="0"/>
                <a:cs typeface="Arial" panose="020B0604020202020204" pitchFamily="34" charset="0"/>
              </a:rPr>
              <a:t>Réévaluation en masse des allocations </a:t>
            </a:r>
            <a:r>
              <a:rPr lang="fr-CA" sz="1400" dirty="0">
                <a:latin typeface="Arial" panose="020B0604020202020204" pitchFamily="34" charset="0"/>
                <a:ea typeface="Times New Roman" panose="02020603050405020304" pitchFamily="18" charset="0"/>
                <a:cs typeface="Times New Roman" panose="02020603050405020304" pitchFamily="18" charset="0"/>
              </a:rPr>
              <a:t/>
            </a:r>
            <a:br>
              <a:rPr lang="fr-CA" sz="1400" dirty="0">
                <a:latin typeface="Arial" panose="020B0604020202020204" pitchFamily="34" charset="0"/>
                <a:ea typeface="Times New Roman" panose="02020603050405020304" pitchFamily="18" charset="0"/>
                <a:cs typeface="Times New Roman" panose="02020603050405020304" pitchFamily="18" charset="0"/>
              </a:rPr>
            </a:br>
            <a:endParaRPr lang="fr-CA" sz="14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162752"/>
            <a:ext cx="11188620" cy="3911326"/>
          </a:xfrm>
        </p:spPr>
        <p:txBody>
          <a:bodyPr/>
          <a:lstStyle/>
          <a:p>
            <a:pPr marL="0" indent="0">
              <a:buNone/>
            </a:pPr>
            <a:r>
              <a:rPr lang="fr-CA" sz="2400" b="1" dirty="0"/>
              <a:t>Les allocations actuellement approuvées seront automatiquement réévaluées en fonction des nouveaux frais de garderie. </a:t>
            </a:r>
          </a:p>
          <a:p>
            <a:pPr marL="0" indent="0">
              <a:buNone/>
            </a:pPr>
            <a:endParaRPr lang="en-CA" sz="800" b="1" dirty="0" smtClean="0"/>
          </a:p>
          <a:p>
            <a:pPr marL="0" indent="0">
              <a:buNone/>
            </a:pPr>
            <a:r>
              <a:rPr lang="fr-CA" sz="2400" dirty="0"/>
              <a:t>Les familles recevront soit : </a:t>
            </a:r>
          </a:p>
          <a:p>
            <a:pPr lvl="1">
              <a:buFont typeface="Arial" panose="020B0604020202020204" pitchFamily="34" charset="0"/>
              <a:buChar char="•"/>
            </a:pPr>
            <a:r>
              <a:rPr lang="fr-CA" sz="2000" dirty="0"/>
              <a:t>une lettre d’approbation de leurs allocations pour la garde d’enfants; le montant de leur contribution familiale figurera dans cette lettre; </a:t>
            </a:r>
          </a:p>
          <a:p>
            <a:pPr lvl="1">
              <a:buFont typeface="Arial" panose="020B0604020202020204" pitchFamily="34" charset="0"/>
              <a:buChar char="•"/>
            </a:pPr>
            <a:r>
              <a:rPr lang="fr-CA" sz="2000" dirty="0"/>
              <a:t>une lettre indiquant que la famille ne remplit plus les conditions requises pour recevoir les allocations.</a:t>
            </a:r>
          </a:p>
          <a:p>
            <a:pPr marL="0" indent="0">
              <a:buNone/>
            </a:pPr>
            <a:endParaRPr lang="en-CA" sz="800" dirty="0" smtClean="0"/>
          </a:p>
          <a:p>
            <a:pPr marL="0" indent="0">
              <a:buNone/>
            </a:pPr>
            <a:r>
              <a:rPr lang="fr-CA" sz="2400" dirty="0"/>
              <a:t>Pour tous les enfants inscrits dans votre établissement et dont la demande d’allocations pour la garde d’enfants a été approuvée, votre établissement recevra un courriel de réévaluation en masse indiquant à la fois :</a:t>
            </a:r>
          </a:p>
          <a:p>
            <a:pPr lvl="1">
              <a:buFont typeface="Arial" panose="020B0604020202020204" pitchFamily="34" charset="0"/>
              <a:buChar char="•"/>
            </a:pPr>
            <a:r>
              <a:rPr lang="fr-CA" sz="2000" dirty="0"/>
              <a:t>le montant de la contribution familiale de chaque famille admissible; </a:t>
            </a:r>
          </a:p>
          <a:p>
            <a:pPr lvl="1">
              <a:buFont typeface="Arial" panose="020B0604020202020204" pitchFamily="34" charset="0"/>
              <a:buChar char="•"/>
            </a:pPr>
            <a:r>
              <a:rPr lang="fr-CA" sz="2000" dirty="0"/>
              <a:t>les familles qui ne sont plus admissibles à recevoir des allocations.</a:t>
            </a:r>
          </a:p>
          <a:p>
            <a:pPr marL="0" indent="0">
              <a:buNone/>
            </a:pP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8</a:t>
            </a:fld>
            <a:endParaRPr lang="en-CA" smtClean="0"/>
          </a:p>
        </p:txBody>
      </p:sp>
    </p:spTree>
    <p:extLst>
      <p:ext uri="{BB962C8B-B14F-4D97-AF65-F5344CB8AC3E}">
        <p14:creationId xmlns:p14="http://schemas.microsoft.com/office/powerpoint/2010/main" val="3053914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655618"/>
            <a:ext cx="10699657" cy="1023257"/>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Fiches de présence</a:t>
            </a:r>
          </a:p>
        </p:txBody>
      </p:sp>
      <p:sp>
        <p:nvSpPr>
          <p:cNvPr id="5" name="Content Placeholder 4"/>
          <p:cNvSpPr>
            <a:spLocks noGrp="1"/>
          </p:cNvSpPr>
          <p:nvPr>
            <p:ph idx="1"/>
          </p:nvPr>
        </p:nvSpPr>
        <p:spPr>
          <a:xfrm>
            <a:off x="601598" y="1678875"/>
            <a:ext cx="11188620" cy="4462235"/>
          </a:xfrm>
        </p:spPr>
        <p:txBody>
          <a:bodyPr/>
          <a:lstStyle/>
          <a:p>
            <a:pPr marL="0" indent="0">
              <a:spcBef>
                <a:spcPts val="0"/>
              </a:spcBef>
              <a:spcAft>
                <a:spcPts val="0"/>
              </a:spcAft>
              <a:buNone/>
            </a:pPr>
            <a:r>
              <a:rPr lang="fr-CA" sz="2400" dirty="0"/>
              <a:t>Les fiches de présence doivent être soumises dans les 30 jours suivant la fin de chaque période de déclaration de la subvention/facturation de 28 jours.</a:t>
            </a:r>
            <a:br>
              <a:rPr lang="fr-CA" sz="2400" dirty="0"/>
            </a:br>
            <a:endParaRPr lang="fr-CA" sz="2400" dirty="0"/>
          </a:p>
          <a:p>
            <a:pPr marL="0" indent="0">
              <a:spcBef>
                <a:spcPts val="0"/>
              </a:spcBef>
              <a:spcAft>
                <a:spcPts val="0"/>
              </a:spcAft>
              <a:buNone/>
            </a:pPr>
            <a:r>
              <a:rPr lang="fr-CA" sz="2400" b="1" dirty="0"/>
              <a:t>Les garderies subventionnées et les garderies à domicile subventionnées doivent :</a:t>
            </a:r>
          </a:p>
          <a:p>
            <a:pPr>
              <a:spcBef>
                <a:spcPts val="0"/>
              </a:spcBef>
              <a:spcAft>
                <a:spcPts val="0"/>
              </a:spcAft>
            </a:pPr>
            <a:r>
              <a:rPr lang="fr-CA" sz="2400" dirty="0"/>
              <a:t>déclarer les jours de présence et les jours d’absence de </a:t>
            </a:r>
            <a:r>
              <a:rPr lang="fr-CA" sz="2400" u="sng" dirty="0"/>
              <a:t>tous</a:t>
            </a:r>
            <a:r>
              <a:rPr lang="fr-CA" sz="2400" dirty="0"/>
              <a:t> les enfants inscrits;</a:t>
            </a:r>
          </a:p>
          <a:p>
            <a:pPr>
              <a:spcBef>
                <a:spcPts val="0"/>
              </a:spcBef>
              <a:spcAft>
                <a:spcPts val="0"/>
              </a:spcAft>
            </a:pPr>
            <a:r>
              <a:rPr lang="fr-CA" sz="2400" dirty="0"/>
              <a:t>inclure les enfants </a:t>
            </a:r>
            <a:r>
              <a:rPr lang="fr-CA" sz="2400" u="sng" dirty="0"/>
              <a:t>subventionnés</a:t>
            </a:r>
            <a:r>
              <a:rPr lang="fr-CA" sz="2400" dirty="0"/>
              <a:t> et </a:t>
            </a:r>
            <a:r>
              <a:rPr lang="fr-CA" sz="2400" u="sng" dirty="0"/>
              <a:t>non subventionnés</a:t>
            </a:r>
            <a:r>
              <a:rPr lang="fr-CA" sz="2400" dirty="0"/>
              <a:t> dans la fiche.</a:t>
            </a:r>
          </a:p>
          <a:p>
            <a:pPr marL="0" indent="0">
              <a:spcBef>
                <a:spcPts val="0"/>
              </a:spcBef>
              <a:spcAft>
                <a:spcPts val="0"/>
              </a:spcAft>
              <a:buNone/>
            </a:pPr>
            <a:endParaRPr lang="en-CA" sz="2400" u="sng" dirty="0" smtClean="0"/>
          </a:p>
          <a:p>
            <a:pPr marL="0" indent="0">
              <a:spcBef>
                <a:spcPts val="0"/>
              </a:spcBef>
              <a:spcAft>
                <a:spcPts val="0"/>
              </a:spcAft>
              <a:buNone/>
            </a:pPr>
            <a:r>
              <a:rPr lang="fr-CA" sz="2400" b="1" dirty="0"/>
              <a:t>Les garderies non subventionnées et les garderies à domicile non subventionnées doivent :</a:t>
            </a:r>
          </a:p>
          <a:p>
            <a:pPr>
              <a:spcBef>
                <a:spcPts val="0"/>
              </a:spcBef>
              <a:spcAft>
                <a:spcPts val="0"/>
              </a:spcAft>
            </a:pPr>
            <a:r>
              <a:rPr lang="fr-CA" sz="2400" dirty="0"/>
              <a:t>déclarer les jours de présence et les jours d’absence de chaque enfant </a:t>
            </a:r>
            <a:r>
              <a:rPr lang="fr-CA" sz="2400" u="sng" dirty="0"/>
              <a:t>subventionné</a:t>
            </a:r>
            <a:r>
              <a:rPr lang="fr-CA" sz="2400" dirty="0"/>
              <a:t> afin de recevoir les paiements de subvention et le financement relatif aux frais réduits pour les enfants subventionnés inscrits dans l’établissement. </a:t>
            </a:r>
          </a:p>
        </p:txBody>
      </p:sp>
      <p:sp>
        <p:nvSpPr>
          <p:cNvPr id="6" name="Slide Number Placeholder 5"/>
          <p:cNvSpPr>
            <a:spLocks noGrp="1"/>
          </p:cNvSpPr>
          <p:nvPr>
            <p:ph type="sldNum" sz="quarter" idx="10"/>
          </p:nvPr>
        </p:nvSpPr>
        <p:spPr/>
        <p:txBody>
          <a:bodyPr/>
          <a:lstStyle/>
          <a:p>
            <a:fld id="{B4A052D0-8619-4288-8621-37923DAD09E6}" type="slidenum">
              <a:rPr lang="en-CA" smtClean="0"/>
              <a:t>9</a:t>
            </a:fld>
            <a:endParaRPr lang="en-CA" smtClean="0"/>
          </a:p>
        </p:txBody>
      </p:sp>
    </p:spTree>
    <p:extLst>
      <p:ext uri="{BB962C8B-B14F-4D97-AF65-F5344CB8AC3E}">
        <p14:creationId xmlns:p14="http://schemas.microsoft.com/office/powerpoint/2010/main" val="2693056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69C595779143B475CD390FDF88DF" ma:contentTypeVersion="1" ma:contentTypeDescription="Create a new document." ma:contentTypeScope="" ma:versionID="f4acb6f3c0801fc0b6f24c46f8214f1b">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4AC5343-1679-4DE9-B94F-4A7595AF6F52}"/>
</file>

<file path=customXml/itemProps2.xml><?xml version="1.0" encoding="utf-8"?>
<ds:datastoreItem xmlns:ds="http://schemas.openxmlformats.org/officeDocument/2006/customXml" ds:itemID="{897E9F0D-F115-4C78-8425-B2BEC1E9FC37}"/>
</file>

<file path=customXml/itemProps3.xml><?xml version="1.0" encoding="utf-8"?>
<ds:datastoreItem xmlns:ds="http://schemas.openxmlformats.org/officeDocument/2006/customXml" ds:itemID="{4418AE5F-1536-43DA-BE0F-D72CFD4097CD}"/>
</file>

<file path=docProps/app.xml><?xml version="1.0" encoding="utf-8"?>
<Properties xmlns="http://schemas.openxmlformats.org/officeDocument/2006/extended-properties" xmlns:vt="http://schemas.openxmlformats.org/officeDocument/2006/docPropsVTypes">
  <Template>government</Template>
  <TotalTime>10487</TotalTime>
  <Words>3372</Words>
  <Application>Microsoft Office PowerPoint</Application>
  <PresentationFormat>Widescreen</PresentationFormat>
  <Paragraphs>398</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government</vt:lpstr>
      <vt:lpstr>Services de garde à 10 $ par jour au Manitoba Nouveaux frais de garderie réglementés et subvention relative aux frais réduits  </vt:lpstr>
      <vt:lpstr>Ordre du jour</vt:lpstr>
      <vt:lpstr> Nouveaux frais de garderie réglementés : survol Priorité à l’abordabilité </vt:lpstr>
      <vt:lpstr> Nouveaux frais de garderie réglementés : survol Que signifient des services de garde à 10 $ par jour? </vt:lpstr>
      <vt:lpstr>Nouveaux frais de garderie réglementés : survol Que signifient des services de garde à 10 $ par jour?</vt:lpstr>
      <vt:lpstr> Nouveaux frais de garderie réglementés : survol Où ces nouveaux frais s’appliqueront-ils? </vt:lpstr>
      <vt:lpstr> Nouveaux frais de garderie réglementés : survol Le Programme d’allocations pour la garde d’enfants continue </vt:lpstr>
      <vt:lpstr>Nouveaux frais de garderie réglementés : survol Réévaluation en masse des allocations  </vt:lpstr>
      <vt:lpstr>Financement et mise en place Fiches de présence</vt:lpstr>
      <vt:lpstr>Financement et mise en place Fiches de présence</vt:lpstr>
      <vt:lpstr> Financement et mise en place Comment cela fonctionnera-t-il? </vt:lpstr>
      <vt:lpstr>Financement et mise en place Montants du financement des recettes découlant de la réduction des frais que déboursent les parents</vt:lpstr>
      <vt:lpstr>TABLEAU DES REVENUS PROVENANT DES FRAIS PERÇUS AUPRÈS DES PARENTS – en vigueur le 2 avril 2023  </vt:lpstr>
      <vt:lpstr>PowerPoint Presentation</vt:lpstr>
      <vt:lpstr>PowerPoint Presentation</vt:lpstr>
      <vt:lpstr>PowerPoint Presentation</vt:lpstr>
      <vt:lpstr>Financement et mise en place Période de transition</vt:lpstr>
      <vt:lpstr>Financement et mise en place Financement des recettes découlant de la réduction des frais que déboursent les parents</vt:lpstr>
      <vt:lpstr> Financement et mise en place Paiements et périodes de déclaration de l’établissement </vt:lpstr>
      <vt:lpstr> Nouveaux frais de garderie réglementés : prochaines étapes Comment les établissements peuvent-ils se préparer à l’instauration de ces nouveaux frais? </vt:lpstr>
      <vt:lpstr>Foire aux questions</vt:lpstr>
      <vt:lpstr>Foire aux questions</vt:lpstr>
      <vt:lpstr>À titre d’information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Booth, Jason</dc:creator>
  <cp:lastModifiedBy>Lavallee, Joelle (MET)</cp:lastModifiedBy>
  <cp:revision>270</cp:revision>
  <cp:lastPrinted>2023-03-15T15:58:13Z</cp:lastPrinted>
  <dcterms:created xsi:type="dcterms:W3CDTF">2014-11-13T22:07:14Z</dcterms:created>
  <dcterms:modified xsi:type="dcterms:W3CDTF">2023-03-27T21:28:01Z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0x0101002A9F69C595779143B475CD390FDF88DF</vt:lpwstr>
  </property>
</Properties>
</file>