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3.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30.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1.xml" ContentType="application/vnd.openxmlformats-officedocument.presentationml.slide+xml"/>
  <Override PartName="/ppt/slides/slide29.xml" ContentType="application/vnd.openxmlformats-officedocument.presentationml.slide+xml"/>
  <Override PartName="/ppt/slides/slide25.xml" ContentType="application/vnd.openxmlformats-officedocument.presentationml.slide+xml"/>
  <Override PartName="/ppt/slides/slide28.xml" ContentType="application/vnd.openxmlformats-officedocument.presentationml.slide+xml"/>
  <Override PartName="/ppt/slides/slide2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Slides/notesSlide9.xml" ContentType="application/vnd.openxmlformats-officedocument.presentationml.notesSlide+xml"/>
  <Override PartName="/ppt/notesSlides/notesSlide19.xml" ContentType="application/vnd.openxmlformats-officedocument.presentationml.notesSlide+xml"/>
  <Override PartName="/ppt/notesSlides/notesSlide18.xml" ContentType="application/vnd.openxmlformats-officedocument.presentationml.notesSlide+xml"/>
  <Override PartName="/ppt/notesSlides/notesSlide20.xml" ContentType="application/vnd.openxmlformats-officedocument.presentationml.notesSlide+xml"/>
  <Override PartName="/ppt/notesSlides/notesSlide15.xml" ContentType="application/vnd.openxmlformats-officedocument.presentationml.notesSlide+xml"/>
  <Override PartName="/ppt/notesSlides/notesSlide17.xml" ContentType="application/vnd.openxmlformats-officedocument.presentationml.notesSlide+xml"/>
  <Override PartName="/ppt/notesSlides/notesSlide8.xml" ContentType="application/vnd.openxmlformats-officedocument.presentationml.notesSlide+xml"/>
  <Override PartName="/ppt/notesSlides/notesSlide10.xml" ContentType="application/vnd.openxmlformats-officedocument.presentationml.notesSlide+xml"/>
  <Override PartName="/ppt/notesSlides/notesSlide13.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4.xml" ContentType="application/vnd.openxmlformats-officedocument.presentationml.notesSlide+xml"/>
  <Override PartName="/ppt/notesSlides/notesSlide16.xml" ContentType="application/vnd.openxmlformats-officedocument.presentationml.notesSlide+xml"/>
  <Override PartName="/ppt/slideMasters/slideMaster1.xml" ContentType="application/vnd.openxmlformats-officedocument.presentationml.slideMaster+xml"/>
  <Override PartName="/ppt/notesSlides/notesSlide7.xml" ContentType="application/vnd.openxmlformats-officedocument.presentationml.notesSlide+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theme/theme1.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tags/tag66.xml" ContentType="application/vnd.openxmlformats-officedocument.presentationml.tags+xml"/>
  <Override PartName="/ppt/tags/tag30.xml" ContentType="application/vnd.openxmlformats-officedocument.presentationml.tags+xml"/>
  <Override PartName="/ppt/tags/tag32.xml" ContentType="application/vnd.openxmlformats-officedocument.presentationml.tags+xml"/>
  <Override PartName="/ppt/tags/tag29.xml" ContentType="application/vnd.openxmlformats-officedocument.presentationml.tags+xml"/>
  <Override PartName="/ppt/tags/tag31.xml" ContentType="application/vnd.openxmlformats-officedocument.presentationml.tags+xml"/>
  <Override PartName="/ppt/tags/tag27.xml" ContentType="application/vnd.openxmlformats-officedocument.presentationml.tags+xml"/>
  <Override PartName="/ppt/tags/tag33.xml" ContentType="application/vnd.openxmlformats-officedocument.presentationml.tags+xml"/>
  <Override PartName="/ppt/tags/tag26.xml" ContentType="application/vnd.openxmlformats-officedocument.presentationml.tags+xml"/>
  <Override PartName="/ppt/tags/tag25.xml" ContentType="application/vnd.openxmlformats-officedocument.presentationml.tags+xml"/>
  <Override PartName="/ppt/tags/tag24.xml" ContentType="application/vnd.openxmlformats-officedocument.presentationml.tags+xml"/>
  <Override PartName="/ppt/tags/tag28.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43.xml" ContentType="application/vnd.openxmlformats-officedocument.presentationml.tags+xml"/>
  <Override PartName="/ppt/tags/tag42.xml" ContentType="application/vnd.openxmlformats-officedocument.presentationml.tags+xml"/>
  <Override PartName="/ppt/tags/tag41.xml" ContentType="application/vnd.openxmlformats-officedocument.presentationml.tags+xml"/>
  <Override PartName="/ppt/tags/tag40.xml" ContentType="application/vnd.openxmlformats-officedocument.presentationml.tags+xml"/>
  <Override PartName="/ppt/tags/tag39.xml" ContentType="application/vnd.openxmlformats-officedocument.presentationml.tags+xml"/>
  <Override PartName="/ppt/tags/tag38.xml" ContentType="application/vnd.openxmlformats-officedocument.presentationml.tags+xml"/>
  <Override PartName="/ppt/tags/tag37.xml" ContentType="application/vnd.openxmlformats-officedocument.presentationml.tags+xml"/>
  <Override PartName="/ppt/tags/tag36.xml" ContentType="application/vnd.openxmlformats-officedocument.presentationml.tags+xml"/>
  <Override PartName="/ppt/tags/tag23.xml" ContentType="application/vnd.openxmlformats-officedocument.presentationml.tags+xml"/>
  <Override PartName="/ppt/tags/tag21.xml" ContentType="application/vnd.openxmlformats-officedocument.presentationml.tags+xml"/>
  <Override PartName="/ppt/tags/tag44.xml" ContentType="application/vnd.openxmlformats-officedocument.presentationml.tags+xml"/>
  <Override PartName="/ppt/tags/tag9.xml" ContentType="application/vnd.openxmlformats-officedocument.presentationml.tags+xml"/>
  <Override PartName="/ppt/tags/tag8.xml" ContentType="application/vnd.openxmlformats-officedocument.presentationml.tags+xml"/>
  <Override PartName="/ppt/tags/tag7.xml" ContentType="application/vnd.openxmlformats-officedocument.presentationml.tags+xml"/>
  <Override PartName="/ppt/tags/tag6.xml" ContentType="application/vnd.openxmlformats-officedocument.presentationml.tags+xml"/>
  <Override PartName="/ppt/tags/tag5.xml" ContentType="application/vnd.openxmlformats-officedocument.presentationml.tags+xml"/>
  <Override PartName="/ppt/tags/tag4.xml" ContentType="application/vnd.openxmlformats-officedocument.presentationml.tags+xml"/>
  <Override PartName="/ppt/tags/tag3.xml" ContentType="application/vnd.openxmlformats-officedocument.presentationml.tags+xml"/>
  <Override PartName="/ppt/tags/tag2.xml" ContentType="application/vnd.openxmlformats-officedocument.presentationml.tag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20.xml" ContentType="application/vnd.openxmlformats-officedocument.presentationml.tags+xml"/>
  <Override PartName="/ppt/tags/tag19.xml" ContentType="application/vnd.openxmlformats-officedocument.presentationml.tags+xml"/>
  <Override PartName="/ppt/tags/tag18.xml" ContentType="application/vnd.openxmlformats-officedocument.presentationml.tags+xml"/>
  <Override PartName="/ppt/tags/tag17.xml" ContentType="application/vnd.openxmlformats-officedocument.presentationml.tags+xml"/>
  <Override PartName="/ppt/tags/tag16.xml" ContentType="application/vnd.openxmlformats-officedocument.presentationml.tags+xml"/>
  <Override PartName="/ppt/tags/tag15.xml" ContentType="application/vnd.openxmlformats-officedocument.presentationml.tags+xml"/>
  <Override PartName="/ppt/tags/tag14.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75.xml" ContentType="application/vnd.openxmlformats-officedocument.presentationml.tags+xml"/>
  <Override PartName="/ppt/tags/tag61.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60.xml" ContentType="application/vnd.openxmlformats-officedocument.presentationml.tags+xml"/>
  <Override PartName="/ppt/tags/tag59.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74.xml" ContentType="application/vnd.openxmlformats-officedocument.presentationml.tags+xml"/>
  <Override PartName="/ppt/tags/tag73.xml" ContentType="application/vnd.openxmlformats-officedocument.presentationml.tags+xml"/>
  <Override PartName="/ppt/tags/tag72.xml" ContentType="application/vnd.openxmlformats-officedocument.presentationml.tags+xml"/>
  <Override PartName="/ppt/tags/tag64.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3.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62.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55.xml" ContentType="application/vnd.openxmlformats-officedocument.presentationml.tags+xml"/>
  <Override PartName="/ppt/tags/tag54.xml" ContentType="application/vnd.openxmlformats-officedocument.presentationml.tags+xml"/>
  <Override PartName="/ppt/tags/tag53.xml" ContentType="application/vnd.openxmlformats-officedocument.presentationml.tags+xml"/>
  <Override PartName="/ppt/tags/tag52.xml" ContentType="application/vnd.openxmlformats-officedocument.presentationml.tags+xml"/>
  <Override PartName="/ppt/tags/tag51.xml" ContentType="application/vnd.openxmlformats-officedocument.presentationml.tags+xml"/>
  <Override PartName="/ppt/tags/tag50.xml" ContentType="application/vnd.openxmlformats-officedocument.presentationml.tags+xml"/>
  <Override PartName="/ppt/tags/tag49.xml" ContentType="application/vnd.openxmlformats-officedocument.presentationml.tags+xml"/>
  <Override PartName="/ppt/tags/tag48.xml" ContentType="application/vnd.openxmlformats-officedocument.presentationml.tags+xml"/>
  <Override PartName="/ppt/tags/tag47.xml" ContentType="application/vnd.openxmlformats-officedocument.presentationml.tags+xml"/>
  <Override PartName="/ppt/tags/tag56.xml" ContentType="application/vnd.openxmlformats-officedocument.presentationml.tags+xml"/>
  <Override PartName="/docProps/app.xml" ContentType="application/vnd.openxmlformats-officedocument.extended-properties+xml"/>
  <Override PartName="/docProps/core.xml" ContentType="application/vnd.openxmlformats-package.core-propertie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58.xml" ContentType="application/vnd.openxmlformats-officedocument.presentationml.tags+xml"/>
  <Override PartName="/ppt/tags/tag57.xml" ContentType="application/vnd.openxmlformats-officedocument.presentationml.tags+xml"/>
  <Override PartName="/ppt/tags/tag65.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2"/>
  </p:notesMasterIdLst>
  <p:handoutMasterIdLst>
    <p:handoutMasterId r:id="rId33"/>
  </p:handoutMasterIdLst>
  <p:sldIdLst>
    <p:sldId id="256" r:id="rId2"/>
    <p:sldId id="257" r:id="rId3"/>
    <p:sldId id="258" r:id="rId4"/>
    <p:sldId id="289" r:id="rId5"/>
    <p:sldId id="312" r:id="rId6"/>
    <p:sldId id="313" r:id="rId7"/>
    <p:sldId id="321" r:id="rId8"/>
    <p:sldId id="259" r:id="rId9"/>
    <p:sldId id="314" r:id="rId10"/>
    <p:sldId id="315" r:id="rId11"/>
    <p:sldId id="293" r:id="rId12"/>
    <p:sldId id="316" r:id="rId13"/>
    <p:sldId id="317" r:id="rId14"/>
    <p:sldId id="294" r:id="rId15"/>
    <p:sldId id="318" r:id="rId16"/>
    <p:sldId id="319" r:id="rId17"/>
    <p:sldId id="297" r:id="rId18"/>
    <p:sldId id="320" r:id="rId19"/>
    <p:sldId id="261" r:id="rId20"/>
    <p:sldId id="299" r:id="rId21"/>
    <p:sldId id="322" r:id="rId22"/>
    <p:sldId id="262" r:id="rId23"/>
    <p:sldId id="324" r:id="rId24"/>
    <p:sldId id="263" r:id="rId25"/>
    <p:sldId id="323" r:id="rId26"/>
    <p:sldId id="305" r:id="rId27"/>
    <p:sldId id="306" r:id="rId28"/>
    <p:sldId id="307" r:id="rId29"/>
    <p:sldId id="308" r:id="rId30"/>
    <p:sldId id="310" r:id="rId31"/>
  </p:sldIdLst>
  <p:sldSz cx="12192000" cy="6858000"/>
  <p:notesSz cx="6858000" cy="9144000"/>
  <p:defaultTextStyle>
    <a:defPPr>
      <a:defRPr lang="en-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FFCCCC"/>
    <a:srgbClr val="FFCCFF"/>
    <a:srgbClr val="FFFF99"/>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885" autoAdjust="0"/>
  </p:normalViewPr>
  <p:slideViewPr>
    <p:cSldViewPr snapToGrid="0">
      <p:cViewPr varScale="1">
        <p:scale>
          <a:sx n="89" d="100"/>
          <a:sy n="89" d="100"/>
        </p:scale>
        <p:origin x="120" y="72"/>
      </p:cViewPr>
      <p:guideLst>
        <p:guide orient="horz" pos="2160"/>
        <p:guide pos="3840"/>
      </p:guideLst>
    </p:cSldViewPr>
  </p:slideViewPr>
  <p:notesTextViewPr>
    <p:cViewPr>
      <p:scale>
        <a:sx n="89" d="100"/>
        <a:sy n="89"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40"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FB0E667-B3EF-4A8C-962C-D9AFB4978A39}" type="datetimeFigureOut">
              <a:rPr lang="en-CA" smtClean="0"/>
              <a:t>2023-03-06</a:t>
            </a:fld>
            <a:endParaRPr lang="en-CA"/>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418B278-9E31-48B5-A8E4-7104DC5CD85D}" type="slidenum">
              <a:rPr lang="en-CA" smtClean="0"/>
              <a:t>‹#›</a:t>
            </a:fld>
            <a:endParaRPr lang="en-CA"/>
          </a:p>
        </p:txBody>
      </p:sp>
    </p:spTree>
    <p:extLst>
      <p:ext uri="{BB962C8B-B14F-4D97-AF65-F5344CB8AC3E}">
        <p14:creationId xmlns:p14="http://schemas.microsoft.com/office/powerpoint/2010/main" val="28675753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E78212-97DB-4C0C-8608-FC09BC51605D}" type="datetimeFigureOut">
              <a:rPr lang="en-CA" smtClean="0"/>
              <a:t>2023-03-06</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A1A396-6A4A-490E-A616-07565161502A}" type="slidenum">
              <a:rPr lang="en-CA" smtClean="0"/>
              <a:t>‹#›</a:t>
            </a:fld>
            <a:endParaRPr lang="en-CA"/>
          </a:p>
        </p:txBody>
      </p:sp>
    </p:spTree>
    <p:extLst>
      <p:ext uri="{BB962C8B-B14F-4D97-AF65-F5344CB8AC3E}">
        <p14:creationId xmlns:p14="http://schemas.microsoft.com/office/powerpoint/2010/main" val="39436434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1</a:t>
            </a:fld>
            <a:endParaRPr lang="en-CA"/>
          </a:p>
        </p:txBody>
      </p:sp>
    </p:spTree>
    <p:extLst>
      <p:ext uri="{BB962C8B-B14F-4D97-AF65-F5344CB8AC3E}">
        <p14:creationId xmlns:p14="http://schemas.microsoft.com/office/powerpoint/2010/main" val="24510649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smtClean="0"/>
          </a:p>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13</a:t>
            </a:fld>
            <a:endParaRPr lang="en-CA"/>
          </a:p>
        </p:txBody>
      </p:sp>
    </p:spTree>
    <p:extLst>
      <p:ext uri="{BB962C8B-B14F-4D97-AF65-F5344CB8AC3E}">
        <p14:creationId xmlns:p14="http://schemas.microsoft.com/office/powerpoint/2010/main" val="9490868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14</a:t>
            </a:fld>
            <a:endParaRPr lang="en-CA"/>
          </a:p>
        </p:txBody>
      </p:sp>
    </p:spTree>
    <p:extLst>
      <p:ext uri="{BB962C8B-B14F-4D97-AF65-F5344CB8AC3E}">
        <p14:creationId xmlns:p14="http://schemas.microsoft.com/office/powerpoint/2010/main" val="17971853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15</a:t>
            </a:fld>
            <a:endParaRPr lang="en-CA"/>
          </a:p>
        </p:txBody>
      </p:sp>
    </p:spTree>
    <p:extLst>
      <p:ext uri="{BB962C8B-B14F-4D97-AF65-F5344CB8AC3E}">
        <p14:creationId xmlns:p14="http://schemas.microsoft.com/office/powerpoint/2010/main" val="35988029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16</a:t>
            </a:fld>
            <a:endParaRPr lang="en-CA"/>
          </a:p>
        </p:txBody>
      </p:sp>
    </p:spTree>
    <p:extLst>
      <p:ext uri="{BB962C8B-B14F-4D97-AF65-F5344CB8AC3E}">
        <p14:creationId xmlns:p14="http://schemas.microsoft.com/office/powerpoint/2010/main" val="28840739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17</a:t>
            </a:fld>
            <a:endParaRPr lang="en-CA"/>
          </a:p>
        </p:txBody>
      </p:sp>
    </p:spTree>
    <p:extLst>
      <p:ext uri="{BB962C8B-B14F-4D97-AF65-F5344CB8AC3E}">
        <p14:creationId xmlns:p14="http://schemas.microsoft.com/office/powerpoint/2010/main" val="18686989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19</a:t>
            </a:fld>
            <a:endParaRPr lang="en-CA"/>
          </a:p>
        </p:txBody>
      </p:sp>
    </p:spTree>
    <p:extLst>
      <p:ext uri="{BB962C8B-B14F-4D97-AF65-F5344CB8AC3E}">
        <p14:creationId xmlns:p14="http://schemas.microsoft.com/office/powerpoint/2010/main" val="41300967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20</a:t>
            </a:fld>
            <a:endParaRPr lang="en-CA"/>
          </a:p>
        </p:txBody>
      </p:sp>
    </p:spTree>
    <p:extLst>
      <p:ext uri="{BB962C8B-B14F-4D97-AF65-F5344CB8AC3E}">
        <p14:creationId xmlns:p14="http://schemas.microsoft.com/office/powerpoint/2010/main" val="39887969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22</a:t>
            </a:fld>
            <a:endParaRPr lang="en-CA"/>
          </a:p>
        </p:txBody>
      </p:sp>
    </p:spTree>
    <p:extLst>
      <p:ext uri="{BB962C8B-B14F-4D97-AF65-F5344CB8AC3E}">
        <p14:creationId xmlns:p14="http://schemas.microsoft.com/office/powerpoint/2010/main" val="40784595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24</a:t>
            </a:fld>
            <a:endParaRPr lang="en-CA"/>
          </a:p>
        </p:txBody>
      </p:sp>
    </p:spTree>
    <p:extLst>
      <p:ext uri="{BB962C8B-B14F-4D97-AF65-F5344CB8AC3E}">
        <p14:creationId xmlns:p14="http://schemas.microsoft.com/office/powerpoint/2010/main" val="4758932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25</a:t>
            </a:fld>
            <a:endParaRPr lang="en-CA"/>
          </a:p>
        </p:txBody>
      </p:sp>
    </p:spTree>
    <p:extLst>
      <p:ext uri="{BB962C8B-B14F-4D97-AF65-F5344CB8AC3E}">
        <p14:creationId xmlns:p14="http://schemas.microsoft.com/office/powerpoint/2010/main" val="2377557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2</a:t>
            </a:fld>
            <a:endParaRPr lang="en-CA"/>
          </a:p>
        </p:txBody>
      </p:sp>
    </p:spTree>
    <p:extLst>
      <p:ext uri="{BB962C8B-B14F-4D97-AF65-F5344CB8AC3E}">
        <p14:creationId xmlns:p14="http://schemas.microsoft.com/office/powerpoint/2010/main" val="7730369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30</a:t>
            </a:fld>
            <a:endParaRPr lang="en-CA"/>
          </a:p>
        </p:txBody>
      </p:sp>
    </p:spTree>
    <p:extLst>
      <p:ext uri="{BB962C8B-B14F-4D97-AF65-F5344CB8AC3E}">
        <p14:creationId xmlns:p14="http://schemas.microsoft.com/office/powerpoint/2010/main" val="41288226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4</a:t>
            </a:fld>
            <a:endParaRPr lang="en-CA"/>
          </a:p>
        </p:txBody>
      </p:sp>
    </p:spTree>
    <p:extLst>
      <p:ext uri="{BB962C8B-B14F-4D97-AF65-F5344CB8AC3E}">
        <p14:creationId xmlns:p14="http://schemas.microsoft.com/office/powerpoint/2010/main" val="4433182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5</a:t>
            </a:fld>
            <a:endParaRPr lang="en-CA"/>
          </a:p>
        </p:txBody>
      </p:sp>
    </p:spTree>
    <p:extLst>
      <p:ext uri="{BB962C8B-B14F-4D97-AF65-F5344CB8AC3E}">
        <p14:creationId xmlns:p14="http://schemas.microsoft.com/office/powerpoint/2010/main" val="21185193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smtClean="0"/>
          </a:p>
        </p:txBody>
      </p:sp>
      <p:sp>
        <p:nvSpPr>
          <p:cNvPr id="4" name="Slide Number Placeholder 3"/>
          <p:cNvSpPr>
            <a:spLocks noGrp="1"/>
          </p:cNvSpPr>
          <p:nvPr>
            <p:ph type="sldNum" sz="quarter" idx="10"/>
          </p:nvPr>
        </p:nvSpPr>
        <p:spPr/>
        <p:txBody>
          <a:bodyPr/>
          <a:lstStyle/>
          <a:p>
            <a:fld id="{B4A1A396-6A4A-490E-A616-07565161502A}" type="slidenum">
              <a:rPr lang="en-CA" smtClean="0"/>
              <a:t>6</a:t>
            </a:fld>
            <a:endParaRPr lang="en-CA"/>
          </a:p>
        </p:txBody>
      </p:sp>
    </p:spTree>
    <p:extLst>
      <p:ext uri="{BB962C8B-B14F-4D97-AF65-F5344CB8AC3E}">
        <p14:creationId xmlns:p14="http://schemas.microsoft.com/office/powerpoint/2010/main" val="4961735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smtClean="0"/>
          </a:p>
        </p:txBody>
      </p:sp>
      <p:sp>
        <p:nvSpPr>
          <p:cNvPr id="4" name="Slide Number Placeholder 3"/>
          <p:cNvSpPr>
            <a:spLocks noGrp="1"/>
          </p:cNvSpPr>
          <p:nvPr>
            <p:ph type="sldNum" sz="quarter" idx="10"/>
          </p:nvPr>
        </p:nvSpPr>
        <p:spPr/>
        <p:txBody>
          <a:bodyPr/>
          <a:lstStyle/>
          <a:p>
            <a:fld id="{B4A1A396-6A4A-490E-A616-07565161502A}" type="slidenum">
              <a:rPr lang="en-CA" smtClean="0"/>
              <a:t>7</a:t>
            </a:fld>
            <a:endParaRPr lang="en-CA"/>
          </a:p>
        </p:txBody>
      </p:sp>
    </p:spTree>
    <p:extLst>
      <p:ext uri="{BB962C8B-B14F-4D97-AF65-F5344CB8AC3E}">
        <p14:creationId xmlns:p14="http://schemas.microsoft.com/office/powerpoint/2010/main" val="24711925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1" dirty="0"/>
          </a:p>
        </p:txBody>
      </p:sp>
      <p:sp>
        <p:nvSpPr>
          <p:cNvPr id="4" name="Slide Number Placeholder 3"/>
          <p:cNvSpPr>
            <a:spLocks noGrp="1"/>
          </p:cNvSpPr>
          <p:nvPr>
            <p:ph type="sldNum" sz="quarter" idx="10"/>
          </p:nvPr>
        </p:nvSpPr>
        <p:spPr/>
        <p:txBody>
          <a:bodyPr/>
          <a:lstStyle/>
          <a:p>
            <a:fld id="{B4A1A396-6A4A-490E-A616-07565161502A}" type="slidenum">
              <a:rPr lang="en-CA" smtClean="0"/>
              <a:t>9</a:t>
            </a:fld>
            <a:endParaRPr lang="en-CA"/>
          </a:p>
        </p:txBody>
      </p:sp>
    </p:spTree>
    <p:extLst>
      <p:ext uri="{BB962C8B-B14F-4D97-AF65-F5344CB8AC3E}">
        <p14:creationId xmlns:p14="http://schemas.microsoft.com/office/powerpoint/2010/main" val="29721450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B4A1A396-6A4A-490E-A616-07565161502A}" type="slidenum">
              <a:rPr lang="en-CA" smtClean="0"/>
              <a:t>10</a:t>
            </a:fld>
            <a:endParaRPr lang="en-CA"/>
          </a:p>
        </p:txBody>
      </p:sp>
    </p:spTree>
    <p:extLst>
      <p:ext uri="{BB962C8B-B14F-4D97-AF65-F5344CB8AC3E}">
        <p14:creationId xmlns:p14="http://schemas.microsoft.com/office/powerpoint/2010/main" val="10962558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4A1A396-6A4A-490E-A616-07565161502A}" type="slidenum">
              <a:rPr lang="en-CA" smtClean="0"/>
              <a:t>12</a:t>
            </a:fld>
            <a:endParaRPr lang="en-CA"/>
          </a:p>
        </p:txBody>
      </p:sp>
    </p:spTree>
    <p:extLst>
      <p:ext uri="{BB962C8B-B14F-4D97-AF65-F5344CB8AC3E}">
        <p14:creationId xmlns:p14="http://schemas.microsoft.com/office/powerpoint/2010/main" val="22812892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3048"/>
            <a:ext cx="12192000" cy="6864096"/>
          </a:xfrm>
          <a:prstGeom prst="rect">
            <a:avLst/>
          </a:prstGeom>
        </p:spPr>
      </p:pic>
      <p:sp>
        <p:nvSpPr>
          <p:cNvPr id="3080" name="Rectangle 8"/>
          <p:cNvSpPr>
            <a:spLocks noGrp="1" noChangeArrowheads="1"/>
          </p:cNvSpPr>
          <p:nvPr>
            <p:ph type="ctrTitle"/>
          </p:nvPr>
        </p:nvSpPr>
        <p:spPr>
          <a:xfrm>
            <a:off x="1519581" y="1025181"/>
            <a:ext cx="9700592" cy="1731272"/>
          </a:xfrm>
        </p:spPr>
        <p:txBody>
          <a:bodyPr/>
          <a:lstStyle>
            <a:lvl1pPr marL="0" marR="0" indent="0" algn="l" defTabSz="914400" rtl="0" eaLnBrk="1" fontAlgn="base" latinLnBrk="0" hangingPunct="1">
              <a:lnSpc>
                <a:spcPct val="100000"/>
              </a:lnSpc>
              <a:spcBef>
                <a:spcPct val="0"/>
              </a:spcBef>
              <a:spcAft>
                <a:spcPct val="0"/>
              </a:spcAft>
              <a:buClrTx/>
              <a:buSzTx/>
              <a:buFontTx/>
              <a:buNone/>
              <a:tabLst/>
              <a:defRPr sz="4400"/>
            </a:lvl1pPr>
          </a:lstStyle>
          <a:p>
            <a:pPr>
              <a:spcBef>
                <a:spcPct val="50000"/>
              </a:spcBef>
            </a:pPr>
            <a:r>
              <a:rPr lang="en-US" dirty="0" smtClean="0"/>
              <a:t>Click to edit Master title style</a:t>
            </a:r>
            <a:endParaRPr lang="en-CA" dirty="0"/>
          </a:p>
        </p:txBody>
      </p:sp>
      <p:sp>
        <p:nvSpPr>
          <p:cNvPr id="3081" name="Rectangle 9"/>
          <p:cNvSpPr>
            <a:spLocks noGrp="1" noChangeArrowheads="1"/>
          </p:cNvSpPr>
          <p:nvPr>
            <p:ph type="subTitle" idx="1"/>
          </p:nvPr>
        </p:nvSpPr>
        <p:spPr>
          <a:xfrm>
            <a:off x="1519581" y="3670853"/>
            <a:ext cx="8128000" cy="1406525"/>
          </a:xfrm>
        </p:spPr>
        <p:txBody>
          <a:bodyPr/>
          <a:lstStyle>
            <a:lvl1pPr marL="0" indent="0">
              <a:buFontTx/>
              <a:buNone/>
              <a:defRPr/>
            </a:lvl1pPr>
          </a:lstStyle>
          <a:p>
            <a:r>
              <a:rPr lang="en-US" dirty="0" smtClean="0"/>
              <a:t>Click to edit Master subtitle style</a:t>
            </a:r>
            <a:endParaRPr lang="en-CA" dirty="0"/>
          </a:p>
        </p:txBody>
      </p:sp>
      <p:sp>
        <p:nvSpPr>
          <p:cNvPr id="7" name="TextBox 6"/>
          <p:cNvSpPr txBox="1"/>
          <p:nvPr userDrawn="1"/>
        </p:nvSpPr>
        <p:spPr>
          <a:xfrm>
            <a:off x="1484243" y="2862470"/>
            <a:ext cx="9788939" cy="523220"/>
          </a:xfrm>
          <a:prstGeom prst="rect">
            <a:avLst/>
          </a:prstGeom>
          <a:noFill/>
        </p:spPr>
        <p:txBody>
          <a:bodyPr wrap="square" rtlCol="0">
            <a:spAutoFit/>
          </a:bodyPr>
          <a:lstStyle/>
          <a:p>
            <a:r>
              <a:rPr lang="en-CA" sz="2800" b="1" kern="4000" spc="100" baseline="0" dirty="0" smtClean="0"/>
              <a:t>. . . . . . . . . . . . . . . . . . . . . . . . . . . . . . . </a:t>
            </a:r>
            <a:endParaRPr lang="en-CA" sz="2800" kern="4000" spc="100" baseline="0"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65809" y="1076873"/>
            <a:ext cx="10699657" cy="1143000"/>
          </a:xfrm>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4" name="Slide Number Placeholder 3"/>
          <p:cNvSpPr>
            <a:spLocks noGrp="1"/>
          </p:cNvSpPr>
          <p:nvPr>
            <p:ph type="sldNum" sz="quarter" idx="10"/>
          </p:nvPr>
        </p:nvSpPr>
        <p:spPr/>
        <p:txBody>
          <a:bodyPr/>
          <a:lstStyle/>
          <a:p>
            <a:fld id="{B4A052D0-8619-4288-8621-37923DAD09E6}" type="slidenum">
              <a:rPr lang="en-CA" smtClean="0"/>
              <a:t>‹#›</a:t>
            </a:fld>
            <a:endParaRPr lang="en-CA"/>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414" y="0"/>
            <a:ext cx="12181172" cy="6858000"/>
          </a:xfrm>
          <a:prstGeom prst="rect">
            <a:avLst/>
          </a:prstGeom>
        </p:spPr>
      </p:pic>
      <p:sp>
        <p:nvSpPr>
          <p:cNvPr id="1026" name="Rectangle 2"/>
          <p:cNvSpPr>
            <a:spLocks noGrp="1" noChangeArrowheads="1"/>
          </p:cNvSpPr>
          <p:nvPr>
            <p:ph type="title"/>
          </p:nvPr>
        </p:nvSpPr>
        <p:spPr bwMode="auto">
          <a:xfrm>
            <a:off x="865809" y="944353"/>
            <a:ext cx="10699657"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endParaRPr lang="en-CA" dirty="0" smtClean="0"/>
          </a:p>
        </p:txBody>
      </p:sp>
      <p:sp>
        <p:nvSpPr>
          <p:cNvPr id="1027" name="Rectangle 3"/>
          <p:cNvSpPr>
            <a:spLocks noGrp="1" noChangeArrowheads="1"/>
          </p:cNvSpPr>
          <p:nvPr>
            <p:ph type="body" idx="1"/>
          </p:nvPr>
        </p:nvSpPr>
        <p:spPr bwMode="auto">
          <a:xfrm>
            <a:off x="865809" y="2308499"/>
            <a:ext cx="10708124" cy="391132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smtClean="0"/>
          </a:p>
        </p:txBody>
      </p:sp>
      <p:sp>
        <p:nvSpPr>
          <p:cNvPr id="3" name="Slide Number Placeholder 2"/>
          <p:cNvSpPr>
            <a:spLocks noGrp="1"/>
          </p:cNvSpPr>
          <p:nvPr>
            <p:ph type="sldNum" sz="quarter" idx="4"/>
          </p:nvPr>
        </p:nvSpPr>
        <p:spPr>
          <a:xfrm>
            <a:off x="8830733"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A052D0-8619-4288-8621-37923DAD09E6}" type="slidenum">
              <a:rPr lang="en-CA" smtClean="0"/>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l" rtl="0" eaLnBrk="1" fontAlgn="base" hangingPunct="1">
        <a:spcBef>
          <a:spcPct val="0"/>
        </a:spcBef>
        <a:spcAft>
          <a:spcPct val="0"/>
        </a:spcAft>
        <a:defRPr sz="4000" b="1">
          <a:solidFill>
            <a:schemeClr val="tx2"/>
          </a:solidFill>
          <a:latin typeface="+mj-lt"/>
          <a:ea typeface="+mj-ea"/>
          <a:cs typeface="+mj-cs"/>
        </a:defRPr>
      </a:lvl1pPr>
      <a:lvl2pPr algn="ctr" rtl="0" eaLnBrk="1" fontAlgn="base" hangingPunct="1">
        <a:spcBef>
          <a:spcPct val="0"/>
        </a:spcBef>
        <a:spcAft>
          <a:spcPct val="0"/>
        </a:spcAft>
        <a:defRPr sz="4000" b="1">
          <a:solidFill>
            <a:schemeClr val="tx2"/>
          </a:solidFill>
          <a:latin typeface="Arial" charset="0"/>
        </a:defRPr>
      </a:lvl2pPr>
      <a:lvl3pPr algn="ctr" rtl="0" eaLnBrk="1" fontAlgn="base" hangingPunct="1">
        <a:spcBef>
          <a:spcPct val="0"/>
        </a:spcBef>
        <a:spcAft>
          <a:spcPct val="0"/>
        </a:spcAft>
        <a:defRPr sz="4000" b="1">
          <a:solidFill>
            <a:schemeClr val="tx2"/>
          </a:solidFill>
          <a:latin typeface="Arial" charset="0"/>
        </a:defRPr>
      </a:lvl3pPr>
      <a:lvl4pPr algn="ctr" rtl="0" eaLnBrk="1" fontAlgn="base" hangingPunct="1">
        <a:spcBef>
          <a:spcPct val="0"/>
        </a:spcBef>
        <a:spcAft>
          <a:spcPct val="0"/>
        </a:spcAft>
        <a:defRPr sz="4000" b="1">
          <a:solidFill>
            <a:schemeClr val="tx2"/>
          </a:solidFill>
          <a:latin typeface="Arial" charset="0"/>
        </a:defRPr>
      </a:lvl4pPr>
      <a:lvl5pPr algn="ctr" rtl="0" eaLnBrk="1" fontAlgn="base" hangingPunct="1">
        <a:spcBef>
          <a:spcPct val="0"/>
        </a:spcBef>
        <a:spcAft>
          <a:spcPct val="0"/>
        </a:spcAft>
        <a:defRPr sz="4000" b="1">
          <a:solidFill>
            <a:schemeClr val="tx2"/>
          </a:solidFill>
          <a:latin typeface="Arial" charset="0"/>
        </a:defRPr>
      </a:lvl5pPr>
      <a:lvl6pPr marL="457200" algn="ctr" rtl="0" eaLnBrk="1" fontAlgn="base" hangingPunct="1">
        <a:spcBef>
          <a:spcPct val="0"/>
        </a:spcBef>
        <a:spcAft>
          <a:spcPct val="0"/>
        </a:spcAft>
        <a:defRPr sz="4000" b="1">
          <a:solidFill>
            <a:schemeClr val="tx2"/>
          </a:solidFill>
          <a:latin typeface="Arial" charset="0"/>
        </a:defRPr>
      </a:lvl6pPr>
      <a:lvl7pPr marL="914400" algn="ctr" rtl="0" eaLnBrk="1" fontAlgn="base" hangingPunct="1">
        <a:spcBef>
          <a:spcPct val="0"/>
        </a:spcBef>
        <a:spcAft>
          <a:spcPct val="0"/>
        </a:spcAft>
        <a:defRPr sz="4000" b="1">
          <a:solidFill>
            <a:schemeClr val="tx2"/>
          </a:solidFill>
          <a:latin typeface="Arial" charset="0"/>
        </a:defRPr>
      </a:lvl7pPr>
      <a:lvl8pPr marL="1371600" algn="ctr" rtl="0" eaLnBrk="1" fontAlgn="base" hangingPunct="1">
        <a:spcBef>
          <a:spcPct val="0"/>
        </a:spcBef>
        <a:spcAft>
          <a:spcPct val="0"/>
        </a:spcAft>
        <a:defRPr sz="4000" b="1">
          <a:solidFill>
            <a:schemeClr val="tx2"/>
          </a:solidFill>
          <a:latin typeface="Arial" charset="0"/>
        </a:defRPr>
      </a:lvl8pPr>
      <a:lvl9pPr marL="1828800" algn="ctr" rtl="0" eaLnBrk="1" fontAlgn="base" hangingPunct="1">
        <a:spcBef>
          <a:spcPct val="0"/>
        </a:spcBef>
        <a:spcAft>
          <a:spcPct val="0"/>
        </a:spcAft>
        <a:defRPr sz="4000" b="1">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tags" Target="../tags/tag28.xml"/><Relationship Id="rId5" Type="http://schemas.openxmlformats.org/officeDocument/2006/relationships/notesSlide" Target="../notesSlides/notesSlide8.xml"/><Relationship Id="rId4"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tags" Target="../tags/tag31.xml"/><Relationship Id="rId5" Type="http://schemas.openxmlformats.org/officeDocument/2006/relationships/slideLayout" Target="../slideLayouts/slideLayout2.xml"/><Relationship Id="rId4" Type="http://schemas.openxmlformats.org/officeDocument/2006/relationships/tags" Target="../tags/tag34.xml"/></Relationships>
</file>

<file path=ppt/slides/_rels/slide12.xml.rels><?xml version="1.0" encoding="UTF-8" standalone="yes"?>
<Relationships xmlns="http://schemas.openxmlformats.org/package/2006/relationships"><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 Id="rId5" Type="http://schemas.openxmlformats.org/officeDocument/2006/relationships/notesSlide" Target="../notesSlides/notesSlide9.xml"/><Relationship Id="rId4"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tags" Target="../tags/tag38.xml"/><Relationship Id="rId5" Type="http://schemas.openxmlformats.org/officeDocument/2006/relationships/notesSlide" Target="../notesSlides/notesSlide10.xml"/><Relationship Id="rId4"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6" Type="http://schemas.openxmlformats.org/officeDocument/2006/relationships/notesSlide" Target="../notesSlides/notesSlide11.xml"/><Relationship Id="rId5" Type="http://schemas.openxmlformats.org/officeDocument/2006/relationships/slideLayout" Target="../slideLayouts/slideLayout2.xml"/><Relationship Id="rId4" Type="http://schemas.openxmlformats.org/officeDocument/2006/relationships/tags" Target="../tags/tag44.xml"/></Relationships>
</file>

<file path=ppt/slides/_rels/slide15.xml.rels><?xml version="1.0" encoding="UTF-8" standalone="yes"?>
<Relationships xmlns="http://schemas.openxmlformats.org/package/2006/relationships"><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tags" Target="../tags/tag45.xml"/><Relationship Id="rId5" Type="http://schemas.openxmlformats.org/officeDocument/2006/relationships/notesSlide" Target="../notesSlides/notesSlide12.xml"/><Relationship Id="rId4"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tags" Target="../tags/tag48.xml"/><Relationship Id="rId5" Type="http://schemas.openxmlformats.org/officeDocument/2006/relationships/notesSlide" Target="../notesSlides/notesSlide13.xml"/><Relationship Id="rId4"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tags" Target="../tags/tag53.xml"/><Relationship Id="rId7" Type="http://schemas.openxmlformats.org/officeDocument/2006/relationships/hyperlink" Target="https://gov.mb.ca/education/childcare/resources/pubs/pension_rrsp_form.fr.pdf" TargetMode="External"/><Relationship Id="rId2" Type="http://schemas.openxmlformats.org/officeDocument/2006/relationships/tags" Target="../tags/tag52.xml"/><Relationship Id="rId1" Type="http://schemas.openxmlformats.org/officeDocument/2006/relationships/tags" Target="../tags/tag51.xml"/><Relationship Id="rId6" Type="http://schemas.openxmlformats.org/officeDocument/2006/relationships/notesSlide" Target="../notesSlides/notesSlide14.xml"/><Relationship Id="rId5" Type="http://schemas.openxmlformats.org/officeDocument/2006/relationships/slideLayout" Target="../slideLayouts/slideLayout2.xml"/><Relationship Id="rId4" Type="http://schemas.openxmlformats.org/officeDocument/2006/relationships/tags" Target="../tags/tag54.xml"/></Relationships>
</file>

<file path=ppt/slides/_rels/slide18.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 Id="rId4"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notesSlide" Target="../notesSlides/notesSlide15.xml"/><Relationship Id="rId3" Type="http://schemas.openxmlformats.org/officeDocument/2006/relationships/tags" Target="../tags/tag60.xml"/><Relationship Id="rId7" Type="http://schemas.openxmlformats.org/officeDocument/2006/relationships/slideLayout" Target="../slideLayouts/slideLayout2.xml"/><Relationship Id="rId2" Type="http://schemas.openxmlformats.org/officeDocument/2006/relationships/tags" Target="../tags/tag59.xml"/><Relationship Id="rId1" Type="http://schemas.openxmlformats.org/officeDocument/2006/relationships/tags" Target="../tags/tag58.xml"/><Relationship Id="rId6" Type="http://schemas.openxmlformats.org/officeDocument/2006/relationships/tags" Target="../tags/tag63.xml"/><Relationship Id="rId5" Type="http://schemas.openxmlformats.org/officeDocument/2006/relationships/tags" Target="../tags/tag62.xml"/><Relationship Id="rId4" Type="http://schemas.openxmlformats.org/officeDocument/2006/relationships/tags" Target="../tags/tag61.xml"/></Relationships>
</file>

<file path=ppt/slides/_rels/slide2.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5" Type="http://schemas.openxmlformats.org/officeDocument/2006/relationships/notesSlide" Target="../notesSlides/notesSlide2.xml"/><Relationship Id="rId4"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tags" Target="../tags/tag66.xml"/><Relationship Id="rId2" Type="http://schemas.openxmlformats.org/officeDocument/2006/relationships/tags" Target="../tags/tag65.xml"/><Relationship Id="rId1" Type="http://schemas.openxmlformats.org/officeDocument/2006/relationships/tags" Target="../tags/tag64.xml"/><Relationship Id="rId5" Type="http://schemas.openxmlformats.org/officeDocument/2006/relationships/notesSlide" Target="../notesSlides/notesSlide16.xml"/><Relationship Id="rId4"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8.xml"/><Relationship Id="rId1" Type="http://schemas.openxmlformats.org/officeDocument/2006/relationships/tags" Target="../tags/tag67.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tags" Target="../tags/tag71.xml"/><Relationship Id="rId2" Type="http://schemas.openxmlformats.org/officeDocument/2006/relationships/tags" Target="../tags/tag70.xml"/><Relationship Id="rId1" Type="http://schemas.openxmlformats.org/officeDocument/2006/relationships/tags" Target="../tags/tag69.xml"/><Relationship Id="rId5" Type="http://schemas.openxmlformats.org/officeDocument/2006/relationships/notesSlide" Target="../notesSlides/notesSlide17.xml"/><Relationship Id="rId4"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3.xml"/><Relationship Id="rId1" Type="http://schemas.openxmlformats.org/officeDocument/2006/relationships/tags" Target="../tags/tag72.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5.xml"/><Relationship Id="rId1" Type="http://schemas.openxmlformats.org/officeDocument/2006/relationships/tags" Target="../tags/tag74.xml"/><Relationship Id="rId4" Type="http://schemas.openxmlformats.org/officeDocument/2006/relationships/notesSlide" Target="../notesSlides/notesSlide18.xml"/></Relationships>
</file>

<file path=ppt/slides/_rels/slide25.xml.rels><?xml version="1.0" encoding="UTF-8" standalone="yes"?>
<Relationships xmlns="http://schemas.openxmlformats.org/package/2006/relationships"><Relationship Id="rId3" Type="http://schemas.openxmlformats.org/officeDocument/2006/relationships/tags" Target="../tags/tag78.xml"/><Relationship Id="rId2" Type="http://schemas.openxmlformats.org/officeDocument/2006/relationships/tags" Target="../tags/tag77.xml"/><Relationship Id="rId1" Type="http://schemas.openxmlformats.org/officeDocument/2006/relationships/tags" Target="../tags/tag76.xml"/><Relationship Id="rId6" Type="http://schemas.openxmlformats.org/officeDocument/2006/relationships/image" Target="../media/image4.png"/><Relationship Id="rId5" Type="http://schemas.openxmlformats.org/officeDocument/2006/relationships/notesSlide" Target="../notesSlides/notesSlide19.xml"/><Relationship Id="rId4"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0.xml"/><Relationship Id="rId1" Type="http://schemas.openxmlformats.org/officeDocument/2006/relationships/tags" Target="../tags/tag79.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2.xml"/><Relationship Id="rId1" Type="http://schemas.openxmlformats.org/officeDocument/2006/relationships/tags" Target="../tags/tag81.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4.xml"/><Relationship Id="rId1" Type="http://schemas.openxmlformats.org/officeDocument/2006/relationships/tags" Target="../tags/tag83.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6.xml"/><Relationship Id="rId1" Type="http://schemas.openxmlformats.org/officeDocument/2006/relationships/tags" Target="../tags/tag85.xml"/></Relationships>
</file>

<file path=ppt/slides/_rels/slide3.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4"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mailto:mbchildcaresearch@gov.mb.ca" TargetMode="External"/><Relationship Id="rId3" Type="http://schemas.openxmlformats.org/officeDocument/2006/relationships/tags" Target="../tags/tag89.xml"/><Relationship Id="rId7" Type="http://schemas.openxmlformats.org/officeDocument/2006/relationships/hyperlink" Target="mailto:cdcinfo@gov.mb.ca" TargetMode="External"/><Relationship Id="rId2" Type="http://schemas.openxmlformats.org/officeDocument/2006/relationships/tags" Target="../tags/tag88.xml"/><Relationship Id="rId1" Type="http://schemas.openxmlformats.org/officeDocument/2006/relationships/tags" Target="../tags/tag87.xml"/><Relationship Id="rId6" Type="http://schemas.openxmlformats.org/officeDocument/2006/relationships/hyperlink" Target="www.gov.mb.ca/gardedenfants" TargetMode="External"/><Relationship Id="rId5" Type="http://schemas.openxmlformats.org/officeDocument/2006/relationships/notesSlide" Target="../notesSlides/notesSlide20.xml"/><Relationship Id="rId4"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 Id="rId5" Type="http://schemas.openxmlformats.org/officeDocument/2006/relationships/notesSlide" Target="../notesSlides/notesSlide3.xml"/><Relationship Id="rId4"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5" Type="http://schemas.openxmlformats.org/officeDocument/2006/relationships/notesSlide" Target="../notesSlides/notesSlide4.xml"/><Relationship Id="rId4"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tags" Target="../tags/tag15.xml"/><Relationship Id="rId5" Type="http://schemas.openxmlformats.org/officeDocument/2006/relationships/notesSlide" Target="../notesSlides/notesSlide5.xml"/><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5" Type="http://schemas.openxmlformats.org/officeDocument/2006/relationships/notesSlide" Target="../notesSlides/notesSlide6.xml"/><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 Id="rId5" Type="http://schemas.openxmlformats.org/officeDocument/2006/relationships/slideLayout" Target="../slideLayouts/slideLayout2.xml"/><Relationship Id="rId4" Type="http://schemas.openxmlformats.org/officeDocument/2006/relationships/tags" Target="../tags/tag24.xml"/></Relationships>
</file>

<file path=ppt/slides/_rels/slide9.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 Id="rId5" Type="http://schemas.openxmlformats.org/officeDocument/2006/relationships/notesSlide" Target="../notesSlides/notesSlide7.xml"/><Relationship Id="rId4"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a:xfrm>
            <a:off x="1519581" y="1077239"/>
            <a:ext cx="9700592" cy="2192782"/>
          </a:xfrm>
        </p:spPr>
        <p:txBody>
          <a:bodyPr/>
          <a:lstStyle/>
          <a:p>
            <a:r>
              <a:rPr lang="fr-CA" sz="4000" dirty="0"/>
              <a:t>Subventions pour l’amélioration de la qualité de l’apprentissage et de la garde </a:t>
            </a:r>
            <a:r>
              <a:rPr lang="fr-CA" sz="4000" dirty="0" smtClean="0"/>
              <a:t>de la petite enfance</a:t>
            </a:r>
            <a:r>
              <a:rPr lang="fr-CA" dirty="0"/>
              <a:t/>
            </a:r>
            <a:br>
              <a:rPr lang="fr-CA" dirty="0"/>
            </a:br>
            <a:r>
              <a:rPr lang="fr-CA" sz="3000" i="1" dirty="0" smtClean="0"/>
              <a:t>Objectif</a:t>
            </a:r>
            <a:r>
              <a:rPr lang="fr-CA" sz="3000" i="1" dirty="0"/>
              <a:t>, admissibilité, mise en œuvre et présentation de rapports</a:t>
            </a:r>
            <a:r>
              <a:rPr lang="fr-CA" dirty="0"/>
              <a:t/>
            </a:r>
            <a:br>
              <a:rPr lang="fr-CA" dirty="0"/>
            </a:br>
            <a:endParaRPr lang="fr-CA" dirty="0"/>
          </a:p>
        </p:txBody>
      </p:sp>
      <p:sp>
        <p:nvSpPr>
          <p:cNvPr id="3" name="Subtitle 2"/>
          <p:cNvSpPr>
            <a:spLocks noGrp="1"/>
          </p:cNvSpPr>
          <p:nvPr>
            <p:ph type="subTitle" idx="1"/>
            <p:custDataLst>
              <p:tags r:id="rId2"/>
            </p:custDataLst>
          </p:nvPr>
        </p:nvSpPr>
        <p:spPr>
          <a:xfrm>
            <a:off x="1519581" y="3670853"/>
            <a:ext cx="9700592" cy="1406525"/>
          </a:xfrm>
        </p:spPr>
        <p:txBody>
          <a:bodyPr/>
          <a:lstStyle/>
          <a:p>
            <a:r>
              <a:rPr lang="fr-CA" sz="2000" dirty="0"/>
              <a:t>WEBINAIRE – Pour les directeurs et les conseils </a:t>
            </a:r>
            <a:r>
              <a:rPr lang="fr-CA" sz="2000" dirty="0" smtClean="0"/>
              <a:t>d’administration </a:t>
            </a:r>
            <a:r>
              <a:rPr lang="fr-CA" sz="2000" dirty="0"/>
              <a:t>de garderie et les fournisseurs de services de garde à domicile</a:t>
            </a:r>
            <a:br>
              <a:rPr lang="fr-CA" sz="2000" dirty="0"/>
            </a:br>
            <a:r>
              <a:rPr lang="fr-CA" sz="2800" b="1" dirty="0"/>
              <a:t/>
            </a:r>
            <a:br>
              <a:rPr lang="fr-CA" sz="2800" b="1" dirty="0"/>
            </a:br>
            <a:r>
              <a:rPr lang="fr-CA" sz="2000" b="1" dirty="0"/>
              <a:t>Division de </a:t>
            </a:r>
            <a:r>
              <a:rPr lang="fr-CA" sz="2000" b="1" dirty="0" smtClean="0"/>
              <a:t>l’apprentissage </a:t>
            </a:r>
            <a:r>
              <a:rPr lang="fr-CA" sz="2000" b="1" dirty="0"/>
              <a:t>et de la garde </a:t>
            </a:r>
            <a:r>
              <a:rPr lang="fr-CA" sz="2000" b="1" dirty="0" smtClean="0"/>
              <a:t>de la petite enfance</a:t>
            </a:r>
            <a:endParaRPr lang="fr-CA" sz="2000" b="1" dirty="0"/>
          </a:p>
          <a:p>
            <a:r>
              <a:rPr lang="fr-CA" sz="2000" b="1" dirty="0"/>
              <a:t>Ministère de l’Éducation et de l’Apprentissage de la petite enfance</a:t>
            </a:r>
          </a:p>
          <a:p>
            <a:r>
              <a:rPr lang="fr-CA" sz="2000" dirty="0"/>
              <a:t>Le mardi 28 février 2023</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custDataLst>
              <p:tags r:id="rId1"/>
            </p:custDataLst>
          </p:nvPr>
        </p:nvSpPr>
        <p:spPr>
          <a:xfrm>
            <a:off x="525933" y="497346"/>
            <a:ext cx="9239170" cy="1143000"/>
          </a:xfrm>
        </p:spPr>
        <p:txBody>
          <a:bodyPr/>
          <a:lstStyle/>
          <a:p>
            <a:r>
              <a:rPr lang="fr-CA" sz="3600" dirty="0"/>
              <a:t>Caractéristiques des dépenses admissibles (suite) :</a:t>
            </a:r>
            <a:r>
              <a:rPr lang="fr-CA" dirty="0"/>
              <a:t/>
            </a:r>
            <a:br>
              <a:rPr lang="fr-CA" dirty="0"/>
            </a:br>
            <a:r>
              <a:rPr lang="fr-CA" sz="2800" dirty="0">
                <a:solidFill>
                  <a:schemeClr val="accent5">
                    <a:lumMod val="25000"/>
                  </a:schemeClr>
                </a:solidFill>
              </a:rPr>
              <a:t>La subvention pour la qualité de l’apprentissage et de l’environnement </a:t>
            </a:r>
            <a:r>
              <a:rPr lang="fr-CA" sz="2800" dirty="0" smtClean="0">
                <a:solidFill>
                  <a:schemeClr val="accent5">
                    <a:lumMod val="25000"/>
                  </a:schemeClr>
                </a:solidFill>
              </a:rPr>
              <a:t>de la petite enfance</a:t>
            </a:r>
            <a:endParaRPr lang="fr-CA" sz="2800" dirty="0">
              <a:solidFill>
                <a:schemeClr val="accent5">
                  <a:lumMod val="25000"/>
                </a:schemeClr>
              </a:solidFill>
            </a:endParaRPr>
          </a:p>
        </p:txBody>
      </p:sp>
      <p:sp>
        <p:nvSpPr>
          <p:cNvPr id="5" name="Content Placeholder 4"/>
          <p:cNvSpPr>
            <a:spLocks noGrp="1"/>
          </p:cNvSpPr>
          <p:nvPr>
            <p:ph idx="1"/>
            <p:custDataLst>
              <p:tags r:id="rId2"/>
            </p:custDataLst>
          </p:nvPr>
        </p:nvSpPr>
        <p:spPr>
          <a:xfrm>
            <a:off x="525932" y="1989411"/>
            <a:ext cx="11666068" cy="4549501"/>
          </a:xfrm>
        </p:spPr>
        <p:txBody>
          <a:bodyPr/>
          <a:lstStyle/>
          <a:p>
            <a:pPr>
              <a:spcBef>
                <a:spcPts val="0"/>
              </a:spcBef>
              <a:spcAft>
                <a:spcPts val="0"/>
              </a:spcAft>
            </a:pPr>
            <a:r>
              <a:rPr lang="fr-CA" sz="2000" dirty="0"/>
              <a:t>Les dépenses liées à l’achat d’articles usagés de qualité sont admissibles si ces articles correspondent aux critères d’admissibilité. </a:t>
            </a:r>
            <a:r>
              <a:rPr lang="fr-CA" sz="2000" i="1" dirty="0"/>
              <a:t>Un reçu détaillé doit être conservé.</a:t>
            </a:r>
            <a:br>
              <a:rPr lang="fr-CA" sz="2000" i="1" dirty="0"/>
            </a:br>
            <a:endParaRPr lang="fr-CA" sz="2000" i="1" dirty="0"/>
          </a:p>
          <a:p>
            <a:pPr>
              <a:spcBef>
                <a:spcPts val="0"/>
              </a:spcBef>
              <a:spcAft>
                <a:spcPts val="0"/>
              </a:spcAft>
            </a:pPr>
            <a:r>
              <a:rPr lang="fr-CA" sz="2000" dirty="0"/>
              <a:t>Pour les services de garde à domicile, seulement 50 % des coûts de chaque projet peuvent être réclamés pour des investissements qui touchent la maison et visent à améliorer les espaces </a:t>
            </a:r>
            <a:r>
              <a:rPr lang="fr-CA" sz="2000" dirty="0" smtClean="0"/>
              <a:t>partagés (</a:t>
            </a:r>
            <a:r>
              <a:rPr lang="fr-CA" sz="2000" dirty="0"/>
              <a:t>des espaces de la maison qui continuent d’être utilisés lorsque les enfants ne sont pas là).</a:t>
            </a:r>
          </a:p>
          <a:p>
            <a:pPr>
              <a:spcBef>
                <a:spcPts val="0"/>
              </a:spcBef>
              <a:spcAft>
                <a:spcPts val="0"/>
              </a:spcAft>
            </a:pPr>
            <a:endParaRPr lang="en-CA" sz="2000" dirty="0" smtClean="0"/>
          </a:p>
          <a:p>
            <a:pPr>
              <a:spcBef>
                <a:spcPts val="0"/>
              </a:spcBef>
              <a:spcAft>
                <a:spcPts val="0"/>
              </a:spcAft>
            </a:pPr>
            <a:r>
              <a:rPr lang="fr-CA" sz="2000" dirty="0"/>
              <a:t>Jusqu’à 10 % du financement total peut être utilisé pour couvrir les frais administratifs liés à la mise en œuvre de la subvention*. </a:t>
            </a:r>
          </a:p>
          <a:p>
            <a:pPr marL="0" indent="0">
              <a:spcBef>
                <a:spcPts val="0"/>
              </a:spcBef>
              <a:spcAft>
                <a:spcPts val="0"/>
              </a:spcAft>
              <a:buNone/>
            </a:pPr>
            <a:endParaRPr lang="en-CA" sz="2000" dirty="0" smtClean="0"/>
          </a:p>
          <a:p>
            <a:pPr>
              <a:spcBef>
                <a:spcPts val="0"/>
              </a:spcBef>
              <a:spcAft>
                <a:spcPts val="0"/>
              </a:spcAft>
            </a:pPr>
            <a:r>
              <a:rPr lang="fr-CA" sz="2000" dirty="0">
                <a:solidFill>
                  <a:srgbClr val="000000"/>
                </a:solidFill>
              </a:rPr>
              <a:t>Les installations multiples peuvent mettre leurs fonds en commun.</a:t>
            </a:r>
            <a:r>
              <a:rPr lang="fr-CA" sz="2000" dirty="0"/>
              <a:t/>
            </a:r>
            <a:br>
              <a:rPr lang="fr-CA" sz="2000" dirty="0"/>
            </a:br>
            <a:endParaRPr lang="fr-CA" sz="2000" dirty="0"/>
          </a:p>
          <a:p>
            <a:pPr>
              <a:spcBef>
                <a:spcPts val="0"/>
              </a:spcBef>
              <a:spcAft>
                <a:spcPts val="0"/>
              </a:spcAft>
            </a:pPr>
            <a:r>
              <a:rPr lang="fr-CA" sz="2000" dirty="0"/>
              <a:t>Le financement combiné/commun est admissible avec la </a:t>
            </a:r>
            <a:r>
              <a:rPr lang="fr-CA" sz="2000" i="0" dirty="0"/>
              <a:t>subvention pour </a:t>
            </a:r>
            <a:r>
              <a:rPr lang="fr-CA" sz="2000" i="0" dirty="0" smtClean="0"/>
              <a:t>l’amélioration </a:t>
            </a:r>
            <a:r>
              <a:rPr lang="fr-CA" sz="2000" i="0" dirty="0"/>
              <a:t>de la diversité et de </a:t>
            </a:r>
            <a:r>
              <a:rPr lang="fr-CA" sz="2000" i="0" dirty="0" smtClean="0"/>
              <a:t>l’inclusion</a:t>
            </a:r>
            <a:r>
              <a:rPr lang="fr-CA" sz="2000" dirty="0"/>
              <a:t>.</a:t>
            </a:r>
          </a:p>
        </p:txBody>
      </p:sp>
      <p:sp>
        <p:nvSpPr>
          <p:cNvPr id="6" name="Slide Number Placeholder 5"/>
          <p:cNvSpPr>
            <a:spLocks noGrp="1"/>
          </p:cNvSpPr>
          <p:nvPr>
            <p:ph type="sldNum" sz="quarter" idx="10"/>
            <p:custDataLst>
              <p:tags r:id="rId3"/>
            </p:custDataLst>
          </p:nvPr>
        </p:nvSpPr>
        <p:spPr/>
        <p:txBody>
          <a:bodyPr/>
          <a:lstStyle/>
          <a:p>
            <a:fld id="{B4A052D0-8619-4288-8621-37923DAD09E6}" type="slidenum">
              <a:rPr lang="en-CA" smtClean="0"/>
              <a:t>10</a:t>
            </a:fld>
            <a:endParaRPr lang="en-CA" smtClean="0"/>
          </a:p>
        </p:txBody>
      </p:sp>
    </p:spTree>
    <p:extLst>
      <p:ext uri="{BB962C8B-B14F-4D97-AF65-F5344CB8AC3E}">
        <p14:creationId xmlns:p14="http://schemas.microsoft.com/office/powerpoint/2010/main" val="26400762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1"/>
            </p:custDataLst>
          </p:nvPr>
        </p:nvSpPr>
        <p:spPr>
          <a:xfrm>
            <a:off x="706149" y="2373179"/>
            <a:ext cx="6928365" cy="3911326"/>
          </a:xfrm>
        </p:spPr>
        <p:txBody>
          <a:bodyPr/>
          <a:lstStyle/>
          <a:p>
            <a:pPr marL="0" indent="0">
              <a:spcBef>
                <a:spcPts val="0"/>
              </a:spcBef>
              <a:spcAft>
                <a:spcPts val="0"/>
              </a:spcAft>
              <a:buNone/>
            </a:pPr>
            <a:r>
              <a:rPr lang="fr-CA" sz="2400" b="1" dirty="0"/>
              <a:t>Objectif : </a:t>
            </a:r>
            <a:r>
              <a:rPr lang="fr-CA" sz="2400" dirty="0"/>
              <a:t>Améliorer l’expérience des enfants grâce à un programme d’apprentissage enrichi, ancré dans les principes d’inclusion et de diversité, afin de veiller : </a:t>
            </a:r>
            <a:br>
              <a:rPr lang="fr-CA" sz="2400" dirty="0"/>
            </a:br>
            <a:endParaRPr lang="fr-CA" sz="2400" dirty="0"/>
          </a:p>
          <a:p>
            <a:r>
              <a:rPr lang="fr-CA" sz="2400" dirty="0"/>
              <a:t>à l’amélioration du sentiment </a:t>
            </a:r>
            <a:r>
              <a:rPr lang="fr-CA" sz="2400" dirty="0" smtClean="0"/>
              <a:t>d’appartenance </a:t>
            </a:r>
            <a:r>
              <a:rPr lang="fr-CA" sz="2400" dirty="0"/>
              <a:t>des enfants et de leur participation de façon significative au programme;</a:t>
            </a:r>
          </a:p>
          <a:p>
            <a:r>
              <a:rPr lang="fr-CA" sz="2400" dirty="0"/>
              <a:t>à l’amélioration de </a:t>
            </a:r>
            <a:r>
              <a:rPr lang="fr-CA" sz="2400" dirty="0" smtClean="0"/>
              <a:t>l’environnement </a:t>
            </a:r>
            <a:r>
              <a:rPr lang="fr-CA" sz="2400" dirty="0"/>
              <a:t>pour mieux répondre aux besoins des enfants et du personnel.</a:t>
            </a:r>
          </a:p>
          <a:p>
            <a:pPr marL="0" indent="0">
              <a:buNone/>
            </a:pPr>
            <a:endParaRPr lang="en-CA" sz="2400" dirty="0"/>
          </a:p>
        </p:txBody>
      </p:sp>
      <p:sp>
        <p:nvSpPr>
          <p:cNvPr id="6" name="Slide Number Placeholder 5"/>
          <p:cNvSpPr>
            <a:spLocks noGrp="1"/>
          </p:cNvSpPr>
          <p:nvPr>
            <p:ph type="sldNum" sz="quarter" idx="10"/>
            <p:custDataLst>
              <p:tags r:id="rId2"/>
            </p:custDataLst>
          </p:nvPr>
        </p:nvSpPr>
        <p:spPr/>
        <p:txBody>
          <a:bodyPr/>
          <a:lstStyle/>
          <a:p>
            <a:fld id="{B4A052D0-8619-4288-8621-37923DAD09E6}" type="slidenum">
              <a:rPr lang="en-CA" smtClean="0"/>
              <a:t>11</a:t>
            </a:fld>
            <a:endParaRPr lang="en-CA" smtClean="0"/>
          </a:p>
        </p:txBody>
      </p:sp>
      <p:sp>
        <p:nvSpPr>
          <p:cNvPr id="7" name="Title 3"/>
          <p:cNvSpPr txBox="1">
            <a:spLocks/>
          </p:cNvSpPr>
          <p:nvPr>
            <p:custDataLst>
              <p:tags r:id="rId3"/>
            </p:custDataLst>
          </p:nvPr>
        </p:nvSpPr>
        <p:spPr bwMode="auto">
          <a:xfrm>
            <a:off x="706149" y="694602"/>
            <a:ext cx="10699657"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000" b="1">
                <a:solidFill>
                  <a:schemeClr val="tx2"/>
                </a:solidFill>
                <a:latin typeface="+mj-lt"/>
                <a:ea typeface="+mj-ea"/>
                <a:cs typeface="+mj-cs"/>
              </a:defRPr>
            </a:lvl1pPr>
            <a:lvl2pPr algn="ctr" rtl="0" eaLnBrk="1" fontAlgn="base" hangingPunct="1">
              <a:spcBef>
                <a:spcPct val="0"/>
              </a:spcBef>
              <a:spcAft>
                <a:spcPct val="0"/>
              </a:spcAft>
              <a:defRPr sz="4000" b="1">
                <a:solidFill>
                  <a:schemeClr val="tx2"/>
                </a:solidFill>
                <a:latin typeface="Arial" charset="0"/>
              </a:defRPr>
            </a:lvl2pPr>
            <a:lvl3pPr algn="ctr" rtl="0" eaLnBrk="1" fontAlgn="base" hangingPunct="1">
              <a:spcBef>
                <a:spcPct val="0"/>
              </a:spcBef>
              <a:spcAft>
                <a:spcPct val="0"/>
              </a:spcAft>
              <a:defRPr sz="4000" b="1">
                <a:solidFill>
                  <a:schemeClr val="tx2"/>
                </a:solidFill>
                <a:latin typeface="Arial" charset="0"/>
              </a:defRPr>
            </a:lvl3pPr>
            <a:lvl4pPr algn="ctr" rtl="0" eaLnBrk="1" fontAlgn="base" hangingPunct="1">
              <a:spcBef>
                <a:spcPct val="0"/>
              </a:spcBef>
              <a:spcAft>
                <a:spcPct val="0"/>
              </a:spcAft>
              <a:defRPr sz="4000" b="1">
                <a:solidFill>
                  <a:schemeClr val="tx2"/>
                </a:solidFill>
                <a:latin typeface="Arial" charset="0"/>
              </a:defRPr>
            </a:lvl4pPr>
            <a:lvl5pPr algn="ctr" rtl="0" eaLnBrk="1" fontAlgn="base" hangingPunct="1">
              <a:spcBef>
                <a:spcPct val="0"/>
              </a:spcBef>
              <a:spcAft>
                <a:spcPct val="0"/>
              </a:spcAft>
              <a:defRPr sz="4000" b="1">
                <a:solidFill>
                  <a:schemeClr val="tx2"/>
                </a:solidFill>
                <a:latin typeface="Arial" charset="0"/>
              </a:defRPr>
            </a:lvl5pPr>
            <a:lvl6pPr marL="457200" algn="ctr" rtl="0" eaLnBrk="1" fontAlgn="base" hangingPunct="1">
              <a:spcBef>
                <a:spcPct val="0"/>
              </a:spcBef>
              <a:spcAft>
                <a:spcPct val="0"/>
              </a:spcAft>
              <a:defRPr sz="4000" b="1">
                <a:solidFill>
                  <a:schemeClr val="tx2"/>
                </a:solidFill>
                <a:latin typeface="Arial" charset="0"/>
              </a:defRPr>
            </a:lvl6pPr>
            <a:lvl7pPr marL="914400" algn="ctr" rtl="0" eaLnBrk="1" fontAlgn="base" hangingPunct="1">
              <a:spcBef>
                <a:spcPct val="0"/>
              </a:spcBef>
              <a:spcAft>
                <a:spcPct val="0"/>
              </a:spcAft>
              <a:defRPr sz="4000" b="1">
                <a:solidFill>
                  <a:schemeClr val="tx2"/>
                </a:solidFill>
                <a:latin typeface="Arial" charset="0"/>
              </a:defRPr>
            </a:lvl7pPr>
            <a:lvl8pPr marL="1371600" algn="ctr" rtl="0" eaLnBrk="1" fontAlgn="base" hangingPunct="1">
              <a:spcBef>
                <a:spcPct val="0"/>
              </a:spcBef>
              <a:spcAft>
                <a:spcPct val="0"/>
              </a:spcAft>
              <a:defRPr sz="4000" b="1">
                <a:solidFill>
                  <a:schemeClr val="tx2"/>
                </a:solidFill>
                <a:latin typeface="Arial" charset="0"/>
              </a:defRPr>
            </a:lvl8pPr>
            <a:lvl9pPr marL="1828800" algn="ctr" rtl="0" eaLnBrk="1" fontAlgn="base" hangingPunct="1">
              <a:spcBef>
                <a:spcPct val="0"/>
              </a:spcBef>
              <a:spcAft>
                <a:spcPct val="0"/>
              </a:spcAft>
              <a:defRPr sz="4000" b="1">
                <a:solidFill>
                  <a:schemeClr val="tx2"/>
                </a:solidFill>
                <a:latin typeface="Arial" charset="0"/>
              </a:defRPr>
            </a:lvl9pPr>
          </a:lstStyle>
          <a:p>
            <a:r>
              <a:rPr lang="fr-CA"/>
              <a:t>Résumé du volet de financement :</a:t>
            </a:r>
            <a:br>
              <a:rPr lang="fr-CA"/>
            </a:br>
            <a:r>
              <a:rPr lang="fr-CA" sz="3200">
                <a:solidFill>
                  <a:schemeClr val="accent5">
                    <a:lumMod val="25000"/>
                  </a:schemeClr>
                </a:solidFill>
              </a:rPr>
              <a:t>La subvention pour l’amélioration de la diversité et de l’inclusion</a:t>
            </a:r>
          </a:p>
        </p:txBody>
      </p:sp>
      <p:graphicFrame>
        <p:nvGraphicFramePr>
          <p:cNvPr id="8" name="Table 7"/>
          <p:cNvGraphicFramePr>
            <a:graphicFrameLocks noGrp="1"/>
          </p:cNvGraphicFramePr>
          <p:nvPr>
            <p:custDataLst>
              <p:tags r:id="rId4"/>
            </p:custDataLst>
            <p:extLst>
              <p:ext uri="{D42A27DB-BD31-4B8C-83A1-F6EECF244321}">
                <p14:modId xmlns:p14="http://schemas.microsoft.com/office/powerpoint/2010/main" val="3766254327"/>
              </p:ext>
            </p:extLst>
          </p:nvPr>
        </p:nvGraphicFramePr>
        <p:xfrm>
          <a:off x="7431314" y="2445024"/>
          <a:ext cx="5865586" cy="5006499"/>
        </p:xfrm>
        <a:graphic>
          <a:graphicData uri="http://schemas.openxmlformats.org/drawingml/2006/table">
            <a:tbl>
              <a:tblPr firstRow="1" bandRow="1">
                <a:tableStyleId>{5C22544A-7EE6-4342-B048-85BDC9FD1C3A}</a:tableStyleId>
              </a:tblPr>
              <a:tblGrid>
                <a:gridCol w="1929371">
                  <a:extLst>
                    <a:ext uri="{9D8B030D-6E8A-4147-A177-3AD203B41FA5}">
                      <a16:colId xmlns:a16="http://schemas.microsoft.com/office/drawing/2014/main" val="2207032232"/>
                    </a:ext>
                  </a:extLst>
                </a:gridCol>
                <a:gridCol w="3936215">
                  <a:extLst>
                    <a:ext uri="{9D8B030D-6E8A-4147-A177-3AD203B41FA5}">
                      <a16:colId xmlns:a16="http://schemas.microsoft.com/office/drawing/2014/main" val="480800943"/>
                    </a:ext>
                  </a:extLst>
                </a:gridCol>
              </a:tblGrid>
              <a:tr h="457588">
                <a:tc>
                  <a:txBody>
                    <a:bodyPr/>
                    <a:lstStyle/>
                    <a:p>
                      <a:r>
                        <a:rPr lang="fr-CA" sz="1600" b="1" dirty="0">
                          <a:solidFill>
                            <a:schemeClr val="tx1">
                              <a:lumMod val="75000"/>
                              <a:lumOff val="25000"/>
                            </a:schemeClr>
                          </a:solidFill>
                        </a:rPr>
                        <a:t>Montant :</a:t>
                      </a:r>
                    </a:p>
                  </a:txBody>
                  <a:tcPr anchor="ctr"/>
                </a:tc>
                <a:tc>
                  <a:txBody>
                    <a:bodyPr/>
                    <a:lstStyle/>
                    <a:p>
                      <a:r>
                        <a:rPr lang="fr-CA" sz="1600" b="1">
                          <a:solidFill>
                            <a:schemeClr val="tx1">
                              <a:lumMod val="75000"/>
                              <a:lumOff val="25000"/>
                            </a:schemeClr>
                          </a:solidFill>
                        </a:rPr>
                        <a:t>500 $ par place</a:t>
                      </a:r>
                    </a:p>
                  </a:txBody>
                  <a:tcPr anchor="ctr"/>
                </a:tc>
                <a:extLst>
                  <a:ext uri="{0D108BD9-81ED-4DB2-BD59-A6C34878D82A}">
                    <a16:rowId xmlns:a16="http://schemas.microsoft.com/office/drawing/2014/main" val="682788965"/>
                  </a:ext>
                </a:extLst>
              </a:tr>
              <a:tr h="2694507">
                <a:tc>
                  <a:txBody>
                    <a:bodyPr/>
                    <a:lstStyle/>
                    <a:p>
                      <a:r>
                        <a:rPr lang="fr-CA" sz="1600" b="1">
                          <a:solidFill>
                            <a:schemeClr val="tx1">
                              <a:lumMod val="75000"/>
                              <a:lumOff val="25000"/>
                            </a:schemeClr>
                          </a:solidFill>
                        </a:rPr>
                        <a:t>Admissibilité :</a:t>
                      </a:r>
                    </a:p>
                  </a:txBody>
                  <a:tcPr anchor="ctr"/>
                </a:tc>
                <a:tc>
                  <a:txBody>
                    <a:bodyPr/>
                    <a:lstStyle/>
                    <a:p>
                      <a:pPr marL="285750" indent="-285750">
                        <a:buFont typeface="Arial" panose="020B0604020202020204" pitchFamily="34" charset="0"/>
                        <a:buChar char="•"/>
                      </a:pPr>
                      <a:r>
                        <a:rPr lang="fr-CA" sz="1600" b="1" dirty="0">
                          <a:solidFill>
                            <a:schemeClr val="tx1">
                              <a:lumMod val="75000"/>
                              <a:lumOff val="25000"/>
                            </a:schemeClr>
                          </a:solidFill>
                        </a:rPr>
                        <a:t>Services de garde sans but lucratif </a:t>
                      </a:r>
                      <a:r>
                        <a:rPr lang="fr-CA" sz="1600" b="1" baseline="0" dirty="0">
                          <a:solidFill>
                            <a:schemeClr val="tx1">
                              <a:lumMod val="75000"/>
                              <a:lumOff val="25000"/>
                            </a:schemeClr>
                          </a:solidFill>
                        </a:rPr>
                        <a:t>en garderie</a:t>
                      </a:r>
                      <a:r>
                        <a:rPr lang="fr-CA" sz="1600" b="1" baseline="0" dirty="0" smtClean="0">
                          <a:solidFill>
                            <a:schemeClr val="tx1">
                              <a:lumMod val="75000"/>
                              <a:lumOff val="25000"/>
                            </a:schemeClr>
                          </a:solidFill>
                        </a:rPr>
                        <a:t>, y </a:t>
                      </a:r>
                      <a:r>
                        <a:rPr lang="fr-CA" sz="1600" b="1" baseline="0" dirty="0">
                          <a:solidFill>
                            <a:schemeClr val="tx1">
                              <a:lumMod val="75000"/>
                              <a:lumOff val="25000"/>
                            </a:schemeClr>
                          </a:solidFill>
                        </a:rPr>
                        <a:t>compris les programmes pour nourrissons, les programmes préscolaires, les programmes de prématernelle et les programmes pour enfants d’âge scolaire</a:t>
                      </a:r>
                      <a:br>
                        <a:rPr lang="fr-CA" sz="1600" b="1" baseline="0" dirty="0">
                          <a:solidFill>
                            <a:schemeClr val="tx1">
                              <a:lumMod val="75000"/>
                              <a:lumOff val="25000"/>
                            </a:schemeClr>
                          </a:solidFill>
                        </a:rPr>
                      </a:br>
                      <a:endParaRPr lang="fr-CA" sz="1600" b="1" baseline="0" dirty="0">
                        <a:solidFill>
                          <a:schemeClr val="tx1">
                            <a:lumMod val="75000"/>
                            <a:lumOff val="25000"/>
                          </a:schemeClr>
                        </a:solidFill>
                      </a:endParaRPr>
                    </a:p>
                    <a:p>
                      <a:pPr marL="285750" indent="-285750">
                        <a:buFont typeface="Arial" panose="020B0604020202020204" pitchFamily="34" charset="0"/>
                        <a:buChar char="•"/>
                      </a:pPr>
                      <a:r>
                        <a:rPr lang="fr-CA" sz="1600" b="1" baseline="0" dirty="0">
                          <a:solidFill>
                            <a:schemeClr val="tx1">
                              <a:lumMod val="75000"/>
                              <a:lumOff val="25000"/>
                            </a:schemeClr>
                          </a:solidFill>
                        </a:rPr>
                        <a:t>Fournisseurs de services de garde à domicile (en milieu familial ou collectif)</a:t>
                      </a:r>
                    </a:p>
                  </a:txBody>
                  <a:tcPr anchor="ctr"/>
                </a:tc>
                <a:extLst>
                  <a:ext uri="{0D108BD9-81ED-4DB2-BD59-A6C34878D82A}">
                    <a16:rowId xmlns:a16="http://schemas.microsoft.com/office/drawing/2014/main" val="4078897023"/>
                  </a:ext>
                </a:extLst>
              </a:tr>
              <a:tr h="1775231">
                <a:tc>
                  <a:txBody>
                    <a:bodyPr/>
                    <a:lstStyle/>
                    <a:p>
                      <a:r>
                        <a:rPr lang="fr-CA" sz="1600" b="1">
                          <a:solidFill>
                            <a:schemeClr val="tx1">
                              <a:lumMod val="75000"/>
                              <a:lumOff val="25000"/>
                            </a:schemeClr>
                          </a:solidFill>
                        </a:rPr>
                        <a:t>Comment réclamer ces frais?</a:t>
                      </a:r>
                    </a:p>
                  </a:txBody>
                  <a:tcPr anchor="ctr"/>
                </a:tc>
                <a:tc>
                  <a:txBody>
                    <a:bodyPr/>
                    <a:lstStyle/>
                    <a:p>
                      <a:pPr marL="285750" indent="-285750">
                        <a:buFont typeface="Arial" panose="020B0604020202020204" pitchFamily="34" charset="0"/>
                        <a:buChar char="•"/>
                      </a:pPr>
                      <a:r>
                        <a:rPr lang="fr-CA" sz="1600" b="1" dirty="0">
                          <a:solidFill>
                            <a:schemeClr val="tx1">
                              <a:lumMod val="75000"/>
                              <a:lumOff val="25000"/>
                            </a:schemeClr>
                          </a:solidFill>
                        </a:rPr>
                        <a:t>Mise à jour de l’outil Recherche de services de garde d’enfants</a:t>
                      </a:r>
                      <a:r>
                        <a:rPr lang="fr-CA" sz="1600" b="1" baseline="0" dirty="0">
                          <a:solidFill>
                            <a:schemeClr val="tx1">
                              <a:lumMod val="75000"/>
                              <a:lumOff val="25000"/>
                            </a:schemeClr>
                          </a:solidFill>
                        </a:rPr>
                        <a:t> – Date limite : le 13 mars 2022</a:t>
                      </a:r>
                    </a:p>
                  </a:txBody>
                  <a:tcPr anchor="ctr"/>
                </a:tc>
                <a:extLst>
                  <a:ext uri="{0D108BD9-81ED-4DB2-BD59-A6C34878D82A}">
                    <a16:rowId xmlns:a16="http://schemas.microsoft.com/office/drawing/2014/main" val="973193152"/>
                  </a:ext>
                </a:extLst>
              </a:tr>
            </a:tbl>
          </a:graphicData>
        </a:graphic>
      </p:graphicFrame>
    </p:spTree>
    <p:extLst>
      <p:ext uri="{BB962C8B-B14F-4D97-AF65-F5344CB8AC3E}">
        <p14:creationId xmlns:p14="http://schemas.microsoft.com/office/powerpoint/2010/main" val="19311060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1"/>
            </p:custDataLst>
          </p:nvPr>
        </p:nvSpPr>
        <p:spPr>
          <a:xfrm>
            <a:off x="706149" y="2008054"/>
            <a:ext cx="11032195" cy="4348296"/>
          </a:xfrm>
        </p:spPr>
        <p:txBody>
          <a:bodyPr/>
          <a:lstStyle/>
          <a:p>
            <a:pPr marL="0" indent="0">
              <a:spcBef>
                <a:spcPts val="0"/>
              </a:spcBef>
              <a:spcAft>
                <a:spcPts val="0"/>
              </a:spcAft>
              <a:buNone/>
            </a:pPr>
            <a:r>
              <a:rPr lang="fr-CA" sz="2400" dirty="0"/>
              <a:t>L’achat d’équipement, de matériel et de fournitures, les frais de livraison, les rénovations, les services consultatifs ou de conception, le perfectionnement professionnel ou d’autres produits ou services autorisés par le ministère, notamment pour : </a:t>
            </a:r>
            <a:br>
              <a:rPr lang="fr-CA" sz="2400" dirty="0"/>
            </a:br>
            <a:endParaRPr lang="fr-CA" sz="2400" dirty="0"/>
          </a:p>
          <a:p>
            <a:pPr marL="0" indent="0">
              <a:spcBef>
                <a:spcPts val="0"/>
              </a:spcBef>
              <a:spcAft>
                <a:spcPts val="0"/>
              </a:spcAft>
              <a:buNone/>
            </a:pPr>
            <a:r>
              <a:rPr lang="fr-CA" sz="2400" dirty="0"/>
              <a:t>• respecter et surpasser les normes </a:t>
            </a:r>
            <a:r>
              <a:rPr lang="fr-CA" sz="2400" dirty="0" smtClean="0"/>
              <a:t>d’accessibilité</a:t>
            </a:r>
            <a:r>
              <a:rPr lang="fr-CA" sz="2400" dirty="0"/>
              <a:t>; </a:t>
            </a:r>
          </a:p>
          <a:p>
            <a:pPr marL="0" indent="0">
              <a:spcBef>
                <a:spcPts val="0"/>
              </a:spcBef>
              <a:spcAft>
                <a:spcPts val="0"/>
              </a:spcAft>
              <a:buNone/>
            </a:pPr>
            <a:r>
              <a:rPr lang="fr-CA" sz="2400" dirty="0"/>
              <a:t>• augmenter </a:t>
            </a:r>
            <a:r>
              <a:rPr lang="fr-CA" sz="2400" dirty="0" smtClean="0"/>
              <a:t>l’accessibilité </a:t>
            </a:r>
            <a:r>
              <a:rPr lang="fr-CA" sz="2400" dirty="0"/>
              <a:t>aux espaces intérieurs ou extérieurs;</a:t>
            </a:r>
          </a:p>
          <a:p>
            <a:pPr marL="0" indent="0">
              <a:spcBef>
                <a:spcPts val="0"/>
              </a:spcBef>
              <a:spcAft>
                <a:spcPts val="0"/>
              </a:spcAft>
              <a:buNone/>
            </a:pPr>
            <a:r>
              <a:rPr lang="fr-CA" sz="2400" dirty="0"/>
              <a:t>• améliorer les activités d’apprentissage et le matériel de jeu des enfants grâce à des technologies d’assistance aux communications, à divers outils d’apprentissage et à du matériel de jeu qui célèbrent la diversité et l’inclusion; </a:t>
            </a:r>
          </a:p>
          <a:p>
            <a:pPr marL="0" indent="0">
              <a:spcBef>
                <a:spcPts val="0"/>
              </a:spcBef>
              <a:spcAft>
                <a:spcPts val="0"/>
              </a:spcAft>
              <a:buNone/>
            </a:pPr>
            <a:r>
              <a:rPr lang="fr-CA" sz="2400" dirty="0"/>
              <a:t>• soutenir le perfectionnement du personnel grâce à des ateliers qui explorent les croyances et des préjugés chez les éducateurs, la sécurité culturelle et la promotion des relations sécuritaires. </a:t>
            </a:r>
          </a:p>
        </p:txBody>
      </p:sp>
      <p:sp>
        <p:nvSpPr>
          <p:cNvPr id="6" name="Slide Number Placeholder 5"/>
          <p:cNvSpPr>
            <a:spLocks noGrp="1"/>
          </p:cNvSpPr>
          <p:nvPr>
            <p:ph type="sldNum" sz="quarter" idx="10"/>
            <p:custDataLst>
              <p:tags r:id="rId2"/>
            </p:custDataLst>
          </p:nvPr>
        </p:nvSpPr>
        <p:spPr/>
        <p:txBody>
          <a:bodyPr/>
          <a:lstStyle/>
          <a:p>
            <a:fld id="{B4A052D0-8619-4288-8621-37923DAD09E6}" type="slidenum">
              <a:rPr lang="en-CA" smtClean="0"/>
              <a:t>12</a:t>
            </a:fld>
            <a:endParaRPr lang="en-CA" smtClean="0"/>
          </a:p>
        </p:txBody>
      </p:sp>
      <p:sp>
        <p:nvSpPr>
          <p:cNvPr id="7" name="Title 3"/>
          <p:cNvSpPr txBox="1">
            <a:spLocks/>
          </p:cNvSpPr>
          <p:nvPr>
            <p:custDataLst>
              <p:tags r:id="rId3"/>
            </p:custDataLst>
          </p:nvPr>
        </p:nvSpPr>
        <p:spPr bwMode="auto">
          <a:xfrm>
            <a:off x="706149" y="411271"/>
            <a:ext cx="10699657"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000" b="1">
                <a:solidFill>
                  <a:schemeClr val="tx2"/>
                </a:solidFill>
                <a:latin typeface="+mj-lt"/>
                <a:ea typeface="+mj-ea"/>
                <a:cs typeface="+mj-cs"/>
              </a:defRPr>
            </a:lvl1pPr>
            <a:lvl2pPr algn="ctr" rtl="0" eaLnBrk="1" fontAlgn="base" hangingPunct="1">
              <a:spcBef>
                <a:spcPct val="0"/>
              </a:spcBef>
              <a:spcAft>
                <a:spcPct val="0"/>
              </a:spcAft>
              <a:defRPr sz="4000" b="1">
                <a:solidFill>
                  <a:schemeClr val="tx2"/>
                </a:solidFill>
                <a:latin typeface="Arial" charset="0"/>
              </a:defRPr>
            </a:lvl2pPr>
            <a:lvl3pPr algn="ctr" rtl="0" eaLnBrk="1" fontAlgn="base" hangingPunct="1">
              <a:spcBef>
                <a:spcPct val="0"/>
              </a:spcBef>
              <a:spcAft>
                <a:spcPct val="0"/>
              </a:spcAft>
              <a:defRPr sz="4000" b="1">
                <a:solidFill>
                  <a:schemeClr val="tx2"/>
                </a:solidFill>
                <a:latin typeface="Arial" charset="0"/>
              </a:defRPr>
            </a:lvl3pPr>
            <a:lvl4pPr algn="ctr" rtl="0" eaLnBrk="1" fontAlgn="base" hangingPunct="1">
              <a:spcBef>
                <a:spcPct val="0"/>
              </a:spcBef>
              <a:spcAft>
                <a:spcPct val="0"/>
              </a:spcAft>
              <a:defRPr sz="4000" b="1">
                <a:solidFill>
                  <a:schemeClr val="tx2"/>
                </a:solidFill>
                <a:latin typeface="Arial" charset="0"/>
              </a:defRPr>
            </a:lvl4pPr>
            <a:lvl5pPr algn="ctr" rtl="0" eaLnBrk="1" fontAlgn="base" hangingPunct="1">
              <a:spcBef>
                <a:spcPct val="0"/>
              </a:spcBef>
              <a:spcAft>
                <a:spcPct val="0"/>
              </a:spcAft>
              <a:defRPr sz="4000" b="1">
                <a:solidFill>
                  <a:schemeClr val="tx2"/>
                </a:solidFill>
                <a:latin typeface="Arial" charset="0"/>
              </a:defRPr>
            </a:lvl5pPr>
            <a:lvl6pPr marL="457200" algn="ctr" rtl="0" eaLnBrk="1" fontAlgn="base" hangingPunct="1">
              <a:spcBef>
                <a:spcPct val="0"/>
              </a:spcBef>
              <a:spcAft>
                <a:spcPct val="0"/>
              </a:spcAft>
              <a:defRPr sz="4000" b="1">
                <a:solidFill>
                  <a:schemeClr val="tx2"/>
                </a:solidFill>
                <a:latin typeface="Arial" charset="0"/>
              </a:defRPr>
            </a:lvl6pPr>
            <a:lvl7pPr marL="914400" algn="ctr" rtl="0" eaLnBrk="1" fontAlgn="base" hangingPunct="1">
              <a:spcBef>
                <a:spcPct val="0"/>
              </a:spcBef>
              <a:spcAft>
                <a:spcPct val="0"/>
              </a:spcAft>
              <a:defRPr sz="4000" b="1">
                <a:solidFill>
                  <a:schemeClr val="tx2"/>
                </a:solidFill>
                <a:latin typeface="Arial" charset="0"/>
              </a:defRPr>
            </a:lvl7pPr>
            <a:lvl8pPr marL="1371600" algn="ctr" rtl="0" eaLnBrk="1" fontAlgn="base" hangingPunct="1">
              <a:spcBef>
                <a:spcPct val="0"/>
              </a:spcBef>
              <a:spcAft>
                <a:spcPct val="0"/>
              </a:spcAft>
              <a:defRPr sz="4000" b="1">
                <a:solidFill>
                  <a:schemeClr val="tx2"/>
                </a:solidFill>
                <a:latin typeface="Arial" charset="0"/>
              </a:defRPr>
            </a:lvl8pPr>
            <a:lvl9pPr marL="1828800" algn="ctr" rtl="0" eaLnBrk="1" fontAlgn="base" hangingPunct="1">
              <a:spcBef>
                <a:spcPct val="0"/>
              </a:spcBef>
              <a:spcAft>
                <a:spcPct val="0"/>
              </a:spcAft>
              <a:defRPr sz="4000" b="1">
                <a:solidFill>
                  <a:schemeClr val="tx2"/>
                </a:solidFill>
                <a:latin typeface="Arial" charset="0"/>
              </a:defRPr>
            </a:lvl9pPr>
          </a:lstStyle>
          <a:p>
            <a:r>
              <a:rPr lang="fr-CA"/>
              <a:t>Caractéristiques des dépenses admissibles :</a:t>
            </a:r>
            <a:br>
              <a:rPr lang="fr-CA"/>
            </a:br>
            <a:r>
              <a:rPr lang="fr-CA" sz="3200">
                <a:solidFill>
                  <a:schemeClr val="accent5">
                    <a:lumMod val="25000"/>
                  </a:schemeClr>
                </a:solidFill>
              </a:rPr>
              <a:t>La subvention pour l’amélioration de la diversité et de l’inclusion</a:t>
            </a:r>
          </a:p>
        </p:txBody>
      </p:sp>
    </p:spTree>
    <p:extLst>
      <p:ext uri="{BB962C8B-B14F-4D97-AF65-F5344CB8AC3E}">
        <p14:creationId xmlns:p14="http://schemas.microsoft.com/office/powerpoint/2010/main" val="17160548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0"/>
            <p:custDataLst>
              <p:tags r:id="rId1"/>
            </p:custDataLst>
          </p:nvPr>
        </p:nvSpPr>
        <p:spPr/>
        <p:txBody>
          <a:bodyPr/>
          <a:lstStyle/>
          <a:p>
            <a:fld id="{B4A052D0-8619-4288-8621-37923DAD09E6}" type="slidenum">
              <a:rPr lang="en-CA" smtClean="0"/>
              <a:t>13</a:t>
            </a:fld>
            <a:endParaRPr lang="en-CA" smtClean="0"/>
          </a:p>
        </p:txBody>
      </p:sp>
      <p:sp>
        <p:nvSpPr>
          <p:cNvPr id="7" name="Title 3"/>
          <p:cNvSpPr txBox="1">
            <a:spLocks/>
          </p:cNvSpPr>
          <p:nvPr>
            <p:custDataLst>
              <p:tags r:id="rId2"/>
            </p:custDataLst>
          </p:nvPr>
        </p:nvSpPr>
        <p:spPr bwMode="auto">
          <a:xfrm>
            <a:off x="557294" y="453802"/>
            <a:ext cx="10699657"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000" b="1">
                <a:solidFill>
                  <a:schemeClr val="tx2"/>
                </a:solidFill>
                <a:latin typeface="+mj-lt"/>
                <a:ea typeface="+mj-ea"/>
                <a:cs typeface="+mj-cs"/>
              </a:defRPr>
            </a:lvl1pPr>
            <a:lvl2pPr algn="ctr" rtl="0" eaLnBrk="1" fontAlgn="base" hangingPunct="1">
              <a:spcBef>
                <a:spcPct val="0"/>
              </a:spcBef>
              <a:spcAft>
                <a:spcPct val="0"/>
              </a:spcAft>
              <a:defRPr sz="4000" b="1">
                <a:solidFill>
                  <a:schemeClr val="tx2"/>
                </a:solidFill>
                <a:latin typeface="Arial" charset="0"/>
              </a:defRPr>
            </a:lvl2pPr>
            <a:lvl3pPr algn="ctr" rtl="0" eaLnBrk="1" fontAlgn="base" hangingPunct="1">
              <a:spcBef>
                <a:spcPct val="0"/>
              </a:spcBef>
              <a:spcAft>
                <a:spcPct val="0"/>
              </a:spcAft>
              <a:defRPr sz="4000" b="1">
                <a:solidFill>
                  <a:schemeClr val="tx2"/>
                </a:solidFill>
                <a:latin typeface="Arial" charset="0"/>
              </a:defRPr>
            </a:lvl3pPr>
            <a:lvl4pPr algn="ctr" rtl="0" eaLnBrk="1" fontAlgn="base" hangingPunct="1">
              <a:spcBef>
                <a:spcPct val="0"/>
              </a:spcBef>
              <a:spcAft>
                <a:spcPct val="0"/>
              </a:spcAft>
              <a:defRPr sz="4000" b="1">
                <a:solidFill>
                  <a:schemeClr val="tx2"/>
                </a:solidFill>
                <a:latin typeface="Arial" charset="0"/>
              </a:defRPr>
            </a:lvl4pPr>
            <a:lvl5pPr algn="ctr" rtl="0" eaLnBrk="1" fontAlgn="base" hangingPunct="1">
              <a:spcBef>
                <a:spcPct val="0"/>
              </a:spcBef>
              <a:spcAft>
                <a:spcPct val="0"/>
              </a:spcAft>
              <a:defRPr sz="4000" b="1">
                <a:solidFill>
                  <a:schemeClr val="tx2"/>
                </a:solidFill>
                <a:latin typeface="Arial" charset="0"/>
              </a:defRPr>
            </a:lvl5pPr>
            <a:lvl6pPr marL="457200" algn="ctr" rtl="0" eaLnBrk="1" fontAlgn="base" hangingPunct="1">
              <a:spcBef>
                <a:spcPct val="0"/>
              </a:spcBef>
              <a:spcAft>
                <a:spcPct val="0"/>
              </a:spcAft>
              <a:defRPr sz="4000" b="1">
                <a:solidFill>
                  <a:schemeClr val="tx2"/>
                </a:solidFill>
                <a:latin typeface="Arial" charset="0"/>
              </a:defRPr>
            </a:lvl6pPr>
            <a:lvl7pPr marL="914400" algn="ctr" rtl="0" eaLnBrk="1" fontAlgn="base" hangingPunct="1">
              <a:spcBef>
                <a:spcPct val="0"/>
              </a:spcBef>
              <a:spcAft>
                <a:spcPct val="0"/>
              </a:spcAft>
              <a:defRPr sz="4000" b="1">
                <a:solidFill>
                  <a:schemeClr val="tx2"/>
                </a:solidFill>
                <a:latin typeface="Arial" charset="0"/>
              </a:defRPr>
            </a:lvl7pPr>
            <a:lvl8pPr marL="1371600" algn="ctr" rtl="0" eaLnBrk="1" fontAlgn="base" hangingPunct="1">
              <a:spcBef>
                <a:spcPct val="0"/>
              </a:spcBef>
              <a:spcAft>
                <a:spcPct val="0"/>
              </a:spcAft>
              <a:defRPr sz="4000" b="1">
                <a:solidFill>
                  <a:schemeClr val="tx2"/>
                </a:solidFill>
                <a:latin typeface="Arial" charset="0"/>
              </a:defRPr>
            </a:lvl8pPr>
            <a:lvl9pPr marL="1828800" algn="ctr" rtl="0" eaLnBrk="1" fontAlgn="base" hangingPunct="1">
              <a:spcBef>
                <a:spcPct val="0"/>
              </a:spcBef>
              <a:spcAft>
                <a:spcPct val="0"/>
              </a:spcAft>
              <a:defRPr sz="4000" b="1">
                <a:solidFill>
                  <a:schemeClr val="tx2"/>
                </a:solidFill>
                <a:latin typeface="Arial" charset="0"/>
              </a:defRPr>
            </a:lvl9pPr>
          </a:lstStyle>
          <a:p>
            <a:r>
              <a:rPr lang="fr-CA"/>
              <a:t>Caractéristiques des dépenses admissibles (suite) :</a:t>
            </a:r>
            <a:br>
              <a:rPr lang="fr-CA"/>
            </a:br>
            <a:r>
              <a:rPr lang="fr-CA" sz="3200">
                <a:solidFill>
                  <a:schemeClr val="accent5">
                    <a:lumMod val="25000"/>
                  </a:schemeClr>
                </a:solidFill>
              </a:rPr>
              <a:t>La subvention pour l’amélioration de la diversité et de l’inclusion</a:t>
            </a:r>
          </a:p>
        </p:txBody>
      </p:sp>
      <p:sp>
        <p:nvSpPr>
          <p:cNvPr id="8" name="Content Placeholder 4"/>
          <p:cNvSpPr txBox="1">
            <a:spLocks/>
          </p:cNvSpPr>
          <p:nvPr>
            <p:custDataLst>
              <p:tags r:id="rId3"/>
            </p:custDataLst>
          </p:nvPr>
        </p:nvSpPr>
        <p:spPr bwMode="auto">
          <a:xfrm>
            <a:off x="332813" y="2108179"/>
            <a:ext cx="11703243" cy="454950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spcBef>
                <a:spcPts val="0"/>
              </a:spcBef>
              <a:spcAft>
                <a:spcPts val="0"/>
              </a:spcAft>
            </a:pPr>
            <a:r>
              <a:rPr lang="fr-CA" sz="2000" dirty="0"/>
              <a:t>Les dépenses liées à l’achat d’articles usagés de qualité sont admissibles si ces articles correspondent aux critères d’admissibilité. </a:t>
            </a:r>
            <a:r>
              <a:rPr lang="fr-CA" sz="2000" i="1" dirty="0"/>
              <a:t>Un reçu détaillé doit être conservé.</a:t>
            </a:r>
            <a:br>
              <a:rPr lang="fr-CA" sz="2000" i="1" dirty="0"/>
            </a:br>
            <a:endParaRPr lang="fr-CA" sz="2000" i="1" dirty="0"/>
          </a:p>
          <a:p>
            <a:pPr>
              <a:spcBef>
                <a:spcPts val="0"/>
              </a:spcBef>
              <a:spcAft>
                <a:spcPts val="0"/>
              </a:spcAft>
            </a:pPr>
            <a:r>
              <a:rPr lang="fr-CA" sz="2000" dirty="0"/>
              <a:t>Pour les services de garde à domicile, seulement 50 % des coûts de chaque projet peuvent être réclamés pour des investissements qui touchent la maison et visent à améliorer les espaces </a:t>
            </a:r>
            <a:r>
              <a:rPr lang="fr-CA" sz="2000" dirty="0" smtClean="0"/>
              <a:t>partagés (</a:t>
            </a:r>
            <a:r>
              <a:rPr lang="fr-CA" sz="2000" dirty="0"/>
              <a:t>des espaces de la maison qui continuent d’être utilisés lorsque les enfants ne sont pas là).</a:t>
            </a:r>
          </a:p>
          <a:p>
            <a:pPr>
              <a:spcBef>
                <a:spcPts val="0"/>
              </a:spcBef>
              <a:spcAft>
                <a:spcPts val="0"/>
              </a:spcAft>
            </a:pPr>
            <a:endParaRPr lang="en-CA" sz="2000" kern="0" dirty="0" smtClean="0"/>
          </a:p>
          <a:p>
            <a:pPr>
              <a:spcBef>
                <a:spcPts val="0"/>
              </a:spcBef>
              <a:spcAft>
                <a:spcPts val="0"/>
              </a:spcAft>
            </a:pPr>
            <a:r>
              <a:rPr lang="fr-CA" sz="2000" dirty="0"/>
              <a:t>Jusqu’à 10 % du financement total peut être utilisé pour couvrir les frais administratifs liés à la mise en œuvre de la subvention, y compris les salaires*.</a:t>
            </a:r>
          </a:p>
          <a:p>
            <a:pPr marL="0" indent="0">
              <a:spcBef>
                <a:spcPts val="0"/>
              </a:spcBef>
              <a:spcAft>
                <a:spcPts val="0"/>
              </a:spcAft>
              <a:buNone/>
            </a:pPr>
            <a:endParaRPr lang="en-CA" sz="2000" kern="0" dirty="0" smtClean="0"/>
          </a:p>
          <a:p>
            <a:pPr>
              <a:spcBef>
                <a:spcPts val="0"/>
              </a:spcBef>
              <a:spcAft>
                <a:spcPts val="0"/>
              </a:spcAft>
            </a:pPr>
            <a:r>
              <a:rPr lang="fr-CA" sz="2000" dirty="0"/>
              <a:t>Les installations multiples peuvent mettre leurs fonds en commun.</a:t>
            </a:r>
            <a:br>
              <a:rPr lang="fr-CA" sz="2000" dirty="0"/>
            </a:br>
            <a:endParaRPr lang="fr-CA" sz="2000" dirty="0"/>
          </a:p>
          <a:p>
            <a:pPr>
              <a:spcBef>
                <a:spcPts val="0"/>
              </a:spcBef>
              <a:spcAft>
                <a:spcPts val="0"/>
              </a:spcAft>
            </a:pPr>
            <a:r>
              <a:rPr lang="fr-CA" sz="2000" dirty="0"/>
              <a:t>Le financement combiné/commun est admissible avec la subvention pour la qualité de l’apprentissage et de l’environnement </a:t>
            </a:r>
            <a:r>
              <a:rPr lang="fr-CA" sz="2000" dirty="0" smtClean="0"/>
              <a:t>de la petite enfance.</a:t>
            </a:r>
            <a:endParaRPr lang="fr-CA" sz="2000" dirty="0"/>
          </a:p>
        </p:txBody>
      </p:sp>
    </p:spTree>
    <p:extLst>
      <p:ext uri="{BB962C8B-B14F-4D97-AF65-F5344CB8AC3E}">
        <p14:creationId xmlns:p14="http://schemas.microsoft.com/office/powerpoint/2010/main" val="42061808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0"/>
            <p:custDataLst>
              <p:tags r:id="rId1"/>
            </p:custDataLst>
          </p:nvPr>
        </p:nvSpPr>
        <p:spPr/>
        <p:txBody>
          <a:bodyPr/>
          <a:lstStyle/>
          <a:p>
            <a:fld id="{B4A052D0-8619-4288-8621-37923DAD09E6}" type="slidenum">
              <a:rPr lang="en-CA" smtClean="0"/>
              <a:t>14</a:t>
            </a:fld>
            <a:endParaRPr lang="en-CA" smtClean="0"/>
          </a:p>
        </p:txBody>
      </p:sp>
      <p:sp>
        <p:nvSpPr>
          <p:cNvPr id="7" name="Title 3"/>
          <p:cNvSpPr txBox="1">
            <a:spLocks/>
          </p:cNvSpPr>
          <p:nvPr>
            <p:custDataLst>
              <p:tags r:id="rId2"/>
            </p:custDataLst>
          </p:nvPr>
        </p:nvSpPr>
        <p:spPr bwMode="auto">
          <a:xfrm>
            <a:off x="778725" y="450807"/>
            <a:ext cx="10699657"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000" b="1">
                <a:solidFill>
                  <a:schemeClr val="tx2"/>
                </a:solidFill>
                <a:latin typeface="+mj-lt"/>
                <a:ea typeface="+mj-ea"/>
                <a:cs typeface="+mj-cs"/>
              </a:defRPr>
            </a:lvl1pPr>
            <a:lvl2pPr algn="ctr" rtl="0" eaLnBrk="1" fontAlgn="base" hangingPunct="1">
              <a:spcBef>
                <a:spcPct val="0"/>
              </a:spcBef>
              <a:spcAft>
                <a:spcPct val="0"/>
              </a:spcAft>
              <a:defRPr sz="4000" b="1">
                <a:solidFill>
                  <a:schemeClr val="tx2"/>
                </a:solidFill>
                <a:latin typeface="Arial" charset="0"/>
              </a:defRPr>
            </a:lvl2pPr>
            <a:lvl3pPr algn="ctr" rtl="0" eaLnBrk="1" fontAlgn="base" hangingPunct="1">
              <a:spcBef>
                <a:spcPct val="0"/>
              </a:spcBef>
              <a:spcAft>
                <a:spcPct val="0"/>
              </a:spcAft>
              <a:defRPr sz="4000" b="1">
                <a:solidFill>
                  <a:schemeClr val="tx2"/>
                </a:solidFill>
                <a:latin typeface="Arial" charset="0"/>
              </a:defRPr>
            </a:lvl3pPr>
            <a:lvl4pPr algn="ctr" rtl="0" eaLnBrk="1" fontAlgn="base" hangingPunct="1">
              <a:spcBef>
                <a:spcPct val="0"/>
              </a:spcBef>
              <a:spcAft>
                <a:spcPct val="0"/>
              </a:spcAft>
              <a:defRPr sz="4000" b="1">
                <a:solidFill>
                  <a:schemeClr val="tx2"/>
                </a:solidFill>
                <a:latin typeface="Arial" charset="0"/>
              </a:defRPr>
            </a:lvl4pPr>
            <a:lvl5pPr algn="ctr" rtl="0" eaLnBrk="1" fontAlgn="base" hangingPunct="1">
              <a:spcBef>
                <a:spcPct val="0"/>
              </a:spcBef>
              <a:spcAft>
                <a:spcPct val="0"/>
              </a:spcAft>
              <a:defRPr sz="4000" b="1">
                <a:solidFill>
                  <a:schemeClr val="tx2"/>
                </a:solidFill>
                <a:latin typeface="Arial" charset="0"/>
              </a:defRPr>
            </a:lvl5pPr>
            <a:lvl6pPr marL="457200" algn="ctr" rtl="0" eaLnBrk="1" fontAlgn="base" hangingPunct="1">
              <a:spcBef>
                <a:spcPct val="0"/>
              </a:spcBef>
              <a:spcAft>
                <a:spcPct val="0"/>
              </a:spcAft>
              <a:defRPr sz="4000" b="1">
                <a:solidFill>
                  <a:schemeClr val="tx2"/>
                </a:solidFill>
                <a:latin typeface="Arial" charset="0"/>
              </a:defRPr>
            </a:lvl6pPr>
            <a:lvl7pPr marL="914400" algn="ctr" rtl="0" eaLnBrk="1" fontAlgn="base" hangingPunct="1">
              <a:spcBef>
                <a:spcPct val="0"/>
              </a:spcBef>
              <a:spcAft>
                <a:spcPct val="0"/>
              </a:spcAft>
              <a:defRPr sz="4000" b="1">
                <a:solidFill>
                  <a:schemeClr val="tx2"/>
                </a:solidFill>
                <a:latin typeface="Arial" charset="0"/>
              </a:defRPr>
            </a:lvl7pPr>
            <a:lvl8pPr marL="1371600" algn="ctr" rtl="0" eaLnBrk="1" fontAlgn="base" hangingPunct="1">
              <a:spcBef>
                <a:spcPct val="0"/>
              </a:spcBef>
              <a:spcAft>
                <a:spcPct val="0"/>
              </a:spcAft>
              <a:defRPr sz="4000" b="1">
                <a:solidFill>
                  <a:schemeClr val="tx2"/>
                </a:solidFill>
                <a:latin typeface="Arial" charset="0"/>
              </a:defRPr>
            </a:lvl8pPr>
            <a:lvl9pPr marL="1828800" algn="ctr" rtl="0" eaLnBrk="1" fontAlgn="base" hangingPunct="1">
              <a:spcBef>
                <a:spcPct val="0"/>
              </a:spcBef>
              <a:spcAft>
                <a:spcPct val="0"/>
              </a:spcAft>
              <a:defRPr sz="4000" b="1">
                <a:solidFill>
                  <a:schemeClr val="tx2"/>
                </a:solidFill>
                <a:latin typeface="Arial" charset="0"/>
              </a:defRPr>
            </a:lvl9pPr>
          </a:lstStyle>
          <a:p>
            <a:r>
              <a:rPr lang="fr-CA"/>
              <a:t>Résumé du volet de financement :</a:t>
            </a:r>
            <a:br>
              <a:rPr lang="fr-CA"/>
            </a:br>
            <a:r>
              <a:rPr lang="fr-CA" sz="3200">
                <a:solidFill>
                  <a:schemeClr val="accent5">
                    <a:lumMod val="25000"/>
                  </a:schemeClr>
                </a:solidFill>
              </a:rPr>
              <a:t>Subvention pour l’innovation en matière de recrutement et de maintien en poste</a:t>
            </a:r>
          </a:p>
        </p:txBody>
      </p:sp>
      <p:sp>
        <p:nvSpPr>
          <p:cNvPr id="8" name="Content Placeholder 4"/>
          <p:cNvSpPr>
            <a:spLocks noGrp="1"/>
          </p:cNvSpPr>
          <p:nvPr>
            <p:ph idx="1"/>
            <p:custDataLst>
              <p:tags r:id="rId3"/>
            </p:custDataLst>
          </p:nvPr>
        </p:nvSpPr>
        <p:spPr>
          <a:xfrm>
            <a:off x="778725" y="2158639"/>
            <a:ext cx="6013962" cy="3911326"/>
          </a:xfrm>
        </p:spPr>
        <p:txBody>
          <a:bodyPr/>
          <a:lstStyle/>
          <a:p>
            <a:pPr marL="0" indent="0">
              <a:spcBef>
                <a:spcPts val="0"/>
              </a:spcBef>
              <a:spcAft>
                <a:spcPts val="0"/>
              </a:spcAft>
              <a:buNone/>
            </a:pPr>
            <a:r>
              <a:rPr lang="fr-CA" sz="2200" b="1" dirty="0"/>
              <a:t>Objectif :</a:t>
            </a:r>
            <a:r>
              <a:rPr lang="fr-CA" sz="2200" dirty="0"/>
              <a:t> Faire progresser les initiatives des garderies visant à bâtir et à maintenir un effectif de grande qualité, notamment pour :</a:t>
            </a:r>
            <a:br>
              <a:rPr lang="fr-CA" sz="2200" dirty="0"/>
            </a:br>
            <a:endParaRPr lang="fr-CA" sz="2200" dirty="0"/>
          </a:p>
          <a:p>
            <a:r>
              <a:rPr lang="fr-CA" sz="2200" dirty="0"/>
              <a:t>recruter, maintenir en poste et reconnaître le travail des éducateurs des jeunes enfants et des aides des services à l’enfance; </a:t>
            </a:r>
          </a:p>
          <a:p>
            <a:r>
              <a:rPr lang="fr-CA" sz="2200" dirty="0"/>
              <a:t>assurer la formation et le perfectionnement professionnel du personnel; </a:t>
            </a:r>
          </a:p>
          <a:p>
            <a:r>
              <a:rPr lang="fr-CA" sz="2200" dirty="0"/>
              <a:t>promouvoir une culture organisationnelle et un milieu de travail positifs. </a:t>
            </a:r>
          </a:p>
          <a:p>
            <a:pPr marL="0" indent="0">
              <a:buNone/>
            </a:pPr>
            <a:endParaRPr lang="en-CA" sz="2400" dirty="0"/>
          </a:p>
        </p:txBody>
      </p:sp>
      <p:graphicFrame>
        <p:nvGraphicFramePr>
          <p:cNvPr id="9" name="Table 8"/>
          <p:cNvGraphicFramePr>
            <a:graphicFrameLocks noGrp="1"/>
          </p:cNvGraphicFramePr>
          <p:nvPr>
            <p:custDataLst>
              <p:tags r:id="rId4"/>
            </p:custDataLst>
            <p:extLst>
              <p:ext uri="{D42A27DB-BD31-4B8C-83A1-F6EECF244321}">
                <p14:modId xmlns:p14="http://schemas.microsoft.com/office/powerpoint/2010/main" val="348890817"/>
              </p:ext>
            </p:extLst>
          </p:nvPr>
        </p:nvGraphicFramePr>
        <p:xfrm>
          <a:off x="7300686" y="2308499"/>
          <a:ext cx="6015264" cy="4340586"/>
        </p:xfrm>
        <a:graphic>
          <a:graphicData uri="http://schemas.openxmlformats.org/drawingml/2006/table">
            <a:tbl>
              <a:tblPr firstRow="1" bandRow="1">
                <a:tableStyleId>{5C22544A-7EE6-4342-B048-85BDC9FD1C3A}</a:tableStyleId>
              </a:tblPr>
              <a:tblGrid>
                <a:gridCol w="2268905">
                  <a:extLst>
                    <a:ext uri="{9D8B030D-6E8A-4147-A177-3AD203B41FA5}">
                      <a16:colId xmlns:a16="http://schemas.microsoft.com/office/drawing/2014/main" val="2207032232"/>
                    </a:ext>
                  </a:extLst>
                </a:gridCol>
                <a:gridCol w="3746359">
                  <a:extLst>
                    <a:ext uri="{9D8B030D-6E8A-4147-A177-3AD203B41FA5}">
                      <a16:colId xmlns:a16="http://schemas.microsoft.com/office/drawing/2014/main" val="480800943"/>
                    </a:ext>
                  </a:extLst>
                </a:gridCol>
              </a:tblGrid>
              <a:tr h="471033">
                <a:tc>
                  <a:txBody>
                    <a:bodyPr/>
                    <a:lstStyle/>
                    <a:p>
                      <a:r>
                        <a:rPr lang="fr-CA" sz="1600" b="1" dirty="0">
                          <a:solidFill>
                            <a:schemeClr val="tx1">
                              <a:lumMod val="75000"/>
                              <a:lumOff val="25000"/>
                            </a:schemeClr>
                          </a:solidFill>
                        </a:rPr>
                        <a:t>Montant :</a:t>
                      </a:r>
                    </a:p>
                  </a:txBody>
                  <a:tcPr anchor="ctr"/>
                </a:tc>
                <a:tc>
                  <a:txBody>
                    <a:bodyPr/>
                    <a:lstStyle/>
                    <a:p>
                      <a:r>
                        <a:rPr lang="fr-CA" sz="1600" b="1">
                          <a:solidFill>
                            <a:schemeClr val="tx1">
                              <a:lumMod val="75000"/>
                              <a:lumOff val="25000"/>
                            </a:schemeClr>
                          </a:solidFill>
                        </a:rPr>
                        <a:t>200 $ par place</a:t>
                      </a:r>
                    </a:p>
                  </a:txBody>
                  <a:tcPr anchor="ctr"/>
                </a:tc>
                <a:extLst>
                  <a:ext uri="{0D108BD9-81ED-4DB2-BD59-A6C34878D82A}">
                    <a16:rowId xmlns:a16="http://schemas.microsoft.com/office/drawing/2014/main" val="682788965"/>
                  </a:ext>
                </a:extLst>
              </a:tr>
              <a:tr h="1452743">
                <a:tc>
                  <a:txBody>
                    <a:bodyPr/>
                    <a:lstStyle/>
                    <a:p>
                      <a:r>
                        <a:rPr lang="fr-CA" sz="1600" b="1" dirty="0">
                          <a:solidFill>
                            <a:schemeClr val="tx1">
                              <a:lumMod val="75000"/>
                              <a:lumOff val="25000"/>
                            </a:schemeClr>
                          </a:solidFill>
                        </a:rPr>
                        <a:t>Admissibilité :</a:t>
                      </a:r>
                    </a:p>
                  </a:txBody>
                  <a:tcPr anchor="ctr"/>
                </a:tc>
                <a:tc>
                  <a:txBody>
                    <a:bodyPr/>
                    <a:lstStyle/>
                    <a:p>
                      <a:pPr marL="285750" indent="-285750">
                        <a:buFont typeface="Arial" panose="020B0604020202020204" pitchFamily="34" charset="0"/>
                        <a:buChar char="•"/>
                      </a:pPr>
                      <a:r>
                        <a:rPr lang="fr-CA" sz="1600" b="1" dirty="0">
                          <a:solidFill>
                            <a:schemeClr val="tx1">
                              <a:lumMod val="75000"/>
                              <a:lumOff val="25000"/>
                            </a:schemeClr>
                          </a:solidFill>
                        </a:rPr>
                        <a:t>Services de garde sans but lucratif </a:t>
                      </a:r>
                      <a:r>
                        <a:rPr lang="fr-CA" sz="1600" b="1" baseline="0" dirty="0">
                          <a:solidFill>
                            <a:schemeClr val="tx1">
                              <a:lumMod val="75000"/>
                              <a:lumOff val="25000"/>
                            </a:schemeClr>
                          </a:solidFill>
                        </a:rPr>
                        <a:t>en garderie</a:t>
                      </a:r>
                      <a:r>
                        <a:rPr lang="fr-CA" sz="1600" b="1" dirty="0">
                          <a:solidFill>
                            <a:schemeClr val="tx1">
                              <a:lumMod val="75000"/>
                              <a:lumOff val="25000"/>
                            </a:schemeClr>
                          </a:solidFill>
                        </a:rPr>
                        <a:t> uniquement</a:t>
                      </a:r>
                      <a:r>
                        <a:rPr lang="fr-CA" sz="1600" b="1" baseline="0" dirty="0">
                          <a:solidFill>
                            <a:schemeClr val="tx1">
                              <a:lumMod val="75000"/>
                              <a:lumOff val="25000"/>
                            </a:schemeClr>
                          </a:solidFill>
                        </a:rPr>
                        <a:t>,</a:t>
                      </a:r>
                      <a:br>
                        <a:rPr lang="fr-CA" sz="1600" b="1" baseline="0" dirty="0">
                          <a:solidFill>
                            <a:schemeClr val="tx1">
                              <a:lumMod val="75000"/>
                              <a:lumOff val="25000"/>
                            </a:schemeClr>
                          </a:solidFill>
                        </a:rPr>
                      </a:br>
                      <a:r>
                        <a:rPr lang="fr-CA" sz="1600" b="1" baseline="0" dirty="0">
                          <a:solidFill>
                            <a:schemeClr val="tx1">
                              <a:lumMod val="75000"/>
                              <a:lumOff val="25000"/>
                            </a:schemeClr>
                          </a:solidFill>
                        </a:rPr>
                        <a:t>y compris les programmes pour nourrissons, les programmes préscolaires, les programmes de prématernelle et les programmes pour enfants d’âge scolaire</a:t>
                      </a:r>
                      <a:br>
                        <a:rPr lang="fr-CA" sz="1600" b="1" baseline="0" dirty="0">
                          <a:solidFill>
                            <a:schemeClr val="tx1">
                              <a:lumMod val="75000"/>
                              <a:lumOff val="25000"/>
                            </a:schemeClr>
                          </a:solidFill>
                        </a:rPr>
                      </a:br>
                      <a:endParaRPr lang="fr-CA" sz="1600" b="1" baseline="0" dirty="0">
                        <a:solidFill>
                          <a:schemeClr val="tx1">
                            <a:lumMod val="75000"/>
                            <a:lumOff val="25000"/>
                          </a:schemeClr>
                        </a:solidFill>
                      </a:endParaRPr>
                    </a:p>
                  </a:txBody>
                  <a:tcPr anchor="ctr"/>
                </a:tc>
                <a:extLst>
                  <a:ext uri="{0D108BD9-81ED-4DB2-BD59-A6C34878D82A}">
                    <a16:rowId xmlns:a16="http://schemas.microsoft.com/office/drawing/2014/main" val="4078897023"/>
                  </a:ext>
                </a:extLst>
              </a:tr>
              <a:tr h="1827393">
                <a:tc>
                  <a:txBody>
                    <a:bodyPr/>
                    <a:lstStyle/>
                    <a:p>
                      <a:r>
                        <a:rPr lang="fr-CA" sz="1600" b="1">
                          <a:solidFill>
                            <a:schemeClr val="tx1">
                              <a:lumMod val="75000"/>
                              <a:lumOff val="25000"/>
                            </a:schemeClr>
                          </a:solidFill>
                        </a:rPr>
                        <a:t>Comment réclamer ces frais?</a:t>
                      </a:r>
                    </a:p>
                  </a:txBody>
                  <a:tcPr anchor="ctr"/>
                </a:tc>
                <a:tc>
                  <a:txBody>
                    <a:bodyPr/>
                    <a:lstStyle/>
                    <a:p>
                      <a:pPr marL="285750" indent="-285750">
                        <a:buFont typeface="Arial" panose="020B0604020202020204" pitchFamily="34" charset="0"/>
                        <a:buChar char="•"/>
                      </a:pPr>
                      <a:r>
                        <a:rPr lang="fr-CA" sz="1600" b="1" dirty="0">
                          <a:solidFill>
                            <a:schemeClr val="tx1">
                              <a:lumMod val="75000"/>
                              <a:lumOff val="25000"/>
                            </a:schemeClr>
                          </a:solidFill>
                        </a:rPr>
                        <a:t>Mise à jour de l’outil Recherche de services de garde d’enfants</a:t>
                      </a:r>
                      <a:r>
                        <a:rPr lang="fr-CA" sz="1600" b="1" baseline="0" dirty="0">
                          <a:solidFill>
                            <a:schemeClr val="tx1">
                              <a:lumMod val="75000"/>
                              <a:lumOff val="25000"/>
                            </a:schemeClr>
                          </a:solidFill>
                        </a:rPr>
                        <a:t> – Date limite : le 13 mars 2022</a:t>
                      </a:r>
                    </a:p>
                  </a:txBody>
                  <a:tcPr anchor="ctr"/>
                </a:tc>
                <a:extLst>
                  <a:ext uri="{0D108BD9-81ED-4DB2-BD59-A6C34878D82A}">
                    <a16:rowId xmlns:a16="http://schemas.microsoft.com/office/drawing/2014/main" val="973193152"/>
                  </a:ext>
                </a:extLst>
              </a:tr>
            </a:tbl>
          </a:graphicData>
        </a:graphic>
      </p:graphicFrame>
    </p:spTree>
    <p:extLst>
      <p:ext uri="{BB962C8B-B14F-4D97-AF65-F5344CB8AC3E}">
        <p14:creationId xmlns:p14="http://schemas.microsoft.com/office/powerpoint/2010/main" val="15148445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0"/>
            <p:custDataLst>
              <p:tags r:id="rId1"/>
            </p:custDataLst>
          </p:nvPr>
        </p:nvSpPr>
        <p:spPr/>
        <p:txBody>
          <a:bodyPr/>
          <a:lstStyle/>
          <a:p>
            <a:fld id="{B4A052D0-8619-4288-8621-37923DAD09E6}" type="slidenum">
              <a:rPr lang="en-CA" smtClean="0"/>
              <a:t>15</a:t>
            </a:fld>
            <a:endParaRPr lang="en-CA" smtClean="0"/>
          </a:p>
        </p:txBody>
      </p:sp>
      <p:sp>
        <p:nvSpPr>
          <p:cNvPr id="7" name="Title 3"/>
          <p:cNvSpPr txBox="1">
            <a:spLocks/>
          </p:cNvSpPr>
          <p:nvPr>
            <p:custDataLst>
              <p:tags r:id="rId2"/>
            </p:custDataLst>
          </p:nvPr>
        </p:nvSpPr>
        <p:spPr bwMode="auto">
          <a:xfrm>
            <a:off x="788250" y="727032"/>
            <a:ext cx="11041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000" b="1">
                <a:solidFill>
                  <a:schemeClr val="tx2"/>
                </a:solidFill>
                <a:latin typeface="+mj-lt"/>
                <a:ea typeface="+mj-ea"/>
                <a:cs typeface="+mj-cs"/>
              </a:defRPr>
            </a:lvl1pPr>
            <a:lvl2pPr algn="ctr" rtl="0" eaLnBrk="1" fontAlgn="base" hangingPunct="1">
              <a:spcBef>
                <a:spcPct val="0"/>
              </a:spcBef>
              <a:spcAft>
                <a:spcPct val="0"/>
              </a:spcAft>
              <a:defRPr sz="4000" b="1">
                <a:solidFill>
                  <a:schemeClr val="tx2"/>
                </a:solidFill>
                <a:latin typeface="Arial" charset="0"/>
              </a:defRPr>
            </a:lvl2pPr>
            <a:lvl3pPr algn="ctr" rtl="0" eaLnBrk="1" fontAlgn="base" hangingPunct="1">
              <a:spcBef>
                <a:spcPct val="0"/>
              </a:spcBef>
              <a:spcAft>
                <a:spcPct val="0"/>
              </a:spcAft>
              <a:defRPr sz="4000" b="1">
                <a:solidFill>
                  <a:schemeClr val="tx2"/>
                </a:solidFill>
                <a:latin typeface="Arial" charset="0"/>
              </a:defRPr>
            </a:lvl3pPr>
            <a:lvl4pPr algn="ctr" rtl="0" eaLnBrk="1" fontAlgn="base" hangingPunct="1">
              <a:spcBef>
                <a:spcPct val="0"/>
              </a:spcBef>
              <a:spcAft>
                <a:spcPct val="0"/>
              </a:spcAft>
              <a:defRPr sz="4000" b="1">
                <a:solidFill>
                  <a:schemeClr val="tx2"/>
                </a:solidFill>
                <a:latin typeface="Arial" charset="0"/>
              </a:defRPr>
            </a:lvl4pPr>
            <a:lvl5pPr algn="ctr" rtl="0" eaLnBrk="1" fontAlgn="base" hangingPunct="1">
              <a:spcBef>
                <a:spcPct val="0"/>
              </a:spcBef>
              <a:spcAft>
                <a:spcPct val="0"/>
              </a:spcAft>
              <a:defRPr sz="4000" b="1">
                <a:solidFill>
                  <a:schemeClr val="tx2"/>
                </a:solidFill>
                <a:latin typeface="Arial" charset="0"/>
              </a:defRPr>
            </a:lvl5pPr>
            <a:lvl6pPr marL="457200" algn="ctr" rtl="0" eaLnBrk="1" fontAlgn="base" hangingPunct="1">
              <a:spcBef>
                <a:spcPct val="0"/>
              </a:spcBef>
              <a:spcAft>
                <a:spcPct val="0"/>
              </a:spcAft>
              <a:defRPr sz="4000" b="1">
                <a:solidFill>
                  <a:schemeClr val="tx2"/>
                </a:solidFill>
                <a:latin typeface="Arial" charset="0"/>
              </a:defRPr>
            </a:lvl6pPr>
            <a:lvl7pPr marL="914400" algn="ctr" rtl="0" eaLnBrk="1" fontAlgn="base" hangingPunct="1">
              <a:spcBef>
                <a:spcPct val="0"/>
              </a:spcBef>
              <a:spcAft>
                <a:spcPct val="0"/>
              </a:spcAft>
              <a:defRPr sz="4000" b="1">
                <a:solidFill>
                  <a:schemeClr val="tx2"/>
                </a:solidFill>
                <a:latin typeface="Arial" charset="0"/>
              </a:defRPr>
            </a:lvl7pPr>
            <a:lvl8pPr marL="1371600" algn="ctr" rtl="0" eaLnBrk="1" fontAlgn="base" hangingPunct="1">
              <a:spcBef>
                <a:spcPct val="0"/>
              </a:spcBef>
              <a:spcAft>
                <a:spcPct val="0"/>
              </a:spcAft>
              <a:defRPr sz="4000" b="1">
                <a:solidFill>
                  <a:schemeClr val="tx2"/>
                </a:solidFill>
                <a:latin typeface="Arial" charset="0"/>
              </a:defRPr>
            </a:lvl8pPr>
            <a:lvl9pPr marL="1828800" algn="ctr" rtl="0" eaLnBrk="1" fontAlgn="base" hangingPunct="1">
              <a:spcBef>
                <a:spcPct val="0"/>
              </a:spcBef>
              <a:spcAft>
                <a:spcPct val="0"/>
              </a:spcAft>
              <a:defRPr sz="4000" b="1">
                <a:solidFill>
                  <a:schemeClr val="tx2"/>
                </a:solidFill>
                <a:latin typeface="Arial" charset="0"/>
              </a:defRPr>
            </a:lvl9pPr>
          </a:lstStyle>
          <a:p>
            <a:r>
              <a:rPr lang="fr-CA" sz="3600" dirty="0"/>
              <a:t>Caractéristiques des dépenses admissibles :</a:t>
            </a:r>
            <a:br>
              <a:rPr lang="fr-CA" sz="3600" dirty="0"/>
            </a:br>
            <a:r>
              <a:rPr lang="fr-CA" sz="3200" dirty="0">
                <a:solidFill>
                  <a:schemeClr val="accent5">
                    <a:lumMod val="25000"/>
                  </a:schemeClr>
                </a:solidFill>
              </a:rPr>
              <a:t>Subvention pour l’innovation en matière de recrutement et de maintien en poste</a:t>
            </a:r>
          </a:p>
        </p:txBody>
      </p:sp>
      <p:sp>
        <p:nvSpPr>
          <p:cNvPr id="2" name="Content Placeholder 1"/>
          <p:cNvSpPr>
            <a:spLocks noGrp="1"/>
          </p:cNvSpPr>
          <p:nvPr>
            <p:ph idx="1"/>
            <p:custDataLst>
              <p:tags r:id="rId3"/>
            </p:custDataLst>
          </p:nvPr>
        </p:nvSpPr>
        <p:spPr>
          <a:xfrm>
            <a:off x="537307" y="2112460"/>
            <a:ext cx="10708124" cy="4923339"/>
          </a:xfrm>
        </p:spPr>
        <p:txBody>
          <a:bodyPr/>
          <a:lstStyle/>
          <a:p>
            <a:r>
              <a:rPr lang="fr-CA" sz="2000" dirty="0">
                <a:latin typeface="+mj-lt"/>
              </a:rPr>
              <a:t>Des initiatives novatrices en matière de recrutement, y compris l’affichage de postes vacants au moyen de publicités ciblées sur les médias sociaux, la participation à des salons de l’emploi ou l’organisation d’un salon des carrières, etc. </a:t>
            </a:r>
            <a:br>
              <a:rPr lang="fr-CA" sz="2000" dirty="0">
                <a:latin typeface="+mj-lt"/>
              </a:rPr>
            </a:br>
            <a:endParaRPr lang="fr-CA" sz="2000" dirty="0">
              <a:latin typeface="+mj-lt"/>
            </a:endParaRPr>
          </a:p>
          <a:p>
            <a:r>
              <a:rPr lang="fr-CA" sz="2000" dirty="0">
                <a:latin typeface="+mj-lt"/>
              </a:rPr>
              <a:t>Les frais de participation ou d’inscription à la formation continue requise du personnel, par exemple les cours de premiers soins et la formation en RCR, la formation des préposés à la manipulation des aliments, etc. </a:t>
            </a:r>
            <a:br>
              <a:rPr lang="fr-CA" sz="2000" dirty="0">
                <a:latin typeface="+mj-lt"/>
              </a:rPr>
            </a:br>
            <a:endParaRPr lang="fr-CA" sz="2000" dirty="0">
              <a:latin typeface="+mj-lt"/>
            </a:endParaRPr>
          </a:p>
          <a:p>
            <a:r>
              <a:rPr lang="fr-CA" sz="2000" dirty="0">
                <a:latin typeface="+mj-lt"/>
              </a:rPr>
              <a:t>Les frais de participation ou d’inscription pour soutenir le perfectionnement professionnel continu du personnel, par exemple les formations/ateliers internes, les formations de mentorat par les pairs, les cours.</a:t>
            </a:r>
            <a:br>
              <a:rPr lang="fr-CA" sz="2000" dirty="0">
                <a:latin typeface="+mj-lt"/>
              </a:rPr>
            </a:br>
            <a:endParaRPr lang="fr-CA" sz="2000" dirty="0">
              <a:latin typeface="+mj-lt"/>
            </a:endParaRPr>
          </a:p>
          <a:p>
            <a:r>
              <a:rPr lang="fr-CA" sz="2000" dirty="0">
                <a:latin typeface="+mj-lt"/>
              </a:rPr>
              <a:t>Les salaires pour la formation et le perfectionnement du personnel, ou les coûts de remplacement du personnel.</a:t>
            </a:r>
          </a:p>
        </p:txBody>
      </p:sp>
    </p:spTree>
    <p:extLst>
      <p:ext uri="{BB962C8B-B14F-4D97-AF65-F5344CB8AC3E}">
        <p14:creationId xmlns:p14="http://schemas.microsoft.com/office/powerpoint/2010/main" val="19974679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0"/>
            <p:custDataLst>
              <p:tags r:id="rId1"/>
            </p:custDataLst>
          </p:nvPr>
        </p:nvSpPr>
        <p:spPr/>
        <p:txBody>
          <a:bodyPr/>
          <a:lstStyle/>
          <a:p>
            <a:fld id="{B4A052D0-8619-4288-8621-37923DAD09E6}" type="slidenum">
              <a:rPr lang="en-CA" smtClean="0"/>
              <a:t>16</a:t>
            </a:fld>
            <a:endParaRPr lang="en-CA" smtClean="0"/>
          </a:p>
        </p:txBody>
      </p:sp>
      <p:sp>
        <p:nvSpPr>
          <p:cNvPr id="7" name="Title 3"/>
          <p:cNvSpPr txBox="1">
            <a:spLocks/>
          </p:cNvSpPr>
          <p:nvPr>
            <p:custDataLst>
              <p:tags r:id="rId2"/>
            </p:custDataLst>
          </p:nvPr>
        </p:nvSpPr>
        <p:spPr bwMode="auto">
          <a:xfrm>
            <a:off x="778725" y="831807"/>
            <a:ext cx="10917975"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000" b="1">
                <a:solidFill>
                  <a:schemeClr val="tx2"/>
                </a:solidFill>
                <a:latin typeface="+mj-lt"/>
                <a:ea typeface="+mj-ea"/>
                <a:cs typeface="+mj-cs"/>
              </a:defRPr>
            </a:lvl1pPr>
            <a:lvl2pPr algn="ctr" rtl="0" eaLnBrk="1" fontAlgn="base" hangingPunct="1">
              <a:spcBef>
                <a:spcPct val="0"/>
              </a:spcBef>
              <a:spcAft>
                <a:spcPct val="0"/>
              </a:spcAft>
              <a:defRPr sz="4000" b="1">
                <a:solidFill>
                  <a:schemeClr val="tx2"/>
                </a:solidFill>
                <a:latin typeface="Arial" charset="0"/>
              </a:defRPr>
            </a:lvl2pPr>
            <a:lvl3pPr algn="ctr" rtl="0" eaLnBrk="1" fontAlgn="base" hangingPunct="1">
              <a:spcBef>
                <a:spcPct val="0"/>
              </a:spcBef>
              <a:spcAft>
                <a:spcPct val="0"/>
              </a:spcAft>
              <a:defRPr sz="4000" b="1">
                <a:solidFill>
                  <a:schemeClr val="tx2"/>
                </a:solidFill>
                <a:latin typeface="Arial" charset="0"/>
              </a:defRPr>
            </a:lvl3pPr>
            <a:lvl4pPr algn="ctr" rtl="0" eaLnBrk="1" fontAlgn="base" hangingPunct="1">
              <a:spcBef>
                <a:spcPct val="0"/>
              </a:spcBef>
              <a:spcAft>
                <a:spcPct val="0"/>
              </a:spcAft>
              <a:defRPr sz="4000" b="1">
                <a:solidFill>
                  <a:schemeClr val="tx2"/>
                </a:solidFill>
                <a:latin typeface="Arial" charset="0"/>
              </a:defRPr>
            </a:lvl4pPr>
            <a:lvl5pPr algn="ctr" rtl="0" eaLnBrk="1" fontAlgn="base" hangingPunct="1">
              <a:spcBef>
                <a:spcPct val="0"/>
              </a:spcBef>
              <a:spcAft>
                <a:spcPct val="0"/>
              </a:spcAft>
              <a:defRPr sz="4000" b="1">
                <a:solidFill>
                  <a:schemeClr val="tx2"/>
                </a:solidFill>
                <a:latin typeface="Arial" charset="0"/>
              </a:defRPr>
            </a:lvl5pPr>
            <a:lvl6pPr marL="457200" algn="ctr" rtl="0" eaLnBrk="1" fontAlgn="base" hangingPunct="1">
              <a:spcBef>
                <a:spcPct val="0"/>
              </a:spcBef>
              <a:spcAft>
                <a:spcPct val="0"/>
              </a:spcAft>
              <a:defRPr sz="4000" b="1">
                <a:solidFill>
                  <a:schemeClr val="tx2"/>
                </a:solidFill>
                <a:latin typeface="Arial" charset="0"/>
              </a:defRPr>
            </a:lvl6pPr>
            <a:lvl7pPr marL="914400" algn="ctr" rtl="0" eaLnBrk="1" fontAlgn="base" hangingPunct="1">
              <a:spcBef>
                <a:spcPct val="0"/>
              </a:spcBef>
              <a:spcAft>
                <a:spcPct val="0"/>
              </a:spcAft>
              <a:defRPr sz="4000" b="1">
                <a:solidFill>
                  <a:schemeClr val="tx2"/>
                </a:solidFill>
                <a:latin typeface="Arial" charset="0"/>
              </a:defRPr>
            </a:lvl7pPr>
            <a:lvl8pPr marL="1371600" algn="ctr" rtl="0" eaLnBrk="1" fontAlgn="base" hangingPunct="1">
              <a:spcBef>
                <a:spcPct val="0"/>
              </a:spcBef>
              <a:spcAft>
                <a:spcPct val="0"/>
              </a:spcAft>
              <a:defRPr sz="4000" b="1">
                <a:solidFill>
                  <a:schemeClr val="tx2"/>
                </a:solidFill>
                <a:latin typeface="Arial" charset="0"/>
              </a:defRPr>
            </a:lvl8pPr>
            <a:lvl9pPr marL="1828800" algn="ctr" rtl="0" eaLnBrk="1" fontAlgn="base" hangingPunct="1">
              <a:spcBef>
                <a:spcPct val="0"/>
              </a:spcBef>
              <a:spcAft>
                <a:spcPct val="0"/>
              </a:spcAft>
              <a:defRPr sz="4000" b="1">
                <a:solidFill>
                  <a:schemeClr val="tx2"/>
                </a:solidFill>
                <a:latin typeface="Arial" charset="0"/>
              </a:defRPr>
            </a:lvl9pPr>
          </a:lstStyle>
          <a:p>
            <a:r>
              <a:rPr lang="fr-CA" sz="3600" dirty="0"/>
              <a:t>Caractéristiques des dépenses admissibles (suite) :</a:t>
            </a:r>
            <a:br>
              <a:rPr lang="fr-CA" sz="3600" dirty="0"/>
            </a:br>
            <a:r>
              <a:rPr lang="fr-CA" sz="2800" dirty="0">
                <a:solidFill>
                  <a:schemeClr val="accent5">
                    <a:lumMod val="25000"/>
                  </a:schemeClr>
                </a:solidFill>
              </a:rPr>
              <a:t>Subvention pour l’innovation en matière de recrutement et de maintien en poste</a:t>
            </a:r>
          </a:p>
        </p:txBody>
      </p:sp>
      <p:sp>
        <p:nvSpPr>
          <p:cNvPr id="2" name="Content Placeholder 1"/>
          <p:cNvSpPr>
            <a:spLocks noGrp="1"/>
          </p:cNvSpPr>
          <p:nvPr>
            <p:ph idx="1"/>
            <p:custDataLst>
              <p:tags r:id="rId3"/>
            </p:custDataLst>
          </p:nvPr>
        </p:nvSpPr>
        <p:spPr>
          <a:xfrm>
            <a:off x="527782" y="2210886"/>
            <a:ext cx="10708124" cy="4923339"/>
          </a:xfrm>
        </p:spPr>
        <p:txBody>
          <a:bodyPr/>
          <a:lstStyle/>
          <a:p>
            <a:r>
              <a:rPr lang="fr-CA" sz="2400" dirty="0">
                <a:latin typeface="+mj-lt"/>
              </a:rPr>
              <a:t>Une reconnaissance financière équitable, juste et transparente du travail des éducateurs des jeunes enfants et des aides des services à l’enfance, pour leurs années d’expérience au sein de l’établissement. Exigences :</a:t>
            </a:r>
          </a:p>
          <a:p>
            <a:pPr lvl="1"/>
            <a:r>
              <a:rPr lang="fr-CA" sz="2000" dirty="0">
                <a:latin typeface="+mj-lt"/>
              </a:rPr>
              <a:t>la communication à tous les employés du cadre </a:t>
            </a:r>
            <a:r>
              <a:rPr lang="fr-CA" sz="2000" dirty="0" smtClean="0">
                <a:latin typeface="+mj-lt"/>
              </a:rPr>
              <a:t>d’attribution </a:t>
            </a:r>
            <a:r>
              <a:rPr lang="fr-CA" sz="2000" dirty="0">
                <a:latin typeface="+mj-lt"/>
              </a:rPr>
              <a:t>de la prime (</a:t>
            </a:r>
            <a:r>
              <a:rPr lang="fr-CA" sz="2000" dirty="0" smtClean="0">
                <a:latin typeface="+mj-lt"/>
              </a:rPr>
              <a:t>c’est-à-dire </a:t>
            </a:r>
            <a:r>
              <a:rPr lang="fr-CA" sz="2000" dirty="0">
                <a:latin typeface="+mj-lt"/>
              </a:rPr>
              <a:t>la valeur des primes accordées pour quelle période de service); </a:t>
            </a:r>
          </a:p>
          <a:p>
            <a:pPr lvl="1"/>
            <a:r>
              <a:rPr lang="fr-CA" sz="2000" dirty="0" smtClean="0">
                <a:latin typeface="+mj-lt"/>
              </a:rPr>
              <a:t>les </a:t>
            </a:r>
            <a:r>
              <a:rPr lang="fr-CA" sz="2000" dirty="0">
                <a:latin typeface="+mj-lt"/>
              </a:rPr>
              <a:t>primes pour longues années de service doivent être versées au moyen de la paye et seront considérées comme un revenu imposable. Les reçus de paye doivent être conservés aux fins de production de rapports.</a:t>
            </a:r>
          </a:p>
          <a:p>
            <a:pPr lvl="1"/>
            <a:endParaRPr lang="en-CA" sz="2000" dirty="0">
              <a:latin typeface="+mj-lt"/>
            </a:endParaRPr>
          </a:p>
          <a:p>
            <a:pPr>
              <a:spcBef>
                <a:spcPts val="0"/>
              </a:spcBef>
              <a:spcAft>
                <a:spcPts val="0"/>
              </a:spcAft>
            </a:pPr>
            <a:r>
              <a:rPr lang="fr-CA" sz="2400" dirty="0"/>
              <a:t>Jusqu’à 10 % du financement total peut être utilisé pour couvrir les frais administratifs liés à la mise en œuvre de la subvention*. </a:t>
            </a:r>
            <a:br>
              <a:rPr lang="fr-CA" sz="2400" dirty="0"/>
            </a:br>
            <a:endParaRPr lang="fr-CA" sz="2400" dirty="0"/>
          </a:p>
          <a:p>
            <a:pPr>
              <a:spcBef>
                <a:spcPts val="0"/>
              </a:spcBef>
              <a:spcAft>
                <a:spcPts val="0"/>
              </a:spcAft>
            </a:pPr>
            <a:r>
              <a:rPr lang="fr-CA" sz="2400" dirty="0"/>
              <a:t>* Non admissible à un financement combiné ou commun.</a:t>
            </a:r>
            <a:br>
              <a:rPr lang="fr-CA" sz="2400" dirty="0"/>
            </a:br>
            <a:endParaRPr lang="fr-CA" sz="2400" dirty="0"/>
          </a:p>
        </p:txBody>
      </p:sp>
    </p:spTree>
    <p:extLst>
      <p:ext uri="{BB962C8B-B14F-4D97-AF65-F5344CB8AC3E}">
        <p14:creationId xmlns:p14="http://schemas.microsoft.com/office/powerpoint/2010/main" val="24377036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1"/>
            </p:custDataLst>
          </p:nvPr>
        </p:nvSpPr>
        <p:spPr>
          <a:xfrm>
            <a:off x="677968" y="1790678"/>
            <a:ext cx="5650261" cy="4790361"/>
          </a:xfrm>
        </p:spPr>
        <p:txBody>
          <a:bodyPr/>
          <a:lstStyle/>
          <a:p>
            <a:pPr marL="0" indent="0">
              <a:spcBef>
                <a:spcPts val="0"/>
              </a:spcBef>
              <a:spcAft>
                <a:spcPts val="0"/>
              </a:spcAft>
              <a:buNone/>
            </a:pPr>
            <a:r>
              <a:rPr lang="fr-CA" sz="2200" b="1" dirty="0"/>
              <a:t>Objectif :</a:t>
            </a:r>
            <a:r>
              <a:rPr lang="fr-CA" sz="2200" dirty="0"/>
              <a:t> </a:t>
            </a:r>
            <a:br>
              <a:rPr lang="fr-CA" sz="2200" dirty="0"/>
            </a:br>
            <a:r>
              <a:rPr lang="fr-CA" sz="2200" dirty="0"/>
              <a:t>Reconnaître le travail des titulaires d’une licence de services de garde à domicile pour leur dévouement envers le secteur des services de garde, en leur accordant un montant complémentaire au titre des cotisations au régime enregistré d’épargne-retraite (REER). </a:t>
            </a:r>
          </a:p>
          <a:p>
            <a:pPr marL="0" indent="0">
              <a:spcBef>
                <a:spcPts val="0"/>
              </a:spcBef>
              <a:spcAft>
                <a:spcPts val="0"/>
              </a:spcAft>
              <a:buNone/>
            </a:pPr>
            <a:endParaRPr lang="en-CA" sz="2200" dirty="0" smtClean="0"/>
          </a:p>
          <a:p>
            <a:pPr marL="0" indent="0">
              <a:spcBef>
                <a:spcPts val="0"/>
              </a:spcBef>
              <a:spcAft>
                <a:spcPts val="0"/>
              </a:spcAft>
              <a:buNone/>
            </a:pPr>
            <a:r>
              <a:rPr lang="fr-CA" sz="2200" dirty="0"/>
              <a:t>Les titulaires d’une licence doivent soumettre le Formulaire de demande de remboursement de contributions à un REER avec leur reçu de cotisation. </a:t>
            </a:r>
          </a:p>
          <a:p>
            <a:pPr marL="0" indent="0">
              <a:spcBef>
                <a:spcPts val="0"/>
              </a:spcBef>
              <a:spcAft>
                <a:spcPts val="0"/>
              </a:spcAft>
              <a:buNone/>
            </a:pPr>
            <a:r>
              <a:rPr lang="fr-CA" sz="2200" dirty="0">
                <a:hlinkClick r:id="rId7"/>
              </a:rPr>
              <a:t>https://gov.mb.ca/education/childcare/resources/pubs/pension_rrsp_form.fr.pdf</a:t>
            </a:r>
          </a:p>
          <a:p>
            <a:pPr marL="0" indent="0">
              <a:spcBef>
                <a:spcPts val="0"/>
              </a:spcBef>
              <a:spcAft>
                <a:spcPts val="0"/>
              </a:spcAft>
              <a:buNone/>
            </a:pPr>
            <a:endParaRPr lang="en-CA" sz="2400" dirty="0"/>
          </a:p>
          <a:p>
            <a:pPr marL="0" indent="0">
              <a:buNone/>
            </a:pPr>
            <a:endParaRPr lang="en-CA" sz="2400" dirty="0"/>
          </a:p>
        </p:txBody>
      </p:sp>
      <p:sp>
        <p:nvSpPr>
          <p:cNvPr id="6" name="Slide Number Placeholder 5"/>
          <p:cNvSpPr>
            <a:spLocks noGrp="1"/>
          </p:cNvSpPr>
          <p:nvPr>
            <p:ph type="sldNum" sz="quarter" idx="10"/>
            <p:custDataLst>
              <p:tags r:id="rId2"/>
            </p:custDataLst>
          </p:nvPr>
        </p:nvSpPr>
        <p:spPr/>
        <p:txBody>
          <a:bodyPr/>
          <a:lstStyle/>
          <a:p>
            <a:fld id="{B4A052D0-8619-4288-8621-37923DAD09E6}" type="slidenum">
              <a:rPr lang="en-CA" smtClean="0"/>
              <a:t>17</a:t>
            </a:fld>
            <a:endParaRPr lang="en-CA" smtClean="0"/>
          </a:p>
        </p:txBody>
      </p:sp>
      <p:sp>
        <p:nvSpPr>
          <p:cNvPr id="7" name="Title 3"/>
          <p:cNvSpPr txBox="1">
            <a:spLocks/>
          </p:cNvSpPr>
          <p:nvPr>
            <p:custDataLst>
              <p:tags r:id="rId3"/>
            </p:custDataLst>
          </p:nvPr>
        </p:nvSpPr>
        <p:spPr bwMode="auto">
          <a:xfrm>
            <a:off x="677968" y="433550"/>
            <a:ext cx="10699657"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000" b="1">
                <a:solidFill>
                  <a:schemeClr val="tx2"/>
                </a:solidFill>
                <a:latin typeface="+mj-lt"/>
                <a:ea typeface="+mj-ea"/>
                <a:cs typeface="+mj-cs"/>
              </a:defRPr>
            </a:lvl1pPr>
            <a:lvl2pPr algn="ctr" rtl="0" eaLnBrk="1" fontAlgn="base" hangingPunct="1">
              <a:spcBef>
                <a:spcPct val="0"/>
              </a:spcBef>
              <a:spcAft>
                <a:spcPct val="0"/>
              </a:spcAft>
              <a:defRPr sz="4000" b="1">
                <a:solidFill>
                  <a:schemeClr val="tx2"/>
                </a:solidFill>
                <a:latin typeface="Arial" charset="0"/>
              </a:defRPr>
            </a:lvl2pPr>
            <a:lvl3pPr algn="ctr" rtl="0" eaLnBrk="1" fontAlgn="base" hangingPunct="1">
              <a:spcBef>
                <a:spcPct val="0"/>
              </a:spcBef>
              <a:spcAft>
                <a:spcPct val="0"/>
              </a:spcAft>
              <a:defRPr sz="4000" b="1">
                <a:solidFill>
                  <a:schemeClr val="tx2"/>
                </a:solidFill>
                <a:latin typeface="Arial" charset="0"/>
              </a:defRPr>
            </a:lvl3pPr>
            <a:lvl4pPr algn="ctr" rtl="0" eaLnBrk="1" fontAlgn="base" hangingPunct="1">
              <a:spcBef>
                <a:spcPct val="0"/>
              </a:spcBef>
              <a:spcAft>
                <a:spcPct val="0"/>
              </a:spcAft>
              <a:defRPr sz="4000" b="1">
                <a:solidFill>
                  <a:schemeClr val="tx2"/>
                </a:solidFill>
                <a:latin typeface="Arial" charset="0"/>
              </a:defRPr>
            </a:lvl4pPr>
            <a:lvl5pPr algn="ctr" rtl="0" eaLnBrk="1" fontAlgn="base" hangingPunct="1">
              <a:spcBef>
                <a:spcPct val="0"/>
              </a:spcBef>
              <a:spcAft>
                <a:spcPct val="0"/>
              </a:spcAft>
              <a:defRPr sz="4000" b="1">
                <a:solidFill>
                  <a:schemeClr val="tx2"/>
                </a:solidFill>
                <a:latin typeface="Arial" charset="0"/>
              </a:defRPr>
            </a:lvl5pPr>
            <a:lvl6pPr marL="457200" algn="ctr" rtl="0" eaLnBrk="1" fontAlgn="base" hangingPunct="1">
              <a:spcBef>
                <a:spcPct val="0"/>
              </a:spcBef>
              <a:spcAft>
                <a:spcPct val="0"/>
              </a:spcAft>
              <a:defRPr sz="4000" b="1">
                <a:solidFill>
                  <a:schemeClr val="tx2"/>
                </a:solidFill>
                <a:latin typeface="Arial" charset="0"/>
              </a:defRPr>
            </a:lvl6pPr>
            <a:lvl7pPr marL="914400" algn="ctr" rtl="0" eaLnBrk="1" fontAlgn="base" hangingPunct="1">
              <a:spcBef>
                <a:spcPct val="0"/>
              </a:spcBef>
              <a:spcAft>
                <a:spcPct val="0"/>
              </a:spcAft>
              <a:defRPr sz="4000" b="1">
                <a:solidFill>
                  <a:schemeClr val="tx2"/>
                </a:solidFill>
                <a:latin typeface="Arial" charset="0"/>
              </a:defRPr>
            </a:lvl7pPr>
            <a:lvl8pPr marL="1371600" algn="ctr" rtl="0" eaLnBrk="1" fontAlgn="base" hangingPunct="1">
              <a:spcBef>
                <a:spcPct val="0"/>
              </a:spcBef>
              <a:spcAft>
                <a:spcPct val="0"/>
              </a:spcAft>
              <a:defRPr sz="4000" b="1">
                <a:solidFill>
                  <a:schemeClr val="tx2"/>
                </a:solidFill>
                <a:latin typeface="Arial" charset="0"/>
              </a:defRPr>
            </a:lvl8pPr>
            <a:lvl9pPr marL="1828800" algn="ctr" rtl="0" eaLnBrk="1" fontAlgn="base" hangingPunct="1">
              <a:spcBef>
                <a:spcPct val="0"/>
              </a:spcBef>
              <a:spcAft>
                <a:spcPct val="0"/>
              </a:spcAft>
              <a:defRPr sz="4000" b="1">
                <a:solidFill>
                  <a:schemeClr val="tx2"/>
                </a:solidFill>
                <a:latin typeface="Arial" charset="0"/>
              </a:defRPr>
            </a:lvl9pPr>
          </a:lstStyle>
          <a:p>
            <a:r>
              <a:rPr lang="fr-CA"/>
              <a:t>Résumé du volet de financement :</a:t>
            </a:r>
            <a:br>
              <a:rPr lang="fr-CA"/>
            </a:br>
            <a:r>
              <a:rPr lang="fr-CA" sz="3200">
                <a:solidFill>
                  <a:schemeClr val="accent5">
                    <a:lumMod val="25000"/>
                  </a:schemeClr>
                </a:solidFill>
              </a:rPr>
              <a:t>Prestation d’amélioration de la retraite et de maintien en poste</a:t>
            </a:r>
          </a:p>
        </p:txBody>
      </p:sp>
      <p:graphicFrame>
        <p:nvGraphicFramePr>
          <p:cNvPr id="8" name="Table 7"/>
          <p:cNvGraphicFramePr>
            <a:graphicFrameLocks noGrp="1"/>
          </p:cNvGraphicFramePr>
          <p:nvPr>
            <p:custDataLst>
              <p:tags r:id="rId4"/>
            </p:custDataLst>
            <p:extLst>
              <p:ext uri="{D42A27DB-BD31-4B8C-83A1-F6EECF244321}">
                <p14:modId xmlns:p14="http://schemas.microsoft.com/office/powerpoint/2010/main" val="3546335342"/>
              </p:ext>
            </p:extLst>
          </p:nvPr>
        </p:nvGraphicFramePr>
        <p:xfrm>
          <a:off x="7431314" y="2101235"/>
          <a:ext cx="4760686" cy="4169249"/>
        </p:xfrm>
        <a:graphic>
          <a:graphicData uri="http://schemas.openxmlformats.org/drawingml/2006/table">
            <a:tbl>
              <a:tblPr firstRow="1" bandRow="1">
                <a:tableStyleId>{5C22544A-7EE6-4342-B048-85BDC9FD1C3A}</a:tableStyleId>
              </a:tblPr>
              <a:tblGrid>
                <a:gridCol w="1769836">
                  <a:extLst>
                    <a:ext uri="{9D8B030D-6E8A-4147-A177-3AD203B41FA5}">
                      <a16:colId xmlns:a16="http://schemas.microsoft.com/office/drawing/2014/main" val="2207032232"/>
                    </a:ext>
                  </a:extLst>
                </a:gridCol>
                <a:gridCol w="2990850">
                  <a:extLst>
                    <a:ext uri="{9D8B030D-6E8A-4147-A177-3AD203B41FA5}">
                      <a16:colId xmlns:a16="http://schemas.microsoft.com/office/drawing/2014/main" val="480800943"/>
                    </a:ext>
                  </a:extLst>
                </a:gridCol>
              </a:tblGrid>
              <a:tr h="486770">
                <a:tc>
                  <a:txBody>
                    <a:bodyPr/>
                    <a:lstStyle/>
                    <a:p>
                      <a:r>
                        <a:rPr lang="fr-CA" b="1" dirty="0">
                          <a:solidFill>
                            <a:schemeClr val="tx1">
                              <a:lumMod val="75000"/>
                              <a:lumOff val="25000"/>
                            </a:schemeClr>
                          </a:solidFill>
                        </a:rPr>
                        <a:t>Montant :</a:t>
                      </a:r>
                    </a:p>
                  </a:txBody>
                  <a:tcPr anchor="ctr"/>
                </a:tc>
                <a:tc>
                  <a:txBody>
                    <a:bodyPr/>
                    <a:lstStyle/>
                    <a:p>
                      <a:r>
                        <a:rPr lang="fr-CA">
                          <a:solidFill>
                            <a:schemeClr val="tx1">
                              <a:lumMod val="75000"/>
                              <a:lumOff val="25000"/>
                            </a:schemeClr>
                          </a:solidFill>
                        </a:rPr>
                        <a:t>Montant complémentaire ponctuel de </a:t>
                      </a:r>
                      <a:r>
                        <a:rPr lang="fr-CA" b="1">
                          <a:solidFill>
                            <a:schemeClr val="tx1">
                              <a:lumMod val="75000"/>
                              <a:lumOff val="25000"/>
                            </a:schemeClr>
                          </a:solidFill>
                        </a:rPr>
                        <a:t>500 $</a:t>
                      </a:r>
                      <a:r>
                        <a:rPr lang="fr-CA">
                          <a:solidFill>
                            <a:schemeClr val="tx1">
                              <a:lumMod val="75000"/>
                              <a:lumOff val="25000"/>
                            </a:schemeClr>
                          </a:solidFill>
                        </a:rPr>
                        <a:t> au titre des cotisations au REER</a:t>
                      </a:r>
                    </a:p>
                  </a:txBody>
                  <a:tcPr anchor="ctr"/>
                </a:tc>
                <a:extLst>
                  <a:ext uri="{0D108BD9-81ED-4DB2-BD59-A6C34878D82A}">
                    <a16:rowId xmlns:a16="http://schemas.microsoft.com/office/drawing/2014/main" val="682788965"/>
                  </a:ext>
                </a:extLst>
              </a:tr>
              <a:tr h="1321233">
                <a:tc>
                  <a:txBody>
                    <a:bodyPr/>
                    <a:lstStyle/>
                    <a:p>
                      <a:r>
                        <a:rPr lang="fr-CA" b="1">
                          <a:solidFill>
                            <a:schemeClr val="tx1">
                              <a:lumMod val="75000"/>
                              <a:lumOff val="25000"/>
                            </a:schemeClr>
                          </a:solidFill>
                        </a:rPr>
                        <a:t>Admissibilité :</a:t>
                      </a:r>
                    </a:p>
                  </a:txBody>
                  <a:tcPr anchor="ct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A" b="1" baseline="0">
                          <a:solidFill>
                            <a:schemeClr val="tx1">
                              <a:lumMod val="75000"/>
                              <a:lumOff val="25000"/>
                            </a:schemeClr>
                          </a:solidFill>
                        </a:rPr>
                        <a:t>Les titulaires d’une licence de services de garde à domicile uniquement qui ont cotisé à un REER pendant l’année d’imposition 2022</a:t>
                      </a:r>
                    </a:p>
                  </a:txBody>
                  <a:tcPr anchor="ctr"/>
                </a:tc>
                <a:extLst>
                  <a:ext uri="{0D108BD9-81ED-4DB2-BD59-A6C34878D82A}">
                    <a16:rowId xmlns:a16="http://schemas.microsoft.com/office/drawing/2014/main" val="4078897023"/>
                  </a:ext>
                </a:extLst>
              </a:tr>
              <a:tr h="1243169">
                <a:tc>
                  <a:txBody>
                    <a:bodyPr/>
                    <a:lstStyle/>
                    <a:p>
                      <a:r>
                        <a:rPr lang="fr-CA" b="1">
                          <a:solidFill>
                            <a:schemeClr val="tx1">
                              <a:lumMod val="75000"/>
                              <a:lumOff val="25000"/>
                            </a:schemeClr>
                          </a:solidFill>
                        </a:rPr>
                        <a:t>Comment réclamer ces frais?</a:t>
                      </a:r>
                    </a:p>
                  </a:txBody>
                  <a:tcPr anchor="ctr"/>
                </a:tc>
                <a:tc>
                  <a:txBody>
                    <a:bodyPr/>
                    <a:lstStyle/>
                    <a:p>
                      <a:pPr marL="285750" indent="-285750">
                        <a:buFont typeface="Arial" panose="020B0604020202020204" pitchFamily="34" charset="0"/>
                        <a:buChar char="•"/>
                      </a:pPr>
                      <a:r>
                        <a:rPr lang="fr-CA" b="1" dirty="0">
                          <a:solidFill>
                            <a:schemeClr val="tx1">
                              <a:lumMod val="75000"/>
                              <a:lumOff val="25000"/>
                            </a:schemeClr>
                          </a:solidFill>
                        </a:rPr>
                        <a:t>Reçu de cotisation à un REER soumis au plus tard le 15 mars 2023.</a:t>
                      </a:r>
                    </a:p>
                  </a:txBody>
                  <a:tcPr anchor="ctr"/>
                </a:tc>
                <a:extLst>
                  <a:ext uri="{0D108BD9-81ED-4DB2-BD59-A6C34878D82A}">
                    <a16:rowId xmlns:a16="http://schemas.microsoft.com/office/drawing/2014/main" val="973193152"/>
                  </a:ext>
                </a:extLst>
              </a:tr>
            </a:tbl>
          </a:graphicData>
        </a:graphic>
      </p:graphicFrame>
    </p:spTree>
    <p:extLst>
      <p:ext uri="{BB962C8B-B14F-4D97-AF65-F5344CB8AC3E}">
        <p14:creationId xmlns:p14="http://schemas.microsoft.com/office/powerpoint/2010/main" val="1072210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0"/>
            <p:custDataLst>
              <p:tags r:id="rId1"/>
            </p:custDataLst>
          </p:nvPr>
        </p:nvSpPr>
        <p:spPr/>
        <p:txBody>
          <a:bodyPr/>
          <a:lstStyle/>
          <a:p>
            <a:fld id="{B4A052D0-8619-4288-8621-37923DAD09E6}" type="slidenum">
              <a:rPr lang="en-CA" smtClean="0"/>
              <a:t>18</a:t>
            </a:fld>
            <a:endParaRPr lang="en-CA" smtClean="0"/>
          </a:p>
        </p:txBody>
      </p:sp>
      <p:sp>
        <p:nvSpPr>
          <p:cNvPr id="7" name="Title 3"/>
          <p:cNvSpPr txBox="1">
            <a:spLocks/>
          </p:cNvSpPr>
          <p:nvPr>
            <p:custDataLst>
              <p:tags r:id="rId2"/>
            </p:custDataLst>
          </p:nvPr>
        </p:nvSpPr>
        <p:spPr bwMode="auto">
          <a:xfrm>
            <a:off x="778725" y="450807"/>
            <a:ext cx="10699657"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000" b="1">
                <a:solidFill>
                  <a:schemeClr val="tx2"/>
                </a:solidFill>
                <a:latin typeface="+mj-lt"/>
                <a:ea typeface="+mj-ea"/>
                <a:cs typeface="+mj-cs"/>
              </a:defRPr>
            </a:lvl1pPr>
            <a:lvl2pPr algn="ctr" rtl="0" eaLnBrk="1" fontAlgn="base" hangingPunct="1">
              <a:spcBef>
                <a:spcPct val="0"/>
              </a:spcBef>
              <a:spcAft>
                <a:spcPct val="0"/>
              </a:spcAft>
              <a:defRPr sz="4000" b="1">
                <a:solidFill>
                  <a:schemeClr val="tx2"/>
                </a:solidFill>
                <a:latin typeface="Arial" charset="0"/>
              </a:defRPr>
            </a:lvl2pPr>
            <a:lvl3pPr algn="ctr" rtl="0" eaLnBrk="1" fontAlgn="base" hangingPunct="1">
              <a:spcBef>
                <a:spcPct val="0"/>
              </a:spcBef>
              <a:spcAft>
                <a:spcPct val="0"/>
              </a:spcAft>
              <a:defRPr sz="4000" b="1">
                <a:solidFill>
                  <a:schemeClr val="tx2"/>
                </a:solidFill>
                <a:latin typeface="Arial" charset="0"/>
              </a:defRPr>
            </a:lvl3pPr>
            <a:lvl4pPr algn="ctr" rtl="0" eaLnBrk="1" fontAlgn="base" hangingPunct="1">
              <a:spcBef>
                <a:spcPct val="0"/>
              </a:spcBef>
              <a:spcAft>
                <a:spcPct val="0"/>
              </a:spcAft>
              <a:defRPr sz="4000" b="1">
                <a:solidFill>
                  <a:schemeClr val="tx2"/>
                </a:solidFill>
                <a:latin typeface="Arial" charset="0"/>
              </a:defRPr>
            </a:lvl4pPr>
            <a:lvl5pPr algn="ctr" rtl="0" eaLnBrk="1" fontAlgn="base" hangingPunct="1">
              <a:spcBef>
                <a:spcPct val="0"/>
              </a:spcBef>
              <a:spcAft>
                <a:spcPct val="0"/>
              </a:spcAft>
              <a:defRPr sz="4000" b="1">
                <a:solidFill>
                  <a:schemeClr val="tx2"/>
                </a:solidFill>
                <a:latin typeface="Arial" charset="0"/>
              </a:defRPr>
            </a:lvl5pPr>
            <a:lvl6pPr marL="457200" algn="ctr" rtl="0" eaLnBrk="1" fontAlgn="base" hangingPunct="1">
              <a:spcBef>
                <a:spcPct val="0"/>
              </a:spcBef>
              <a:spcAft>
                <a:spcPct val="0"/>
              </a:spcAft>
              <a:defRPr sz="4000" b="1">
                <a:solidFill>
                  <a:schemeClr val="tx2"/>
                </a:solidFill>
                <a:latin typeface="Arial" charset="0"/>
              </a:defRPr>
            </a:lvl6pPr>
            <a:lvl7pPr marL="914400" algn="ctr" rtl="0" eaLnBrk="1" fontAlgn="base" hangingPunct="1">
              <a:spcBef>
                <a:spcPct val="0"/>
              </a:spcBef>
              <a:spcAft>
                <a:spcPct val="0"/>
              </a:spcAft>
              <a:defRPr sz="4000" b="1">
                <a:solidFill>
                  <a:schemeClr val="tx2"/>
                </a:solidFill>
                <a:latin typeface="Arial" charset="0"/>
              </a:defRPr>
            </a:lvl7pPr>
            <a:lvl8pPr marL="1371600" algn="ctr" rtl="0" eaLnBrk="1" fontAlgn="base" hangingPunct="1">
              <a:spcBef>
                <a:spcPct val="0"/>
              </a:spcBef>
              <a:spcAft>
                <a:spcPct val="0"/>
              </a:spcAft>
              <a:defRPr sz="4000" b="1">
                <a:solidFill>
                  <a:schemeClr val="tx2"/>
                </a:solidFill>
                <a:latin typeface="Arial" charset="0"/>
              </a:defRPr>
            </a:lvl8pPr>
            <a:lvl9pPr marL="1828800" algn="ctr" rtl="0" eaLnBrk="1" fontAlgn="base" hangingPunct="1">
              <a:spcBef>
                <a:spcPct val="0"/>
              </a:spcBef>
              <a:spcAft>
                <a:spcPct val="0"/>
              </a:spcAft>
              <a:defRPr sz="4000" b="1">
                <a:solidFill>
                  <a:schemeClr val="tx2"/>
                </a:solidFill>
                <a:latin typeface="Arial" charset="0"/>
              </a:defRPr>
            </a:lvl9pPr>
          </a:lstStyle>
          <a:p>
            <a:r>
              <a:rPr lang="fr-CA" sz="3600" dirty="0"/>
              <a:t>Caractéristiques des dépenses admissibles :</a:t>
            </a:r>
            <a:br>
              <a:rPr lang="fr-CA" sz="3600" dirty="0"/>
            </a:br>
            <a:r>
              <a:rPr lang="fr-CA" sz="3200" dirty="0">
                <a:solidFill>
                  <a:schemeClr val="accent5">
                    <a:lumMod val="25000"/>
                  </a:schemeClr>
                </a:solidFill>
              </a:rPr>
              <a:t>Prestation d’amélioration de la retraite et de maintien en poste</a:t>
            </a:r>
          </a:p>
        </p:txBody>
      </p:sp>
      <p:sp>
        <p:nvSpPr>
          <p:cNvPr id="2" name="Content Placeholder 1"/>
          <p:cNvSpPr>
            <a:spLocks noGrp="1"/>
          </p:cNvSpPr>
          <p:nvPr>
            <p:ph idx="1"/>
            <p:custDataLst>
              <p:tags r:id="rId3"/>
            </p:custDataLst>
          </p:nvPr>
        </p:nvSpPr>
        <p:spPr>
          <a:xfrm>
            <a:off x="546832" y="1798135"/>
            <a:ext cx="10708124" cy="4923339"/>
          </a:xfrm>
        </p:spPr>
        <p:txBody>
          <a:bodyPr/>
          <a:lstStyle/>
          <a:p>
            <a:r>
              <a:rPr lang="fr-CA" sz="2400" dirty="0"/>
              <a:t>Les titulaires d’une licence de services de garde à domicile (en milieu familial ou collectif) recevront un supplément de 500 $ au titre des cotisations au REER pour l’année d’imposition 2022.</a:t>
            </a:r>
          </a:p>
          <a:p>
            <a:pPr marL="0" indent="0">
              <a:buNone/>
            </a:pPr>
            <a:endParaRPr lang="en-CA" sz="2400" dirty="0" smtClean="0"/>
          </a:p>
          <a:p>
            <a:r>
              <a:rPr lang="fr-CA" sz="2400" dirty="0"/>
              <a:t>Les reçus de cotisation à un REER et le Formulaire de demande de remboursement de contributions à un REER doivent être soumis à la Division de </a:t>
            </a:r>
            <a:r>
              <a:rPr lang="fr-CA" sz="2400" dirty="0" smtClean="0"/>
              <a:t>l’apprentissage </a:t>
            </a:r>
            <a:r>
              <a:rPr lang="fr-CA" sz="2400" dirty="0"/>
              <a:t>et de la garde des jeunes </a:t>
            </a:r>
            <a:r>
              <a:rPr lang="fr-CA" sz="2400" dirty="0" smtClean="0"/>
              <a:t>de la petite enfance </a:t>
            </a:r>
            <a:r>
              <a:rPr lang="fr-CA" sz="2400" dirty="0"/>
              <a:t>au plus tard le 15 mars 2023.</a:t>
            </a:r>
            <a:br>
              <a:rPr lang="fr-CA" sz="2400" dirty="0"/>
            </a:br>
            <a:endParaRPr lang="fr-CA" sz="2400" dirty="0"/>
          </a:p>
          <a:p>
            <a:r>
              <a:rPr lang="fr-CA" sz="2400" dirty="0"/>
              <a:t>Si un titulaire de licence dans un établissement de services de garderie familiale ou collective à domicile a cotisé à son REER pendant son congé parental au cours de l’exercice 2022, il est admissible à la Prestation d’amélioration de la retraite et de maintien en poste.</a:t>
            </a:r>
            <a:br>
              <a:rPr lang="fr-CA" sz="2400" dirty="0"/>
            </a:br>
            <a:endParaRPr lang="fr-CA" sz="2400" dirty="0"/>
          </a:p>
        </p:txBody>
      </p:sp>
    </p:spTree>
    <p:extLst>
      <p:ext uri="{BB962C8B-B14F-4D97-AF65-F5344CB8AC3E}">
        <p14:creationId xmlns:p14="http://schemas.microsoft.com/office/powerpoint/2010/main" val="2318899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0"/>
            <p:custDataLst>
              <p:tags r:id="rId1"/>
            </p:custDataLst>
          </p:nvPr>
        </p:nvSpPr>
        <p:spPr/>
        <p:txBody>
          <a:bodyPr/>
          <a:lstStyle/>
          <a:p>
            <a:fld id="{B4A052D0-8619-4288-8621-37923DAD09E6}" type="slidenum">
              <a:rPr lang="en-CA" smtClean="0"/>
              <a:t>19</a:t>
            </a:fld>
            <a:endParaRPr lang="en-CA" smtClean="0"/>
          </a:p>
        </p:txBody>
      </p:sp>
      <p:sp>
        <p:nvSpPr>
          <p:cNvPr id="7" name="Title 3"/>
          <p:cNvSpPr>
            <a:spLocks noGrp="1"/>
          </p:cNvSpPr>
          <p:nvPr>
            <p:ph type="title"/>
            <p:custDataLst>
              <p:tags r:id="rId2"/>
            </p:custDataLst>
          </p:nvPr>
        </p:nvSpPr>
        <p:spPr>
          <a:xfrm>
            <a:off x="942008" y="634294"/>
            <a:ext cx="10699657" cy="1143000"/>
          </a:xfrm>
        </p:spPr>
        <p:txBody>
          <a:bodyPr/>
          <a:lstStyle/>
          <a:p>
            <a:r>
              <a:rPr lang="fr-CA" sz="3600" dirty="0"/>
              <a:t>Subventions pour l’amélioration de la qualité : </a:t>
            </a:r>
            <a:r>
              <a:rPr lang="fr-CA" dirty="0"/>
              <a:t/>
            </a:r>
            <a:br>
              <a:rPr lang="fr-CA" dirty="0"/>
            </a:br>
            <a:r>
              <a:rPr lang="fr-CA" sz="3600" dirty="0"/>
              <a:t>Processus d’acceptation</a:t>
            </a:r>
          </a:p>
        </p:txBody>
      </p:sp>
      <p:graphicFrame>
        <p:nvGraphicFramePr>
          <p:cNvPr id="2" name="Table 1"/>
          <p:cNvGraphicFramePr>
            <a:graphicFrameLocks noGrp="1"/>
          </p:cNvGraphicFramePr>
          <p:nvPr>
            <p:custDataLst>
              <p:tags r:id="rId3"/>
            </p:custDataLst>
            <p:extLst>
              <p:ext uri="{D42A27DB-BD31-4B8C-83A1-F6EECF244321}">
                <p14:modId xmlns:p14="http://schemas.microsoft.com/office/powerpoint/2010/main" val="985367211"/>
              </p:ext>
            </p:extLst>
          </p:nvPr>
        </p:nvGraphicFramePr>
        <p:xfrm>
          <a:off x="616688" y="2024835"/>
          <a:ext cx="11101176" cy="2316480"/>
        </p:xfrm>
        <a:graphic>
          <a:graphicData uri="http://schemas.openxmlformats.org/drawingml/2006/table">
            <a:tbl>
              <a:tblPr firstRow="1" bandRow="1">
                <a:tableStyleId>{5C22544A-7EE6-4342-B048-85BDC9FD1C3A}</a:tableStyleId>
              </a:tblPr>
              <a:tblGrid>
                <a:gridCol w="1335937">
                  <a:extLst>
                    <a:ext uri="{9D8B030D-6E8A-4147-A177-3AD203B41FA5}">
                      <a16:colId xmlns:a16="http://schemas.microsoft.com/office/drawing/2014/main" val="1008048073"/>
                    </a:ext>
                  </a:extLst>
                </a:gridCol>
                <a:gridCol w="4937273">
                  <a:extLst>
                    <a:ext uri="{9D8B030D-6E8A-4147-A177-3AD203B41FA5}">
                      <a16:colId xmlns:a16="http://schemas.microsoft.com/office/drawing/2014/main" val="2051890650"/>
                    </a:ext>
                  </a:extLst>
                </a:gridCol>
                <a:gridCol w="2797027">
                  <a:extLst>
                    <a:ext uri="{9D8B030D-6E8A-4147-A177-3AD203B41FA5}">
                      <a16:colId xmlns:a16="http://schemas.microsoft.com/office/drawing/2014/main" val="2963690775"/>
                    </a:ext>
                  </a:extLst>
                </a:gridCol>
                <a:gridCol w="2030939">
                  <a:extLst>
                    <a:ext uri="{9D8B030D-6E8A-4147-A177-3AD203B41FA5}">
                      <a16:colId xmlns:a16="http://schemas.microsoft.com/office/drawing/2014/main" val="579695121"/>
                    </a:ext>
                  </a:extLst>
                </a:gridCol>
              </a:tblGrid>
              <a:tr h="370840">
                <a:tc>
                  <a:txBody>
                    <a:bodyPr/>
                    <a:lstStyle/>
                    <a:p>
                      <a:endParaRPr lang="en-CA" sz="1600" dirty="0"/>
                    </a:p>
                  </a:txBody>
                  <a:tcPr/>
                </a:tc>
                <a:tc>
                  <a:txBody>
                    <a:bodyPr/>
                    <a:lstStyle/>
                    <a:p>
                      <a:r>
                        <a:rPr lang="fr-CA" sz="1600" dirty="0">
                          <a:solidFill>
                            <a:schemeClr val="tx1">
                              <a:lumMod val="75000"/>
                              <a:lumOff val="25000"/>
                            </a:schemeClr>
                          </a:solidFill>
                        </a:rPr>
                        <a:t>VOLETS DE FINANCEMENT</a:t>
                      </a:r>
                    </a:p>
                  </a:txBody>
                  <a:tcPr/>
                </a:tc>
                <a:tc>
                  <a:txBody>
                    <a:bodyPr/>
                    <a:lstStyle/>
                    <a:p>
                      <a:r>
                        <a:rPr lang="fr-CA" sz="1600" dirty="0">
                          <a:solidFill>
                            <a:schemeClr val="tx1">
                              <a:lumMod val="75000"/>
                              <a:lumOff val="25000"/>
                            </a:schemeClr>
                          </a:solidFill>
                        </a:rPr>
                        <a:t>Comment réclamer ces frais?</a:t>
                      </a:r>
                    </a:p>
                  </a:txBody>
                  <a:tcPr/>
                </a:tc>
                <a:tc>
                  <a:txBody>
                    <a:bodyPr/>
                    <a:lstStyle/>
                    <a:p>
                      <a:r>
                        <a:rPr lang="fr-CA" sz="1600">
                          <a:solidFill>
                            <a:schemeClr val="tx1">
                              <a:lumMod val="75000"/>
                              <a:lumOff val="25000"/>
                            </a:schemeClr>
                          </a:solidFill>
                        </a:rPr>
                        <a:t>Date limite</a:t>
                      </a:r>
                    </a:p>
                  </a:txBody>
                  <a:tcPr/>
                </a:tc>
                <a:extLst>
                  <a:ext uri="{0D108BD9-81ED-4DB2-BD59-A6C34878D82A}">
                    <a16:rowId xmlns:a16="http://schemas.microsoft.com/office/drawing/2014/main" val="3535222277"/>
                  </a:ext>
                </a:extLst>
              </a:tr>
              <a:tr h="370840">
                <a:tc rowSpan="3">
                  <a:txBody>
                    <a:bodyPr/>
                    <a:lstStyle/>
                    <a:p>
                      <a:r>
                        <a:rPr lang="fr-CA" sz="1600" b="1" dirty="0"/>
                        <a:t>Garderies</a:t>
                      </a:r>
                    </a:p>
                  </a:txBody>
                  <a:tcPr anchor="ctr"/>
                </a:tc>
                <a:tc>
                  <a:txBody>
                    <a:bodyPr/>
                    <a:lstStyle/>
                    <a:p>
                      <a:r>
                        <a:rPr lang="fr-CA" sz="1600" dirty="0"/>
                        <a:t>Subvention pour la qualité de l’apprentissage et de l’environnement </a:t>
                      </a:r>
                      <a:r>
                        <a:rPr lang="fr-CA" sz="1600" dirty="0" smtClean="0"/>
                        <a:t>de la petite enfance</a:t>
                      </a:r>
                      <a:endParaRPr lang="fr-CA" sz="1600" dirty="0"/>
                    </a:p>
                  </a:txBody>
                  <a:tcPr/>
                </a:tc>
                <a:tc rowSpan="3">
                  <a:txBody>
                    <a:bodyPr/>
                    <a:lstStyle/>
                    <a:p>
                      <a:r>
                        <a:rPr lang="fr-CA" sz="1600" dirty="0"/>
                        <a:t>Accepter ou refuser chaque demande de mise à jour de l’outil Recherche de services de garde </a:t>
                      </a:r>
                      <a:r>
                        <a:rPr lang="fr-CA" sz="1600" dirty="0" smtClean="0"/>
                        <a:t>d’enfants</a:t>
                      </a:r>
                      <a:r>
                        <a:rPr lang="fr-CA" sz="1600" baseline="0" dirty="0" smtClean="0"/>
                        <a:t> </a:t>
                      </a:r>
                      <a:endParaRPr lang="fr-CA" sz="1600" baseline="0" dirty="0"/>
                    </a:p>
                  </a:txBody>
                  <a:tcPr anchor="ctr"/>
                </a:tc>
                <a:tc rowSpan="3">
                  <a:txBody>
                    <a:bodyPr/>
                    <a:lstStyle/>
                    <a:p>
                      <a:r>
                        <a:rPr lang="fr-CA" sz="1600"/>
                        <a:t>13 mars 2023</a:t>
                      </a:r>
                    </a:p>
                  </a:txBody>
                  <a:tcPr anchor="ctr"/>
                </a:tc>
                <a:extLst>
                  <a:ext uri="{0D108BD9-81ED-4DB2-BD59-A6C34878D82A}">
                    <a16:rowId xmlns:a16="http://schemas.microsoft.com/office/drawing/2014/main" val="373835851"/>
                  </a:ext>
                </a:extLst>
              </a:tr>
              <a:tr h="370840">
                <a:tc vMerge="1">
                  <a:txBody>
                    <a:bodyPr/>
                    <a:lstStyle/>
                    <a:p>
                      <a:endParaRPr lang="en-CA" dirty="0"/>
                    </a:p>
                  </a:txBody>
                  <a:tcPr/>
                </a:tc>
                <a:tc>
                  <a:txBody>
                    <a:bodyPr/>
                    <a:lstStyle/>
                    <a:p>
                      <a:r>
                        <a:rPr lang="fr-CA" sz="1600" dirty="0"/>
                        <a:t>Subvention pour l’amélioration de la diversité et de l’inclusion</a:t>
                      </a:r>
                    </a:p>
                  </a:txBody>
                  <a:tcPr/>
                </a:tc>
                <a:tc vMerge="1">
                  <a:txBody>
                    <a:bodyPr/>
                    <a:lstStyle/>
                    <a:p>
                      <a:endParaRPr lang="en-CA"/>
                    </a:p>
                  </a:txBody>
                  <a:tcPr/>
                </a:tc>
                <a:tc vMerge="1">
                  <a:txBody>
                    <a:bodyPr/>
                    <a:lstStyle/>
                    <a:p>
                      <a:endParaRPr lang="en-CA" dirty="0"/>
                    </a:p>
                  </a:txBody>
                  <a:tcPr/>
                </a:tc>
                <a:extLst>
                  <a:ext uri="{0D108BD9-81ED-4DB2-BD59-A6C34878D82A}">
                    <a16:rowId xmlns:a16="http://schemas.microsoft.com/office/drawing/2014/main" val="4105444273"/>
                  </a:ext>
                </a:extLst>
              </a:tr>
              <a:tr h="370840">
                <a:tc vMerge="1">
                  <a:txBody>
                    <a:bodyPr/>
                    <a:lstStyle/>
                    <a:p>
                      <a:endParaRPr lang="en-CA" dirty="0"/>
                    </a:p>
                  </a:txBody>
                  <a:tcPr/>
                </a:tc>
                <a:tc>
                  <a:txBody>
                    <a:bodyPr/>
                    <a:lstStyle/>
                    <a:p>
                      <a:r>
                        <a:rPr lang="fr-CA" sz="1600" dirty="0"/>
                        <a:t>Prestation pour l’innovation en matière de recrutement et de maintien en poste</a:t>
                      </a:r>
                    </a:p>
                  </a:txBody>
                  <a:tcPr/>
                </a:tc>
                <a:tc vMerge="1">
                  <a:txBody>
                    <a:bodyPr/>
                    <a:lstStyle/>
                    <a:p>
                      <a:endParaRPr lang="en-CA" dirty="0"/>
                    </a:p>
                  </a:txBody>
                  <a:tcPr/>
                </a:tc>
                <a:tc vMerge="1">
                  <a:txBody>
                    <a:bodyPr/>
                    <a:lstStyle/>
                    <a:p>
                      <a:endParaRPr lang="en-CA" dirty="0"/>
                    </a:p>
                  </a:txBody>
                  <a:tcPr/>
                </a:tc>
                <a:extLst>
                  <a:ext uri="{0D108BD9-81ED-4DB2-BD59-A6C34878D82A}">
                    <a16:rowId xmlns:a16="http://schemas.microsoft.com/office/drawing/2014/main" val="1845658929"/>
                  </a:ext>
                </a:extLst>
              </a:tr>
            </a:tbl>
          </a:graphicData>
        </a:graphic>
      </p:graphicFrame>
      <p:graphicFrame>
        <p:nvGraphicFramePr>
          <p:cNvPr id="9" name="Table 8"/>
          <p:cNvGraphicFramePr>
            <a:graphicFrameLocks noGrp="1"/>
          </p:cNvGraphicFramePr>
          <p:nvPr>
            <p:custDataLst>
              <p:tags r:id="rId4"/>
            </p:custDataLst>
            <p:extLst>
              <p:ext uri="{D42A27DB-BD31-4B8C-83A1-F6EECF244321}">
                <p14:modId xmlns:p14="http://schemas.microsoft.com/office/powerpoint/2010/main" val="1676846593"/>
              </p:ext>
            </p:extLst>
          </p:nvPr>
        </p:nvGraphicFramePr>
        <p:xfrm>
          <a:off x="616688" y="4552950"/>
          <a:ext cx="11101176" cy="2806065"/>
        </p:xfrm>
        <a:graphic>
          <a:graphicData uri="http://schemas.openxmlformats.org/drawingml/2006/table">
            <a:tbl>
              <a:tblPr firstRow="1" bandRow="1">
                <a:tableStyleId>{5C22544A-7EE6-4342-B048-85BDC9FD1C3A}</a:tableStyleId>
              </a:tblPr>
              <a:tblGrid>
                <a:gridCol w="1307362">
                  <a:extLst>
                    <a:ext uri="{9D8B030D-6E8A-4147-A177-3AD203B41FA5}">
                      <a16:colId xmlns:a16="http://schemas.microsoft.com/office/drawing/2014/main" val="1008048073"/>
                    </a:ext>
                  </a:extLst>
                </a:gridCol>
                <a:gridCol w="5012988">
                  <a:extLst>
                    <a:ext uri="{9D8B030D-6E8A-4147-A177-3AD203B41FA5}">
                      <a16:colId xmlns:a16="http://schemas.microsoft.com/office/drawing/2014/main" val="2051890650"/>
                    </a:ext>
                  </a:extLst>
                </a:gridCol>
                <a:gridCol w="2740362">
                  <a:extLst>
                    <a:ext uri="{9D8B030D-6E8A-4147-A177-3AD203B41FA5}">
                      <a16:colId xmlns:a16="http://schemas.microsoft.com/office/drawing/2014/main" val="2963690775"/>
                    </a:ext>
                  </a:extLst>
                </a:gridCol>
                <a:gridCol w="2040464">
                  <a:extLst>
                    <a:ext uri="{9D8B030D-6E8A-4147-A177-3AD203B41FA5}">
                      <a16:colId xmlns:a16="http://schemas.microsoft.com/office/drawing/2014/main" val="579695121"/>
                    </a:ext>
                  </a:extLst>
                </a:gridCol>
              </a:tblGrid>
              <a:tr h="421005">
                <a:tc>
                  <a:txBody>
                    <a:bodyPr/>
                    <a:lstStyle/>
                    <a:p>
                      <a:endParaRPr lang="en-CA" sz="1600" dirty="0"/>
                    </a:p>
                  </a:txBody>
                  <a:tcPr/>
                </a:tc>
                <a:tc>
                  <a:txBody>
                    <a:bodyPr/>
                    <a:lstStyle/>
                    <a:p>
                      <a:r>
                        <a:rPr lang="fr-CA" sz="1600" dirty="0">
                          <a:solidFill>
                            <a:schemeClr val="tx1">
                              <a:lumMod val="75000"/>
                              <a:lumOff val="25000"/>
                            </a:schemeClr>
                          </a:solidFill>
                        </a:rPr>
                        <a:t>VOLETS DE FINANCEMENT</a:t>
                      </a:r>
                    </a:p>
                  </a:txBody>
                  <a:tcPr/>
                </a:tc>
                <a:tc>
                  <a:txBody>
                    <a:bodyPr/>
                    <a:lstStyle/>
                    <a:p>
                      <a:r>
                        <a:rPr lang="fr-CA" sz="1600">
                          <a:solidFill>
                            <a:schemeClr val="tx1">
                              <a:lumMod val="75000"/>
                              <a:lumOff val="25000"/>
                            </a:schemeClr>
                          </a:solidFill>
                        </a:rPr>
                        <a:t>Comment réclamer ces frais?</a:t>
                      </a:r>
                    </a:p>
                  </a:txBody>
                  <a:tcPr/>
                </a:tc>
                <a:tc>
                  <a:txBody>
                    <a:bodyPr/>
                    <a:lstStyle/>
                    <a:p>
                      <a:r>
                        <a:rPr lang="fr-CA" sz="1600">
                          <a:solidFill>
                            <a:schemeClr val="tx1">
                              <a:lumMod val="75000"/>
                              <a:lumOff val="25000"/>
                            </a:schemeClr>
                          </a:solidFill>
                        </a:rPr>
                        <a:t>Date limite</a:t>
                      </a:r>
                    </a:p>
                  </a:txBody>
                  <a:tcPr/>
                </a:tc>
                <a:extLst>
                  <a:ext uri="{0D108BD9-81ED-4DB2-BD59-A6C34878D82A}">
                    <a16:rowId xmlns:a16="http://schemas.microsoft.com/office/drawing/2014/main" val="3535222277"/>
                  </a:ext>
                </a:extLst>
              </a:tr>
              <a:tr h="370840">
                <a:tc rowSpan="3">
                  <a:txBody>
                    <a:bodyPr/>
                    <a:lstStyle/>
                    <a:p>
                      <a:r>
                        <a:rPr lang="fr-CA" sz="1600" b="1" dirty="0"/>
                        <a:t>Garderies familiales</a:t>
                      </a:r>
                    </a:p>
                  </a:txBody>
                  <a:tcPr anchor="ctr"/>
                </a:tc>
                <a:tc>
                  <a:txBody>
                    <a:bodyPr/>
                    <a:lstStyle/>
                    <a:p>
                      <a:r>
                        <a:rPr lang="fr-CA" sz="1600" dirty="0"/>
                        <a:t>Subvention pour la qualité de l’apprentissage et de l’environnement </a:t>
                      </a:r>
                      <a:r>
                        <a:rPr lang="fr-CA" sz="1600" dirty="0" smtClean="0"/>
                        <a:t>de la petite enfance</a:t>
                      </a:r>
                      <a:endParaRPr lang="fr-CA" sz="1600" dirty="0"/>
                    </a:p>
                  </a:txBody>
                  <a:tcPr/>
                </a:tc>
                <a:tc rowSpan="2">
                  <a:txBody>
                    <a:bodyPr/>
                    <a:lstStyle/>
                    <a:p>
                      <a:r>
                        <a:rPr lang="fr-CA" sz="1600" dirty="0"/>
                        <a:t>Accepter ou refuser chaque demande de mise à jour de l’outil Recherche de services de garde </a:t>
                      </a:r>
                      <a:r>
                        <a:rPr lang="fr-CA" sz="1600" dirty="0" smtClean="0"/>
                        <a:t>d’enfants</a:t>
                      </a:r>
                      <a:r>
                        <a:rPr lang="fr-CA" sz="1600" baseline="0" dirty="0" smtClean="0"/>
                        <a:t> </a:t>
                      </a:r>
                      <a:endParaRPr lang="fr-CA" sz="1600" baseline="0" dirty="0"/>
                    </a:p>
                  </a:txBody>
                  <a:tcPr anchor="ctr"/>
                </a:tc>
                <a:tc rowSpan="2">
                  <a:txBody>
                    <a:bodyPr/>
                    <a:lstStyle/>
                    <a:p>
                      <a:r>
                        <a:rPr lang="fr-CA" sz="1600"/>
                        <a:t>13 mars 2023</a:t>
                      </a:r>
                    </a:p>
                  </a:txBody>
                  <a:tcPr anchor="ctr"/>
                </a:tc>
                <a:extLst>
                  <a:ext uri="{0D108BD9-81ED-4DB2-BD59-A6C34878D82A}">
                    <a16:rowId xmlns:a16="http://schemas.microsoft.com/office/drawing/2014/main" val="373835851"/>
                  </a:ext>
                </a:extLst>
              </a:tr>
              <a:tr h="824865">
                <a:tc vMerge="1">
                  <a:txBody>
                    <a:bodyPr/>
                    <a:lstStyle/>
                    <a:p>
                      <a:endParaRPr lang="en-CA" dirty="0"/>
                    </a:p>
                  </a:txBody>
                  <a:tcPr/>
                </a:tc>
                <a:tc>
                  <a:txBody>
                    <a:bodyPr/>
                    <a:lstStyle/>
                    <a:p>
                      <a:r>
                        <a:rPr lang="fr-CA" sz="1600" dirty="0"/>
                        <a:t>Amélioration de la diversité et de l’inclusion</a:t>
                      </a:r>
                    </a:p>
                  </a:txBody>
                  <a:tcPr/>
                </a:tc>
                <a:tc vMerge="1">
                  <a:txBody>
                    <a:bodyPr/>
                    <a:lstStyle/>
                    <a:p>
                      <a:endParaRPr lang="en-CA" dirty="0"/>
                    </a:p>
                  </a:txBody>
                  <a:tcPr anchor="ctr"/>
                </a:tc>
                <a:tc vMerge="1">
                  <a:txBody>
                    <a:bodyPr/>
                    <a:lstStyle/>
                    <a:p>
                      <a:endParaRPr lang="en-CA" dirty="0"/>
                    </a:p>
                  </a:txBody>
                  <a:tcPr anchor="ctr"/>
                </a:tc>
                <a:extLst>
                  <a:ext uri="{0D108BD9-81ED-4DB2-BD59-A6C34878D82A}">
                    <a16:rowId xmlns:a16="http://schemas.microsoft.com/office/drawing/2014/main" val="4105444273"/>
                  </a:ext>
                </a:extLst>
              </a:tr>
              <a:tr h="370840">
                <a:tc vMerge="1">
                  <a:txBody>
                    <a:bodyPr/>
                    <a:lstStyle/>
                    <a:p>
                      <a:endParaRPr lang="en-CA" dirty="0"/>
                    </a:p>
                  </a:txBody>
                  <a:tcPr/>
                </a:tc>
                <a:tc>
                  <a:txBody>
                    <a:bodyPr/>
                    <a:lstStyle/>
                    <a:p>
                      <a:r>
                        <a:rPr lang="fr-CA" sz="1600" dirty="0"/>
                        <a:t>Prestation d’amélioration de la retraite et de maintien en poste</a:t>
                      </a:r>
                    </a:p>
                  </a:txBody>
                  <a:tcPr anchor="ctr"/>
                </a:tc>
                <a:tc>
                  <a:txBody>
                    <a:bodyPr/>
                    <a:lstStyle/>
                    <a:p>
                      <a:r>
                        <a:rPr lang="fr-CA" sz="1600" dirty="0"/>
                        <a:t>Le reçu de cotisation et le formulaire pour les contributions de 2022</a:t>
                      </a:r>
                    </a:p>
                  </a:txBody>
                  <a:tcPr anchor="ctr"/>
                </a:tc>
                <a:tc>
                  <a:txBody>
                    <a:bodyPr/>
                    <a:lstStyle/>
                    <a:p>
                      <a:r>
                        <a:rPr lang="fr-CA" sz="1600" dirty="0"/>
                        <a:t>15 mars 2023</a:t>
                      </a:r>
                    </a:p>
                  </a:txBody>
                  <a:tcPr anchor="ctr"/>
                </a:tc>
                <a:extLst>
                  <a:ext uri="{0D108BD9-81ED-4DB2-BD59-A6C34878D82A}">
                    <a16:rowId xmlns:a16="http://schemas.microsoft.com/office/drawing/2014/main" val="1845658929"/>
                  </a:ext>
                </a:extLst>
              </a:tr>
            </a:tbl>
          </a:graphicData>
        </a:graphic>
      </p:graphicFrame>
      <p:sp>
        <p:nvSpPr>
          <p:cNvPr id="4" name="Rectangle 3"/>
          <p:cNvSpPr/>
          <p:nvPr>
            <p:custDataLst>
              <p:tags r:id="rId5"/>
            </p:custDataLst>
          </p:nvPr>
        </p:nvSpPr>
        <p:spPr>
          <a:xfrm>
            <a:off x="1493977" y="7351493"/>
            <a:ext cx="9132628" cy="584775"/>
          </a:xfrm>
          <a:prstGeom prst="rect">
            <a:avLst/>
          </a:prstGeom>
        </p:spPr>
        <p:txBody>
          <a:bodyPr wrap="none">
            <a:spAutoFit/>
          </a:bodyPr>
          <a:lstStyle/>
          <a:p>
            <a:pPr algn="ctr"/>
            <a:r>
              <a:rPr lang="fr-CA" sz="1600" b="1" dirty="0">
                <a:solidFill>
                  <a:srgbClr val="C00000"/>
                </a:solidFill>
              </a:rPr>
              <a:t>Le financement par subvention sera distribué en une seule fois au plus tard le 14 avril 2023.</a:t>
            </a:r>
          </a:p>
          <a:p>
            <a:pPr algn="ctr"/>
            <a:r>
              <a:rPr lang="fr-CA" sz="1600" b="1" dirty="0">
                <a:solidFill>
                  <a:srgbClr val="C00000"/>
                </a:solidFill>
              </a:rPr>
              <a:t>  La lettre de financement et </a:t>
            </a:r>
            <a:r>
              <a:rPr lang="fr-CA" sz="1600" b="1" dirty="0" smtClean="0">
                <a:solidFill>
                  <a:srgbClr val="C00000"/>
                </a:solidFill>
              </a:rPr>
              <a:t>l’avis </a:t>
            </a:r>
            <a:r>
              <a:rPr lang="fr-CA" sz="1600" b="1" dirty="0">
                <a:solidFill>
                  <a:srgbClr val="C00000"/>
                </a:solidFill>
              </a:rPr>
              <a:t>de paiement détailleront le montant.</a:t>
            </a:r>
          </a:p>
        </p:txBody>
      </p:sp>
      <p:sp>
        <p:nvSpPr>
          <p:cNvPr id="5" name="Rectangle 4"/>
          <p:cNvSpPr/>
          <p:nvPr>
            <p:custDataLst>
              <p:tags r:id="rId6"/>
            </p:custDataLst>
          </p:nvPr>
        </p:nvSpPr>
        <p:spPr>
          <a:xfrm>
            <a:off x="1172486" y="7846339"/>
            <a:ext cx="9775611" cy="584775"/>
          </a:xfrm>
          <a:prstGeom prst="rect">
            <a:avLst/>
          </a:prstGeom>
        </p:spPr>
        <p:txBody>
          <a:bodyPr wrap="square">
            <a:spAutoFit/>
          </a:bodyPr>
          <a:lstStyle/>
          <a:p>
            <a:r>
              <a:rPr lang="fr-CA" sz="1600" b="1" dirty="0">
                <a:solidFill>
                  <a:srgbClr val="C00000"/>
                </a:solidFill>
              </a:rPr>
              <a:t>Tout financement par subvention reçu par un établissement de garde </a:t>
            </a:r>
            <a:r>
              <a:rPr lang="fr-CA" sz="1600" b="1" dirty="0" smtClean="0">
                <a:solidFill>
                  <a:srgbClr val="C00000"/>
                </a:solidFill>
              </a:rPr>
              <a:t>d’enfants </a:t>
            </a:r>
            <a:r>
              <a:rPr lang="fr-CA" sz="1600" b="1" dirty="0">
                <a:solidFill>
                  <a:srgbClr val="C00000"/>
                </a:solidFill>
              </a:rPr>
              <a:t>doit être dépensé au plus tard le </a:t>
            </a:r>
            <a:r>
              <a:rPr lang="fr-CA" sz="1600" b="1" u="sng" dirty="0">
                <a:solidFill>
                  <a:srgbClr val="C00000"/>
                </a:solidFill>
              </a:rPr>
              <a:t>31 mars 2024.</a:t>
            </a:r>
          </a:p>
        </p:txBody>
      </p:sp>
    </p:spTree>
    <p:extLst>
      <p:ext uri="{BB962C8B-B14F-4D97-AF65-F5344CB8AC3E}">
        <p14:creationId xmlns:p14="http://schemas.microsoft.com/office/powerpoint/2010/main" val="1780049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custDataLst>
              <p:tags r:id="rId1"/>
            </p:custDataLst>
          </p:nvPr>
        </p:nvSpPr>
        <p:spPr>
          <a:xfrm>
            <a:off x="874276" y="736631"/>
            <a:ext cx="10699657" cy="1143000"/>
          </a:xfrm>
        </p:spPr>
        <p:txBody>
          <a:bodyPr/>
          <a:lstStyle/>
          <a:p>
            <a:r>
              <a:rPr lang="fr-CA" dirty="0"/>
              <a:t>Ordre du jour</a:t>
            </a:r>
          </a:p>
        </p:txBody>
      </p:sp>
      <p:sp>
        <p:nvSpPr>
          <p:cNvPr id="5" name="Content Placeholder 4"/>
          <p:cNvSpPr>
            <a:spLocks noGrp="1"/>
          </p:cNvSpPr>
          <p:nvPr>
            <p:ph idx="1"/>
            <p:custDataLst>
              <p:tags r:id="rId2"/>
            </p:custDataLst>
          </p:nvPr>
        </p:nvSpPr>
        <p:spPr>
          <a:xfrm>
            <a:off x="865809" y="1879631"/>
            <a:ext cx="10708124" cy="3911326"/>
          </a:xfrm>
        </p:spPr>
        <p:txBody>
          <a:bodyPr/>
          <a:lstStyle/>
          <a:p>
            <a:pPr marL="457200" indent="-457200" algn="just">
              <a:lnSpc>
                <a:spcPct val="150000"/>
              </a:lnSpc>
              <a:spcBef>
                <a:spcPts val="0"/>
              </a:spcBef>
              <a:spcAft>
                <a:spcPts val="0"/>
              </a:spcAft>
              <a:buAutoNum type="arabicPeriod"/>
            </a:pPr>
            <a:r>
              <a:rPr lang="fr-CA" sz="2800" b="1"/>
              <a:t>Aperçu des subventions pour l’amélioration de la qualité</a:t>
            </a:r>
          </a:p>
          <a:p>
            <a:pPr marL="457200" indent="-457200" algn="just">
              <a:lnSpc>
                <a:spcPct val="150000"/>
              </a:lnSpc>
              <a:spcBef>
                <a:spcPts val="0"/>
              </a:spcBef>
              <a:spcAft>
                <a:spcPts val="0"/>
              </a:spcAft>
              <a:buAutoNum type="arabicPeriod"/>
            </a:pPr>
            <a:r>
              <a:rPr lang="fr-CA" sz="2800" b="1"/>
              <a:t>Résumé des volets de financement</a:t>
            </a:r>
          </a:p>
          <a:p>
            <a:pPr marL="457200" indent="-457200" algn="just">
              <a:lnSpc>
                <a:spcPct val="150000"/>
              </a:lnSpc>
              <a:spcBef>
                <a:spcPts val="0"/>
              </a:spcBef>
              <a:spcAft>
                <a:spcPts val="0"/>
              </a:spcAft>
              <a:buAutoNum type="arabicPeriod"/>
            </a:pPr>
            <a:r>
              <a:rPr lang="fr-CA" sz="2800" b="1"/>
              <a:t>Admissibilité, acceptation et versement des fonds</a:t>
            </a:r>
          </a:p>
          <a:p>
            <a:pPr marL="457200" indent="-457200" algn="just">
              <a:lnSpc>
                <a:spcPct val="150000"/>
              </a:lnSpc>
              <a:spcBef>
                <a:spcPts val="0"/>
              </a:spcBef>
              <a:spcAft>
                <a:spcPts val="0"/>
              </a:spcAft>
              <a:buAutoNum type="arabicPeriod"/>
            </a:pPr>
            <a:r>
              <a:rPr lang="fr-CA" sz="2800" b="1"/>
              <a:t>Présentation de rapports</a:t>
            </a:r>
          </a:p>
          <a:p>
            <a:pPr marL="457200" indent="-457200" algn="just">
              <a:lnSpc>
                <a:spcPct val="150000"/>
              </a:lnSpc>
              <a:spcBef>
                <a:spcPts val="0"/>
              </a:spcBef>
              <a:spcAft>
                <a:spcPts val="0"/>
              </a:spcAft>
              <a:buAutoNum type="arabicPeriod"/>
            </a:pPr>
            <a:r>
              <a:rPr lang="fr-CA" sz="2800" b="1"/>
              <a:t>Foire aux questions</a:t>
            </a:r>
          </a:p>
        </p:txBody>
      </p:sp>
      <p:sp>
        <p:nvSpPr>
          <p:cNvPr id="6" name="Slide Number Placeholder 5"/>
          <p:cNvSpPr>
            <a:spLocks noGrp="1"/>
          </p:cNvSpPr>
          <p:nvPr>
            <p:ph type="sldNum" sz="quarter" idx="10"/>
            <p:custDataLst>
              <p:tags r:id="rId3"/>
            </p:custDataLst>
          </p:nvPr>
        </p:nvSpPr>
        <p:spPr/>
        <p:txBody>
          <a:bodyPr/>
          <a:lstStyle/>
          <a:p>
            <a:fld id="{B4A052D0-8619-4288-8621-37923DAD09E6}" type="slidenum">
              <a:rPr lang="en-CA" smtClean="0"/>
              <a:t>2</a:t>
            </a:fld>
            <a:endParaRPr lang="en-CA"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0"/>
            <p:custDataLst>
              <p:tags r:id="rId1"/>
            </p:custDataLst>
          </p:nvPr>
        </p:nvSpPr>
        <p:spPr/>
        <p:txBody>
          <a:bodyPr/>
          <a:lstStyle/>
          <a:p>
            <a:fld id="{B4A052D0-8619-4288-8621-37923DAD09E6}" type="slidenum">
              <a:rPr lang="en-CA" smtClean="0"/>
              <a:t>20</a:t>
            </a:fld>
            <a:endParaRPr lang="en-CA" smtClean="0"/>
          </a:p>
        </p:txBody>
      </p:sp>
      <p:sp>
        <p:nvSpPr>
          <p:cNvPr id="10" name="Content Placeholder 4"/>
          <p:cNvSpPr>
            <a:spLocks noGrp="1"/>
          </p:cNvSpPr>
          <p:nvPr>
            <p:ph idx="1"/>
            <p:custDataLst>
              <p:tags r:id="rId2"/>
            </p:custDataLst>
          </p:nvPr>
        </p:nvSpPr>
        <p:spPr>
          <a:xfrm>
            <a:off x="942009" y="2083406"/>
            <a:ext cx="10852058" cy="4455506"/>
          </a:xfrm>
        </p:spPr>
        <p:txBody>
          <a:bodyPr/>
          <a:lstStyle/>
          <a:p>
            <a:pPr marL="0" indent="0">
              <a:buNone/>
            </a:pPr>
            <a:r>
              <a:rPr lang="fr-CA" sz="2400" dirty="0"/>
              <a:t/>
            </a:r>
            <a:br>
              <a:rPr lang="fr-CA" sz="2400" dirty="0"/>
            </a:br>
            <a:r>
              <a:rPr lang="fr-CA" sz="2400" dirty="0"/>
              <a:t>Pour confirmer </a:t>
            </a:r>
            <a:r>
              <a:rPr lang="fr-CA" sz="2400" cap="all" dirty="0" smtClean="0"/>
              <a:t>l’acceptation</a:t>
            </a:r>
            <a:r>
              <a:rPr lang="fr-CA" sz="2400" dirty="0"/>
              <a:t> :</a:t>
            </a:r>
          </a:p>
          <a:p>
            <a:r>
              <a:rPr lang="fr-CA" sz="2400" dirty="0"/>
              <a:t>Lien vers le profil de </a:t>
            </a:r>
            <a:r>
              <a:rPr lang="fr-CA" sz="2400" dirty="0" smtClean="0"/>
              <a:t>mise </a:t>
            </a:r>
            <a:r>
              <a:rPr lang="fr-CA" sz="2400" dirty="0"/>
              <a:t>à jour de votre établissement à partir du courriel de l’outil Recherche de services de garde d’enfants. </a:t>
            </a:r>
          </a:p>
          <a:p>
            <a:r>
              <a:rPr lang="fr-CA" sz="2400" dirty="0"/>
              <a:t>Faites défiler la page jusqu’à la section intitulée </a:t>
            </a:r>
            <a:r>
              <a:rPr lang="fr-CA" sz="2400" i="1" dirty="0"/>
              <a:t>Subventions pour l’amélioration de la qualité</a:t>
            </a:r>
            <a:r>
              <a:rPr lang="fr-CA" sz="2400" dirty="0"/>
              <a:t>.</a:t>
            </a:r>
          </a:p>
          <a:p>
            <a:r>
              <a:rPr lang="fr-CA" sz="2400" dirty="0"/>
              <a:t>Passer en revue les « </a:t>
            </a:r>
            <a:r>
              <a:rPr lang="fr-CA" sz="2400" b="1" dirty="0"/>
              <a:t>lignes directrices</a:t>
            </a:r>
            <a:r>
              <a:rPr lang="fr-CA" sz="2400" dirty="0"/>
              <a:t> » pour chaque subvention ainsi que les modalités d’acceptation.</a:t>
            </a:r>
          </a:p>
          <a:p>
            <a:r>
              <a:rPr lang="fr-CA" sz="2400" dirty="0"/>
              <a:t>Après avoir lu toute l’information fournie, vous serez en mesure de sélectionner la ou les subventions que vous souhaitez accepter ou refuser.</a:t>
            </a:r>
          </a:p>
          <a:p>
            <a:r>
              <a:rPr lang="fr-CA" sz="2400" dirty="0"/>
              <a:t>Les établissements doivent « accepter » ou « refuser » chaque volet de financement.</a:t>
            </a:r>
          </a:p>
          <a:p>
            <a:endParaRPr lang="en-CA" sz="2400" dirty="0"/>
          </a:p>
          <a:p>
            <a:pPr marL="0" indent="0">
              <a:buNone/>
            </a:pPr>
            <a:endParaRPr lang="en-CA" sz="2400" dirty="0"/>
          </a:p>
        </p:txBody>
      </p:sp>
      <p:sp>
        <p:nvSpPr>
          <p:cNvPr id="8" name="Title 3"/>
          <p:cNvSpPr txBox="1">
            <a:spLocks/>
          </p:cNvSpPr>
          <p:nvPr>
            <p:custDataLst>
              <p:tags r:id="rId3"/>
            </p:custDataLst>
          </p:nvPr>
        </p:nvSpPr>
        <p:spPr bwMode="auto">
          <a:xfrm>
            <a:off x="942009" y="984429"/>
            <a:ext cx="10754691" cy="11577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000" b="1">
                <a:solidFill>
                  <a:schemeClr val="tx2"/>
                </a:solidFill>
                <a:latin typeface="+mj-lt"/>
                <a:ea typeface="+mj-ea"/>
                <a:cs typeface="+mj-cs"/>
              </a:defRPr>
            </a:lvl1pPr>
            <a:lvl2pPr algn="ctr" rtl="0" eaLnBrk="1" fontAlgn="base" hangingPunct="1">
              <a:spcBef>
                <a:spcPct val="0"/>
              </a:spcBef>
              <a:spcAft>
                <a:spcPct val="0"/>
              </a:spcAft>
              <a:defRPr sz="4000" b="1">
                <a:solidFill>
                  <a:schemeClr val="tx2"/>
                </a:solidFill>
                <a:latin typeface="Arial" charset="0"/>
              </a:defRPr>
            </a:lvl2pPr>
            <a:lvl3pPr algn="ctr" rtl="0" eaLnBrk="1" fontAlgn="base" hangingPunct="1">
              <a:spcBef>
                <a:spcPct val="0"/>
              </a:spcBef>
              <a:spcAft>
                <a:spcPct val="0"/>
              </a:spcAft>
              <a:defRPr sz="4000" b="1">
                <a:solidFill>
                  <a:schemeClr val="tx2"/>
                </a:solidFill>
                <a:latin typeface="Arial" charset="0"/>
              </a:defRPr>
            </a:lvl3pPr>
            <a:lvl4pPr algn="ctr" rtl="0" eaLnBrk="1" fontAlgn="base" hangingPunct="1">
              <a:spcBef>
                <a:spcPct val="0"/>
              </a:spcBef>
              <a:spcAft>
                <a:spcPct val="0"/>
              </a:spcAft>
              <a:defRPr sz="4000" b="1">
                <a:solidFill>
                  <a:schemeClr val="tx2"/>
                </a:solidFill>
                <a:latin typeface="Arial" charset="0"/>
              </a:defRPr>
            </a:lvl4pPr>
            <a:lvl5pPr algn="ctr" rtl="0" eaLnBrk="1" fontAlgn="base" hangingPunct="1">
              <a:spcBef>
                <a:spcPct val="0"/>
              </a:spcBef>
              <a:spcAft>
                <a:spcPct val="0"/>
              </a:spcAft>
              <a:defRPr sz="4000" b="1">
                <a:solidFill>
                  <a:schemeClr val="tx2"/>
                </a:solidFill>
                <a:latin typeface="Arial" charset="0"/>
              </a:defRPr>
            </a:lvl5pPr>
            <a:lvl6pPr marL="457200" algn="ctr" rtl="0" eaLnBrk="1" fontAlgn="base" hangingPunct="1">
              <a:spcBef>
                <a:spcPct val="0"/>
              </a:spcBef>
              <a:spcAft>
                <a:spcPct val="0"/>
              </a:spcAft>
              <a:defRPr sz="4000" b="1">
                <a:solidFill>
                  <a:schemeClr val="tx2"/>
                </a:solidFill>
                <a:latin typeface="Arial" charset="0"/>
              </a:defRPr>
            </a:lvl6pPr>
            <a:lvl7pPr marL="914400" algn="ctr" rtl="0" eaLnBrk="1" fontAlgn="base" hangingPunct="1">
              <a:spcBef>
                <a:spcPct val="0"/>
              </a:spcBef>
              <a:spcAft>
                <a:spcPct val="0"/>
              </a:spcAft>
              <a:defRPr sz="4000" b="1">
                <a:solidFill>
                  <a:schemeClr val="tx2"/>
                </a:solidFill>
                <a:latin typeface="Arial" charset="0"/>
              </a:defRPr>
            </a:lvl7pPr>
            <a:lvl8pPr marL="1371600" algn="ctr" rtl="0" eaLnBrk="1" fontAlgn="base" hangingPunct="1">
              <a:spcBef>
                <a:spcPct val="0"/>
              </a:spcBef>
              <a:spcAft>
                <a:spcPct val="0"/>
              </a:spcAft>
              <a:defRPr sz="4000" b="1">
                <a:solidFill>
                  <a:schemeClr val="tx2"/>
                </a:solidFill>
                <a:latin typeface="Arial" charset="0"/>
              </a:defRPr>
            </a:lvl8pPr>
            <a:lvl9pPr marL="1828800" algn="ctr" rtl="0" eaLnBrk="1" fontAlgn="base" hangingPunct="1">
              <a:spcBef>
                <a:spcPct val="0"/>
              </a:spcBef>
              <a:spcAft>
                <a:spcPct val="0"/>
              </a:spcAft>
              <a:defRPr sz="4000" b="1">
                <a:solidFill>
                  <a:schemeClr val="tx2"/>
                </a:solidFill>
                <a:latin typeface="Arial" charset="0"/>
              </a:defRPr>
            </a:lvl9pPr>
          </a:lstStyle>
          <a:p>
            <a:r>
              <a:rPr lang="fr-CA" sz="3600" dirty="0"/>
              <a:t>Subventions pour l’amélioration de la qualité :</a:t>
            </a:r>
            <a:br>
              <a:rPr lang="fr-CA" sz="3600" dirty="0"/>
            </a:br>
            <a:r>
              <a:rPr lang="fr-CA" sz="3600" dirty="0"/>
              <a:t>Processus d’acceptation – Outil Recherche de services de garde d’enfants</a:t>
            </a:r>
          </a:p>
          <a:p>
            <a:endParaRPr lang="en-CA" kern="0" dirty="0"/>
          </a:p>
        </p:txBody>
      </p:sp>
    </p:spTree>
    <p:extLst>
      <p:ext uri="{BB962C8B-B14F-4D97-AF65-F5344CB8AC3E}">
        <p14:creationId xmlns:p14="http://schemas.microsoft.com/office/powerpoint/2010/main" val="28830998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custDataLst>
              <p:tags r:id="rId1"/>
            </p:custDataLst>
          </p:nvPr>
        </p:nvSpPr>
        <p:spPr/>
        <p:txBody>
          <a:bodyPr/>
          <a:lstStyle/>
          <a:p>
            <a:fld id="{B4A052D0-8619-4288-8621-37923DAD09E6}" type="slidenum">
              <a:rPr lang="en-CA" smtClean="0"/>
              <a:t>21</a:t>
            </a:fld>
            <a:endParaRPr lang="en-CA" smtClean="0"/>
          </a:p>
        </p:txBody>
      </p:sp>
      <p:pic>
        <p:nvPicPr>
          <p:cNvPr id="1027" name="Picture 3" descr="image003"/>
          <p:cNvPicPr>
            <a:picLocks noChangeAspect="1" noChangeArrowheads="1"/>
          </p:cNvPicPr>
          <p:nvPr>
            <p:custDataLst>
              <p:tags r:id="rId2"/>
            </p:custDataLst>
          </p:nvPr>
        </p:nvPicPr>
        <p:blipFill rotWithShape="1">
          <a:blip r:embed="rId4">
            <a:extLst>
              <a:ext uri="{28A0092B-C50C-407E-A947-70E740481C1C}">
                <a14:useLocalDpi xmlns:a14="http://schemas.microsoft.com/office/drawing/2010/main" val="0"/>
              </a:ext>
            </a:extLst>
          </a:blip>
          <a:srcRect b="33562"/>
          <a:stretch/>
        </p:blipFill>
        <p:spPr bwMode="auto">
          <a:xfrm>
            <a:off x="537925" y="755808"/>
            <a:ext cx="11036008" cy="5571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666118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custDataLst>
              <p:tags r:id="rId1"/>
            </p:custDataLst>
          </p:nvPr>
        </p:nvSpPr>
        <p:spPr>
          <a:xfrm>
            <a:off x="865809" y="757896"/>
            <a:ext cx="10699657" cy="1143000"/>
          </a:xfrm>
        </p:spPr>
        <p:txBody>
          <a:bodyPr/>
          <a:lstStyle/>
          <a:p>
            <a:r>
              <a:rPr lang="fr-CA" sz="3600" dirty="0"/>
              <a:t>Subventions pour l’amélioration de la qualité :</a:t>
            </a:r>
            <a:br>
              <a:rPr lang="fr-CA" sz="3600" dirty="0"/>
            </a:br>
            <a:r>
              <a:rPr lang="fr-CA" sz="3600" dirty="0"/>
              <a:t>Présentation de rapports</a:t>
            </a:r>
          </a:p>
        </p:txBody>
      </p:sp>
      <p:sp>
        <p:nvSpPr>
          <p:cNvPr id="5" name="Content Placeholder 4"/>
          <p:cNvSpPr>
            <a:spLocks noGrp="1"/>
          </p:cNvSpPr>
          <p:nvPr>
            <p:ph idx="1"/>
            <p:custDataLst>
              <p:tags r:id="rId2"/>
            </p:custDataLst>
          </p:nvPr>
        </p:nvSpPr>
        <p:spPr/>
        <p:txBody>
          <a:bodyPr/>
          <a:lstStyle/>
          <a:p>
            <a:r>
              <a:rPr lang="fr-CA" sz="2000" dirty="0"/>
              <a:t>Rapport intermédiaire sur les finances et les programmes – le </a:t>
            </a:r>
            <a:r>
              <a:rPr lang="fr-CA" sz="2000" b="1" dirty="0"/>
              <a:t>1</a:t>
            </a:r>
            <a:r>
              <a:rPr lang="fr-CA" sz="2000" b="1" baseline="30000" dirty="0"/>
              <a:t>er </a:t>
            </a:r>
            <a:r>
              <a:rPr lang="fr-CA" sz="2000" b="1" dirty="0"/>
              <a:t>septembre 2023</a:t>
            </a:r>
            <a:r>
              <a:rPr lang="fr-CA" sz="2000" dirty="0"/>
              <a:t>.</a:t>
            </a:r>
          </a:p>
          <a:p>
            <a:pPr lvl="1"/>
            <a:r>
              <a:rPr lang="fr-CA" sz="1800" dirty="0"/>
              <a:t>Dépenses : </a:t>
            </a:r>
            <a:r>
              <a:rPr lang="fr-CA" sz="1800" b="1" dirty="0"/>
              <a:t>du 1</a:t>
            </a:r>
            <a:r>
              <a:rPr lang="fr-CA" sz="1800" b="1" baseline="30000" dirty="0"/>
              <a:t>er</a:t>
            </a:r>
            <a:r>
              <a:rPr lang="fr-CA" sz="1800" b="1" dirty="0"/>
              <a:t> avril 2022 au 31 juillet 2023.</a:t>
            </a:r>
          </a:p>
          <a:p>
            <a:pPr lvl="1"/>
            <a:r>
              <a:rPr lang="fr-CA" sz="1800" dirty="0"/>
              <a:t>Prévoir de dépenser les fonds au plus tard le 31 mars 2024.</a:t>
            </a:r>
          </a:p>
          <a:p>
            <a:pPr lvl="1"/>
            <a:endParaRPr lang="en-CA" sz="2000" dirty="0"/>
          </a:p>
          <a:p>
            <a:r>
              <a:rPr lang="fr-CA" sz="2000" dirty="0"/>
              <a:t>Rapport final sur les finances et les programmes – le </a:t>
            </a:r>
            <a:r>
              <a:rPr lang="fr-CA" sz="2000" b="1" dirty="0"/>
              <a:t>30 juin 2024</a:t>
            </a:r>
            <a:r>
              <a:rPr lang="fr-CA" sz="2000" dirty="0"/>
              <a:t>.</a:t>
            </a:r>
          </a:p>
          <a:p>
            <a:pPr lvl="1"/>
            <a:r>
              <a:rPr lang="fr-CA" sz="1800" dirty="0"/>
              <a:t>Dépenses : </a:t>
            </a:r>
            <a:r>
              <a:rPr lang="fr-CA" sz="1800" b="1" dirty="0"/>
              <a:t>du 1</a:t>
            </a:r>
            <a:r>
              <a:rPr lang="fr-CA" sz="1800" b="1" baseline="30000" dirty="0"/>
              <a:t>er</a:t>
            </a:r>
            <a:r>
              <a:rPr lang="fr-CA" sz="1800" b="1" dirty="0"/>
              <a:t> avril 2022 au 31 mars 2024.</a:t>
            </a:r>
          </a:p>
          <a:p>
            <a:pPr lvl="1"/>
            <a:r>
              <a:rPr lang="fr-CA" sz="1800" dirty="0"/>
              <a:t>Prévoir de dépenser les fonds au plus tard le 31 mars 2024.</a:t>
            </a:r>
            <a:br>
              <a:rPr lang="fr-CA" sz="1800" dirty="0"/>
            </a:br>
            <a:endParaRPr lang="fr-CA" sz="1800" dirty="0"/>
          </a:p>
          <a:p>
            <a:r>
              <a:rPr lang="fr-CA" sz="2000" dirty="0"/>
              <a:t>Conservez les reçus des achats effectués à des fins d’examen ou d’audit.</a:t>
            </a:r>
            <a:br>
              <a:rPr lang="fr-CA" sz="2000" dirty="0"/>
            </a:br>
            <a:endParaRPr lang="fr-CA" sz="2000" dirty="0"/>
          </a:p>
          <a:p>
            <a:r>
              <a:rPr lang="fr-CA" sz="2000" dirty="0"/>
              <a:t>Des lignes directrices sur la production de ces rapports seront distribuées au début du printemps 2023 afin de vous fournir l’information sur la façon de soumettre vos rapports dans le cadre des subventions pour l’amélioration de la qualité.</a:t>
            </a:r>
          </a:p>
        </p:txBody>
      </p:sp>
      <p:sp>
        <p:nvSpPr>
          <p:cNvPr id="6" name="Slide Number Placeholder 5"/>
          <p:cNvSpPr>
            <a:spLocks noGrp="1"/>
          </p:cNvSpPr>
          <p:nvPr>
            <p:ph type="sldNum" sz="quarter" idx="10"/>
            <p:custDataLst>
              <p:tags r:id="rId3"/>
            </p:custDataLst>
          </p:nvPr>
        </p:nvSpPr>
        <p:spPr/>
        <p:txBody>
          <a:bodyPr/>
          <a:lstStyle/>
          <a:p>
            <a:fld id="{B4A052D0-8619-4288-8621-37923DAD09E6}" type="slidenum">
              <a:rPr lang="en-CA" smtClean="0"/>
              <a:t>22</a:t>
            </a:fld>
            <a:endParaRPr lang="en-CA" smtClean="0"/>
          </a:p>
        </p:txBody>
      </p:sp>
    </p:spTree>
    <p:extLst>
      <p:ext uri="{BB962C8B-B14F-4D97-AF65-F5344CB8AC3E}">
        <p14:creationId xmlns:p14="http://schemas.microsoft.com/office/powerpoint/2010/main" val="42216013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874276" y="2493297"/>
            <a:ext cx="10699657" cy="1143000"/>
          </a:xfrm>
        </p:spPr>
        <p:txBody>
          <a:bodyPr/>
          <a:lstStyle/>
          <a:p>
            <a:pPr algn="ctr"/>
            <a:r>
              <a:rPr lang="fr-CA" sz="6600"/>
              <a:t>Foire aux questions générales </a:t>
            </a:r>
          </a:p>
        </p:txBody>
      </p:sp>
      <p:sp>
        <p:nvSpPr>
          <p:cNvPr id="4" name="Slide Number Placeholder 3"/>
          <p:cNvSpPr>
            <a:spLocks noGrp="1"/>
          </p:cNvSpPr>
          <p:nvPr>
            <p:ph type="sldNum" sz="quarter" idx="10"/>
            <p:custDataLst>
              <p:tags r:id="rId2"/>
            </p:custDataLst>
          </p:nvPr>
        </p:nvSpPr>
        <p:spPr/>
        <p:txBody>
          <a:bodyPr/>
          <a:lstStyle/>
          <a:p>
            <a:fld id="{B4A052D0-8619-4288-8621-37923DAD09E6}" type="slidenum">
              <a:rPr lang="en-CA" smtClean="0"/>
              <a:t>23</a:t>
            </a:fld>
            <a:endParaRPr lang="en-CA" smtClean="0"/>
          </a:p>
        </p:txBody>
      </p:sp>
    </p:spTree>
    <p:extLst>
      <p:ext uri="{BB962C8B-B14F-4D97-AF65-F5344CB8AC3E}">
        <p14:creationId xmlns:p14="http://schemas.microsoft.com/office/powerpoint/2010/main" val="13901383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1"/>
            </p:custDataLst>
          </p:nvPr>
        </p:nvSpPr>
        <p:spPr>
          <a:xfrm>
            <a:off x="632726" y="2165065"/>
            <a:ext cx="10708124" cy="3911326"/>
          </a:xfrm>
        </p:spPr>
        <p:txBody>
          <a:bodyPr/>
          <a:lstStyle/>
          <a:p>
            <a:pPr marL="0" lvl="0" indent="0" algn="ctr">
              <a:buNone/>
            </a:pPr>
            <a:r>
              <a:rPr lang="fr-CA" sz="2400" b="1" dirty="0"/>
              <a:t>Que se passe-t-il si je ne respecte pas la date limite?</a:t>
            </a:r>
          </a:p>
          <a:p>
            <a:pPr marL="0" lvl="0" indent="0" algn="ctr">
              <a:buNone/>
            </a:pPr>
            <a:r>
              <a:rPr lang="fr-CA" sz="2400" dirty="0"/>
              <a:t/>
            </a:r>
            <a:br>
              <a:rPr lang="fr-CA" sz="2400" dirty="0"/>
            </a:br>
            <a:r>
              <a:rPr lang="fr-CA" sz="2400" dirty="0"/>
              <a:t>Afin de permettre un traitement efficace des paiements, </a:t>
            </a:r>
            <a:r>
              <a:rPr lang="fr-CA" sz="2400" dirty="0" smtClean="0"/>
              <a:t>l’acceptation </a:t>
            </a:r>
            <a:r>
              <a:rPr lang="fr-CA" sz="2400" dirty="0"/>
              <a:t>des subventions </a:t>
            </a:r>
            <a:r>
              <a:rPr lang="fr-CA" sz="2400" b="1" u="sng" dirty="0"/>
              <a:t>DOIT</a:t>
            </a:r>
            <a:r>
              <a:rPr lang="fr-CA" sz="2400" dirty="0"/>
              <a:t> être indiquée dans l’outil Recherche de services de garde d’enfants au plus tard à la date limite du 13 mars 2023.</a:t>
            </a:r>
            <a:br>
              <a:rPr lang="fr-CA" sz="2400" dirty="0"/>
            </a:br>
            <a:r>
              <a:rPr lang="fr-CA" sz="2400" dirty="0"/>
              <a:t/>
            </a:r>
            <a:br>
              <a:rPr lang="fr-CA" sz="2400" dirty="0"/>
            </a:br>
            <a:endParaRPr lang="fr-CA" sz="2400" dirty="0"/>
          </a:p>
        </p:txBody>
      </p:sp>
      <p:sp>
        <p:nvSpPr>
          <p:cNvPr id="6" name="Slide Number Placeholder 5"/>
          <p:cNvSpPr>
            <a:spLocks noGrp="1"/>
          </p:cNvSpPr>
          <p:nvPr>
            <p:ph type="sldNum" sz="quarter" idx="10"/>
            <p:custDataLst>
              <p:tags r:id="rId2"/>
            </p:custDataLst>
          </p:nvPr>
        </p:nvSpPr>
        <p:spPr/>
        <p:txBody>
          <a:bodyPr/>
          <a:lstStyle/>
          <a:p>
            <a:fld id="{B4A052D0-8619-4288-8621-37923DAD09E6}" type="slidenum">
              <a:rPr lang="en-CA" smtClean="0"/>
              <a:t>24</a:t>
            </a:fld>
            <a:endParaRPr lang="en-CA" smtClean="0"/>
          </a:p>
        </p:txBody>
      </p:sp>
    </p:spTree>
    <p:extLst>
      <p:ext uri="{BB962C8B-B14F-4D97-AF65-F5344CB8AC3E}">
        <p14:creationId xmlns:p14="http://schemas.microsoft.com/office/powerpoint/2010/main" val="37779039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1"/>
            </p:custDataLst>
          </p:nvPr>
        </p:nvSpPr>
        <p:spPr>
          <a:xfrm>
            <a:off x="638422" y="817731"/>
            <a:ext cx="10708124" cy="3911326"/>
          </a:xfrm>
        </p:spPr>
        <p:txBody>
          <a:bodyPr/>
          <a:lstStyle/>
          <a:p>
            <a:pPr marL="0" lvl="0" indent="0" algn="ctr">
              <a:buNone/>
            </a:pPr>
            <a:r>
              <a:rPr lang="fr-CA" sz="2200" b="1" dirty="0"/>
              <a:t>Comment vais-je savoir le montant du financement que recevra mon établissement?</a:t>
            </a:r>
          </a:p>
          <a:p>
            <a:pPr marL="0" lvl="0" indent="0" algn="ctr">
              <a:buNone/>
            </a:pPr>
            <a:r>
              <a:rPr lang="fr-CA" sz="2200" b="1" dirty="0"/>
              <a:t> </a:t>
            </a:r>
            <a:br>
              <a:rPr lang="fr-CA" sz="2200" b="1" dirty="0"/>
            </a:br>
            <a:r>
              <a:rPr lang="fr-CA" sz="2200" dirty="0"/>
              <a:t>Tous les établissements admissibles </a:t>
            </a:r>
            <a:r>
              <a:rPr lang="fr-CA" sz="2200" u="sng" dirty="0"/>
              <a:t>recevront le montant fixé</a:t>
            </a:r>
            <a:r>
              <a:rPr lang="fr-CA" sz="2200" dirty="0"/>
              <a:t> pour chacune des subventions. </a:t>
            </a:r>
            <a:br>
              <a:rPr lang="fr-CA" sz="2200" dirty="0"/>
            </a:br>
            <a:r>
              <a:rPr lang="fr-CA" sz="2200" dirty="0"/>
              <a:t>Une lettre de financement sera envoyée à chaque établissement avec la ventilation du financement pour la ou les subventions qui ont été acceptées.</a:t>
            </a:r>
          </a:p>
          <a:p>
            <a:pPr marL="0" lvl="0" indent="0">
              <a:buNone/>
            </a:pPr>
            <a:endParaRPr lang="en-CA" sz="2400" dirty="0">
              <a:solidFill>
                <a:srgbClr val="FF0000"/>
              </a:solidFill>
            </a:endParaRPr>
          </a:p>
          <a:p>
            <a:pPr marL="0" lvl="0" indent="0">
              <a:buNone/>
            </a:pPr>
            <a:endParaRPr lang="en-CA" sz="2400" dirty="0" smtClean="0">
              <a:solidFill>
                <a:srgbClr val="FF0000"/>
              </a:solidFill>
            </a:endParaRPr>
          </a:p>
          <a:p>
            <a:pPr marL="0" indent="0">
              <a:buNone/>
            </a:pPr>
            <a:endParaRPr lang="en-CA" dirty="0"/>
          </a:p>
        </p:txBody>
      </p:sp>
      <p:sp>
        <p:nvSpPr>
          <p:cNvPr id="6" name="Slide Number Placeholder 5"/>
          <p:cNvSpPr>
            <a:spLocks noGrp="1"/>
          </p:cNvSpPr>
          <p:nvPr>
            <p:ph type="sldNum" sz="quarter" idx="10"/>
            <p:custDataLst>
              <p:tags r:id="rId2"/>
            </p:custDataLst>
          </p:nvPr>
        </p:nvSpPr>
        <p:spPr/>
        <p:txBody>
          <a:bodyPr/>
          <a:lstStyle/>
          <a:p>
            <a:fld id="{B4A052D0-8619-4288-8621-37923DAD09E6}" type="slidenum">
              <a:rPr lang="en-CA" smtClean="0"/>
              <a:t>25</a:t>
            </a:fld>
            <a:endParaRPr lang="en-CA" smtClean="0"/>
          </a:p>
        </p:txBody>
      </p:sp>
      <p:pic>
        <p:nvPicPr>
          <p:cNvPr id="2" name="Picture 1"/>
          <p:cNvPicPr>
            <a:picLocks noChangeAspect="1"/>
          </p:cNvPicPr>
          <p:nvPr>
            <p:custDataLst>
              <p:tags r:id="rId3"/>
            </p:custDataLst>
          </p:nvPr>
        </p:nvPicPr>
        <p:blipFill>
          <a:blip r:embed="rId6"/>
          <a:stretch>
            <a:fillRect/>
          </a:stretch>
        </p:blipFill>
        <p:spPr>
          <a:xfrm>
            <a:off x="1857939" y="2990373"/>
            <a:ext cx="8945093" cy="3959640"/>
          </a:xfrm>
          <a:prstGeom prst="rect">
            <a:avLst/>
          </a:prstGeom>
        </p:spPr>
      </p:pic>
    </p:spTree>
    <p:extLst>
      <p:ext uri="{BB962C8B-B14F-4D97-AF65-F5344CB8AC3E}">
        <p14:creationId xmlns:p14="http://schemas.microsoft.com/office/powerpoint/2010/main" val="11658636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1"/>
            </p:custDataLst>
          </p:nvPr>
        </p:nvSpPr>
        <p:spPr>
          <a:xfrm>
            <a:off x="596868" y="1627181"/>
            <a:ext cx="10708124" cy="3911326"/>
          </a:xfrm>
        </p:spPr>
        <p:txBody>
          <a:bodyPr/>
          <a:lstStyle/>
          <a:p>
            <a:pPr marL="0" indent="0" algn="ctr">
              <a:buNone/>
            </a:pPr>
            <a:r>
              <a:rPr lang="fr-CA" sz="2400" b="1" dirty="0"/>
              <a:t>Puis-je soumettre des dépenses antérieures pour obtenir un remboursement?</a:t>
            </a:r>
            <a:r>
              <a:rPr lang="fr-CA" sz="2400" dirty="0"/>
              <a:t/>
            </a:r>
            <a:br>
              <a:rPr lang="fr-CA" sz="2400" dirty="0"/>
            </a:br>
            <a:r>
              <a:rPr lang="fr-CA" sz="2400" dirty="0"/>
              <a:t/>
            </a:r>
            <a:br>
              <a:rPr lang="fr-CA" sz="2400" dirty="0"/>
            </a:br>
            <a:r>
              <a:rPr lang="fr-CA" sz="2400" b="1" u="sng" dirty="0"/>
              <a:t>Oui!</a:t>
            </a:r>
            <a:r>
              <a:rPr lang="fr-CA" sz="2400" dirty="0"/>
              <a:t> Vous pouvez soumettre une demande pour :</a:t>
            </a:r>
            <a:br>
              <a:rPr lang="fr-CA" sz="2400" dirty="0"/>
            </a:br>
            <a:endParaRPr lang="fr-CA" sz="2400" dirty="0"/>
          </a:p>
          <a:p>
            <a:pPr algn="ctr"/>
            <a:r>
              <a:rPr lang="fr-CA" sz="2400" dirty="0"/>
              <a:t>tous les achats admissibles effectués précédemment entre le </a:t>
            </a:r>
            <a:endParaRPr lang="fr-CA" sz="2400" dirty="0" smtClean="0"/>
          </a:p>
          <a:p>
            <a:pPr marL="0" indent="0" algn="ctr">
              <a:buNone/>
            </a:pPr>
            <a:r>
              <a:rPr lang="fr-CA" sz="2400" b="1" dirty="0" smtClean="0"/>
              <a:t>1</a:t>
            </a:r>
            <a:r>
              <a:rPr lang="fr-CA" sz="2400" b="1" baseline="30000" dirty="0" smtClean="0"/>
              <a:t>er</a:t>
            </a:r>
            <a:r>
              <a:rPr lang="fr-CA" sz="2400" baseline="30000" dirty="0"/>
              <a:t> </a:t>
            </a:r>
            <a:r>
              <a:rPr lang="fr-CA" sz="2400" b="1" dirty="0"/>
              <a:t>avril 2022 et le 31 mars 2023</a:t>
            </a:r>
            <a:r>
              <a:rPr lang="fr-CA" sz="2400" dirty="0"/>
              <a:t>;</a:t>
            </a:r>
          </a:p>
          <a:p>
            <a:pPr algn="ctr"/>
            <a:r>
              <a:rPr lang="fr-CA" sz="2400" dirty="0"/>
              <a:t>tous les achats admissibles effectués entre le</a:t>
            </a:r>
            <a:br>
              <a:rPr lang="fr-CA" sz="2400" dirty="0"/>
            </a:br>
            <a:r>
              <a:rPr lang="fr-CA" sz="2400" b="1" dirty="0"/>
              <a:t>1</a:t>
            </a:r>
            <a:r>
              <a:rPr lang="fr-CA" sz="2400" b="1" baseline="30000" dirty="0"/>
              <a:t>er </a:t>
            </a:r>
            <a:r>
              <a:rPr lang="fr-CA" sz="2400" b="1" dirty="0"/>
              <a:t>avril 2023 et le 31 mars 2024</a:t>
            </a:r>
            <a:r>
              <a:rPr lang="fr-CA" sz="2400" dirty="0"/>
              <a:t>.</a:t>
            </a:r>
          </a:p>
          <a:p>
            <a:endParaRPr lang="en-CA" dirty="0"/>
          </a:p>
        </p:txBody>
      </p:sp>
      <p:sp>
        <p:nvSpPr>
          <p:cNvPr id="6" name="Slide Number Placeholder 5"/>
          <p:cNvSpPr>
            <a:spLocks noGrp="1"/>
          </p:cNvSpPr>
          <p:nvPr>
            <p:ph type="sldNum" sz="quarter" idx="10"/>
            <p:custDataLst>
              <p:tags r:id="rId2"/>
            </p:custDataLst>
          </p:nvPr>
        </p:nvSpPr>
        <p:spPr/>
        <p:txBody>
          <a:bodyPr/>
          <a:lstStyle/>
          <a:p>
            <a:fld id="{B4A052D0-8619-4288-8621-37923DAD09E6}" type="slidenum">
              <a:rPr lang="en-CA" smtClean="0"/>
              <a:t>26</a:t>
            </a:fld>
            <a:endParaRPr lang="en-CA" smtClean="0"/>
          </a:p>
        </p:txBody>
      </p:sp>
    </p:spTree>
    <p:extLst>
      <p:ext uri="{BB962C8B-B14F-4D97-AF65-F5344CB8AC3E}">
        <p14:creationId xmlns:p14="http://schemas.microsoft.com/office/powerpoint/2010/main" val="12588760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1"/>
            </p:custDataLst>
          </p:nvPr>
        </p:nvSpPr>
        <p:spPr>
          <a:xfrm>
            <a:off x="865809" y="1967841"/>
            <a:ext cx="10708124" cy="3911326"/>
          </a:xfrm>
        </p:spPr>
        <p:txBody>
          <a:bodyPr/>
          <a:lstStyle/>
          <a:p>
            <a:pPr marL="0" indent="0" algn="ctr">
              <a:buNone/>
            </a:pPr>
            <a:r>
              <a:rPr lang="fr-CA" sz="2400" b="1" dirty="0"/>
              <a:t>Puis-je combiner des fonds provenant de plus d’une subvention?</a:t>
            </a:r>
          </a:p>
          <a:p>
            <a:pPr marL="0" indent="0" algn="ctr">
              <a:buNone/>
            </a:pPr>
            <a:r>
              <a:rPr lang="fr-CA" sz="2400" b="1" dirty="0"/>
              <a:t/>
            </a:r>
            <a:br>
              <a:rPr lang="fr-CA" sz="2400" b="1" dirty="0"/>
            </a:br>
            <a:r>
              <a:rPr lang="fr-CA" sz="2400" b="1" u="sng" dirty="0"/>
              <a:t>Oui!</a:t>
            </a:r>
            <a:r>
              <a:rPr lang="fr-CA" sz="2400" dirty="0"/>
              <a:t> Afin </a:t>
            </a:r>
            <a:r>
              <a:rPr lang="fr-CA" sz="2400" dirty="0" smtClean="0"/>
              <a:t>d’appuyer </a:t>
            </a:r>
            <a:r>
              <a:rPr lang="fr-CA" sz="2400" dirty="0"/>
              <a:t>des achats plus importants ou de financer entièrement un projet de plus grande envergure, vous pouvez combiner le volet de financement approuvé de la </a:t>
            </a:r>
            <a:r>
              <a:rPr lang="fr-CA" sz="2400" i="1" dirty="0"/>
              <a:t>subvention pour </a:t>
            </a:r>
            <a:r>
              <a:rPr lang="fr-CA" sz="2400" i="1" dirty="0" smtClean="0"/>
              <a:t>l’amélioration </a:t>
            </a:r>
            <a:r>
              <a:rPr lang="fr-CA" sz="2400" i="1" dirty="0"/>
              <a:t>de la diversité et de </a:t>
            </a:r>
            <a:r>
              <a:rPr lang="fr-CA" sz="2400" i="1" dirty="0" smtClean="0"/>
              <a:t>l’inclusion</a:t>
            </a:r>
            <a:r>
              <a:rPr lang="fr-CA" sz="2400" dirty="0" smtClean="0"/>
              <a:t> </a:t>
            </a:r>
            <a:r>
              <a:rPr lang="fr-CA" sz="2400" u="sng" dirty="0"/>
              <a:t>et</a:t>
            </a:r>
            <a:r>
              <a:rPr lang="fr-CA" sz="2400" dirty="0"/>
              <a:t> celui de la </a:t>
            </a:r>
            <a:r>
              <a:rPr lang="fr-CA" sz="2400" i="1" dirty="0"/>
              <a:t>subvention pour la qualité de l’apprentissage et de l’environnement </a:t>
            </a:r>
            <a:r>
              <a:rPr lang="fr-CA" sz="2400" i="1" dirty="0" smtClean="0"/>
              <a:t>de la petite enfance</a:t>
            </a:r>
            <a:r>
              <a:rPr lang="fr-CA" sz="2400" dirty="0" smtClean="0"/>
              <a:t>.</a:t>
            </a:r>
            <a:endParaRPr lang="fr-CA" sz="2400" dirty="0"/>
          </a:p>
          <a:p>
            <a:pPr marL="0" indent="0" algn="ctr">
              <a:buNone/>
            </a:pPr>
            <a:endParaRPr lang="en-CA" sz="2400" i="1" dirty="0"/>
          </a:p>
          <a:p>
            <a:pPr marL="0" indent="0" algn="ctr">
              <a:buNone/>
            </a:pPr>
            <a:r>
              <a:rPr lang="fr-CA" sz="2400" dirty="0"/>
              <a:t>Par exemple, les établissements peuvent combiner les fonds provenant des subventions pour construire une rampe afin de rendre </a:t>
            </a:r>
            <a:r>
              <a:rPr lang="fr-CA" sz="2400" dirty="0" smtClean="0"/>
              <a:t>l’établissement </a:t>
            </a:r>
            <a:r>
              <a:rPr lang="fr-CA" sz="2400" dirty="0"/>
              <a:t>accessible aux fauteuils roulants. </a:t>
            </a:r>
          </a:p>
        </p:txBody>
      </p:sp>
      <p:sp>
        <p:nvSpPr>
          <p:cNvPr id="6" name="Slide Number Placeholder 5"/>
          <p:cNvSpPr>
            <a:spLocks noGrp="1"/>
          </p:cNvSpPr>
          <p:nvPr>
            <p:ph type="sldNum" sz="quarter" idx="10"/>
            <p:custDataLst>
              <p:tags r:id="rId2"/>
            </p:custDataLst>
          </p:nvPr>
        </p:nvSpPr>
        <p:spPr/>
        <p:txBody>
          <a:bodyPr/>
          <a:lstStyle/>
          <a:p>
            <a:fld id="{B4A052D0-8619-4288-8621-37923DAD09E6}" type="slidenum">
              <a:rPr lang="en-CA" smtClean="0"/>
              <a:t>27</a:t>
            </a:fld>
            <a:endParaRPr lang="en-CA" smtClean="0"/>
          </a:p>
        </p:txBody>
      </p:sp>
    </p:spTree>
    <p:extLst>
      <p:ext uri="{BB962C8B-B14F-4D97-AF65-F5344CB8AC3E}">
        <p14:creationId xmlns:p14="http://schemas.microsoft.com/office/powerpoint/2010/main" val="15640018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1"/>
            </p:custDataLst>
          </p:nvPr>
        </p:nvSpPr>
        <p:spPr>
          <a:xfrm>
            <a:off x="865809" y="1429958"/>
            <a:ext cx="10708124" cy="3911326"/>
          </a:xfrm>
        </p:spPr>
        <p:txBody>
          <a:bodyPr/>
          <a:lstStyle/>
          <a:p>
            <a:pPr marL="0" indent="0" algn="ctr">
              <a:buNone/>
            </a:pPr>
            <a:r>
              <a:rPr lang="fr-CA" sz="2400" b="1" dirty="0"/>
              <a:t>Si je présente une demande au nom d’une organisation qui compte plusieurs installations, puis-je mettre en commun le financement attribué aux diverses installations afin de financer un projet plus ambitieux dans une seule des installations?</a:t>
            </a:r>
            <a:br>
              <a:rPr lang="fr-CA" sz="2400" b="1" dirty="0"/>
            </a:br>
            <a:r>
              <a:rPr lang="fr-CA" sz="2400" dirty="0"/>
              <a:t/>
            </a:r>
            <a:br>
              <a:rPr lang="fr-CA" sz="2400" dirty="0"/>
            </a:br>
            <a:r>
              <a:rPr lang="fr-CA" sz="2400" b="1" u="sng" dirty="0"/>
              <a:t>Oui!</a:t>
            </a:r>
            <a:r>
              <a:rPr lang="fr-CA" sz="2400" dirty="0"/>
              <a:t> Chaque installation (emplacement physique) est admissible à la subvention en fonction de son nombre de places autorisées. </a:t>
            </a:r>
            <a:br>
              <a:rPr lang="fr-CA" sz="2400" dirty="0"/>
            </a:br>
            <a:r>
              <a:rPr lang="fr-CA" sz="2400" dirty="0"/>
              <a:t/>
            </a:r>
            <a:br>
              <a:rPr lang="fr-CA" sz="2400" dirty="0"/>
            </a:br>
            <a:r>
              <a:rPr lang="fr-CA" sz="2400" dirty="0"/>
              <a:t>Afin d’améliorer la qualité pour tous les enfants, les familles et le personnel, nous vous encourageons toutefois à utiliser la subvention pour appuyer les initiatives d’amélioration de la qualité propres à chaque installation.</a:t>
            </a:r>
          </a:p>
          <a:p>
            <a:pPr marL="0" indent="0" algn="ctr">
              <a:buNone/>
            </a:pPr>
            <a:r>
              <a:rPr lang="fr-CA" sz="2400" dirty="0"/>
              <a:t> </a:t>
            </a:r>
          </a:p>
          <a:p>
            <a:pPr marL="0" indent="0" algn="ctr">
              <a:buNone/>
            </a:pPr>
            <a:r>
              <a:rPr lang="fr-CA" sz="2400" dirty="0"/>
              <a:t>La subvention pour le recrutement et le maintien en poste </a:t>
            </a:r>
            <a:r>
              <a:rPr lang="fr-CA" sz="2400" dirty="0" smtClean="0"/>
              <a:t>n’est </a:t>
            </a:r>
            <a:r>
              <a:rPr lang="fr-CA" sz="2400" dirty="0"/>
              <a:t>pas admissible à un financement commun. </a:t>
            </a:r>
          </a:p>
        </p:txBody>
      </p:sp>
      <p:sp>
        <p:nvSpPr>
          <p:cNvPr id="6" name="Slide Number Placeholder 5"/>
          <p:cNvSpPr>
            <a:spLocks noGrp="1"/>
          </p:cNvSpPr>
          <p:nvPr>
            <p:ph type="sldNum" sz="quarter" idx="10"/>
            <p:custDataLst>
              <p:tags r:id="rId2"/>
            </p:custDataLst>
          </p:nvPr>
        </p:nvSpPr>
        <p:spPr/>
        <p:txBody>
          <a:bodyPr/>
          <a:lstStyle/>
          <a:p>
            <a:fld id="{B4A052D0-8619-4288-8621-37923DAD09E6}" type="slidenum">
              <a:rPr lang="en-CA" smtClean="0"/>
              <a:t>28</a:t>
            </a:fld>
            <a:endParaRPr lang="en-CA" smtClean="0"/>
          </a:p>
        </p:txBody>
      </p:sp>
    </p:spTree>
    <p:extLst>
      <p:ext uri="{BB962C8B-B14F-4D97-AF65-F5344CB8AC3E}">
        <p14:creationId xmlns:p14="http://schemas.microsoft.com/office/powerpoint/2010/main" val="25967315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1"/>
            </p:custDataLst>
          </p:nvPr>
        </p:nvSpPr>
        <p:spPr>
          <a:xfrm>
            <a:off x="865809" y="1483746"/>
            <a:ext cx="10708124" cy="3911326"/>
          </a:xfrm>
        </p:spPr>
        <p:txBody>
          <a:bodyPr/>
          <a:lstStyle/>
          <a:p>
            <a:pPr marL="0" indent="0" algn="ctr">
              <a:buNone/>
            </a:pPr>
            <a:r>
              <a:rPr lang="fr-CA" sz="2400" b="1" dirty="0"/>
              <a:t>Puis-je dépenser la subvention pour payer des frais administratifs?</a:t>
            </a:r>
          </a:p>
          <a:p>
            <a:pPr marL="0" indent="0" algn="ctr">
              <a:buNone/>
            </a:pPr>
            <a:r>
              <a:rPr lang="fr-CA" sz="2400" b="1" dirty="0"/>
              <a:t/>
            </a:r>
            <a:br>
              <a:rPr lang="fr-CA" sz="2400" b="1" dirty="0"/>
            </a:br>
            <a:r>
              <a:rPr lang="fr-CA" sz="2400" dirty="0"/>
              <a:t>Jusqu’à 10 % du financement total peut être utilisé pour couvrir les frais administratifs liés à la mise en œuvre d’une ou de plusieurs subventions. </a:t>
            </a:r>
            <a:br>
              <a:rPr lang="fr-CA" sz="2400" dirty="0"/>
            </a:br>
            <a:r>
              <a:rPr lang="fr-CA" sz="2400" dirty="0"/>
              <a:t/>
            </a:r>
            <a:br>
              <a:rPr lang="fr-CA" sz="2400" dirty="0"/>
            </a:br>
            <a:r>
              <a:rPr lang="fr-CA" sz="2400" dirty="0"/>
              <a:t>Les frais administratifs peuvent comprendre les suivants : </a:t>
            </a:r>
            <a:br>
              <a:rPr lang="fr-CA" sz="2400" dirty="0"/>
            </a:br>
            <a:endParaRPr lang="fr-CA" sz="2400" dirty="0"/>
          </a:p>
          <a:p>
            <a:pPr lvl="0" algn="ctr"/>
            <a:r>
              <a:rPr lang="fr-CA" sz="2400" dirty="0"/>
              <a:t>les salaires du personnel administratif chargé de concevoir et de planifier les initiatives, </a:t>
            </a:r>
            <a:r>
              <a:rPr lang="fr-CA" sz="2400" dirty="0" smtClean="0"/>
              <a:t>d’acheter </a:t>
            </a:r>
            <a:r>
              <a:rPr lang="fr-CA" sz="2400" dirty="0"/>
              <a:t>des articles et de remplir des rapports – NON APPLICABLE AUX SERVICES DE GARDE À DOMICILE;</a:t>
            </a:r>
          </a:p>
          <a:p>
            <a:pPr lvl="0" algn="ctr"/>
            <a:r>
              <a:rPr lang="fr-CA" sz="2400" dirty="0"/>
              <a:t>les frais d’audit engagés relativement au financement obtenu.</a:t>
            </a:r>
          </a:p>
          <a:p>
            <a:endParaRPr lang="en-CA" dirty="0"/>
          </a:p>
        </p:txBody>
      </p:sp>
      <p:sp>
        <p:nvSpPr>
          <p:cNvPr id="6" name="Slide Number Placeholder 5"/>
          <p:cNvSpPr>
            <a:spLocks noGrp="1"/>
          </p:cNvSpPr>
          <p:nvPr>
            <p:ph type="sldNum" sz="quarter" idx="10"/>
            <p:custDataLst>
              <p:tags r:id="rId2"/>
            </p:custDataLst>
          </p:nvPr>
        </p:nvSpPr>
        <p:spPr/>
        <p:txBody>
          <a:bodyPr/>
          <a:lstStyle/>
          <a:p>
            <a:fld id="{B4A052D0-8619-4288-8621-37923DAD09E6}" type="slidenum">
              <a:rPr lang="en-CA" smtClean="0"/>
              <a:t>29</a:t>
            </a:fld>
            <a:endParaRPr lang="en-CA" smtClean="0"/>
          </a:p>
        </p:txBody>
      </p:sp>
    </p:spTree>
    <p:extLst>
      <p:ext uri="{BB962C8B-B14F-4D97-AF65-F5344CB8AC3E}">
        <p14:creationId xmlns:p14="http://schemas.microsoft.com/office/powerpoint/2010/main" val="18457955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custDataLst>
              <p:tags r:id="rId1"/>
            </p:custDataLst>
          </p:nvPr>
        </p:nvSpPr>
        <p:spPr>
          <a:xfrm>
            <a:off x="601598" y="582407"/>
            <a:ext cx="11188620" cy="1143000"/>
          </a:xfrm>
        </p:spPr>
        <p:txBody>
          <a:bodyPr/>
          <a:lstStyle/>
          <a:p>
            <a:r>
              <a:rPr lang="fr-CA" dirty="0"/>
              <a:t>Subventions pour l’amélioration de la qualité</a:t>
            </a:r>
            <a:br>
              <a:rPr lang="fr-CA" dirty="0"/>
            </a:br>
            <a:r>
              <a:rPr lang="fr-CA" b="1" dirty="0"/>
              <a:t>Objectif</a:t>
            </a:r>
          </a:p>
        </p:txBody>
      </p:sp>
      <p:sp>
        <p:nvSpPr>
          <p:cNvPr id="5" name="Content Placeholder 4"/>
          <p:cNvSpPr>
            <a:spLocks noGrp="1"/>
          </p:cNvSpPr>
          <p:nvPr>
            <p:ph idx="1"/>
            <p:custDataLst>
              <p:tags r:id="rId2"/>
            </p:custDataLst>
          </p:nvPr>
        </p:nvSpPr>
        <p:spPr>
          <a:xfrm>
            <a:off x="601598" y="2085215"/>
            <a:ext cx="11188620" cy="3911326"/>
          </a:xfrm>
        </p:spPr>
        <p:txBody>
          <a:bodyPr/>
          <a:lstStyle/>
          <a:p>
            <a:pPr marL="0" indent="0" algn="ctr">
              <a:buNone/>
            </a:pPr>
            <a:r>
              <a:rPr lang="fr-CA" sz="2400" dirty="0"/>
              <a:t/>
            </a:r>
            <a:br>
              <a:rPr lang="fr-CA" sz="2400" dirty="0"/>
            </a:br>
            <a:r>
              <a:rPr lang="fr-CA" sz="2400" dirty="0"/>
              <a:t>Les subventions pour l’amélioration de la qualité offrent aux fournisseurs de services d’apprentissage et de garde </a:t>
            </a:r>
            <a:r>
              <a:rPr lang="fr-CA" sz="2400" dirty="0" smtClean="0"/>
              <a:t>de la petite enfance </a:t>
            </a:r>
            <a:r>
              <a:rPr lang="fr-CA" sz="2400" dirty="0"/>
              <a:t>du Manitoba la souplesse pour choisir d’appliquer le financement selon ce qui est le plus nécessaire, afin de mieux se préparer à créer un système solide et adapté pour l’avenir. </a:t>
            </a:r>
          </a:p>
          <a:p>
            <a:pPr marL="0" indent="0" algn="ctr">
              <a:buNone/>
            </a:pPr>
            <a:r>
              <a:rPr lang="fr-CA" sz="2400" dirty="0"/>
              <a:t/>
            </a:r>
            <a:br>
              <a:rPr lang="fr-CA" sz="2400" dirty="0"/>
            </a:br>
            <a:r>
              <a:rPr lang="fr-CA" sz="2400" dirty="0"/>
              <a:t>Les investissements ciblés comprennent le soutien à l’infrastructure, aux programmes et à la </a:t>
            </a:r>
            <a:r>
              <a:rPr lang="fr-CA" sz="2400" dirty="0" smtClean="0"/>
              <a:t>main-d’œuvre</a:t>
            </a:r>
            <a:r>
              <a:rPr lang="fr-CA" sz="2400" dirty="0"/>
              <a:t>, dans le but </a:t>
            </a:r>
            <a:r>
              <a:rPr lang="fr-CA" sz="2400" dirty="0" smtClean="0"/>
              <a:t>d’augmenter </a:t>
            </a:r>
            <a:r>
              <a:rPr lang="fr-CA" sz="2400" dirty="0"/>
              <a:t>la qualité des services de garde </a:t>
            </a:r>
            <a:r>
              <a:rPr lang="fr-CA" sz="2400" dirty="0" smtClean="0"/>
              <a:t>de la petite enfance. </a:t>
            </a:r>
            <a:endParaRPr lang="fr-CA" sz="2400" dirty="0"/>
          </a:p>
        </p:txBody>
      </p:sp>
      <p:sp>
        <p:nvSpPr>
          <p:cNvPr id="6" name="Slide Number Placeholder 5"/>
          <p:cNvSpPr>
            <a:spLocks noGrp="1"/>
          </p:cNvSpPr>
          <p:nvPr>
            <p:ph type="sldNum" sz="quarter" idx="10"/>
            <p:custDataLst>
              <p:tags r:id="rId3"/>
            </p:custDataLst>
          </p:nvPr>
        </p:nvSpPr>
        <p:spPr/>
        <p:txBody>
          <a:bodyPr/>
          <a:lstStyle/>
          <a:p>
            <a:fld id="{B4A052D0-8619-4288-8621-37923DAD09E6}" type="slidenum">
              <a:rPr lang="en-CA" smtClean="0"/>
              <a:t>3</a:t>
            </a:fld>
            <a:endParaRPr lang="en-CA" smtClean="0"/>
          </a:p>
        </p:txBody>
      </p:sp>
    </p:spTree>
    <p:extLst>
      <p:ext uri="{BB962C8B-B14F-4D97-AF65-F5344CB8AC3E}">
        <p14:creationId xmlns:p14="http://schemas.microsoft.com/office/powerpoint/2010/main" val="29931776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custDataLst>
              <p:tags r:id="rId1"/>
            </p:custDataLst>
          </p:nvPr>
        </p:nvSpPr>
        <p:spPr>
          <a:xfrm>
            <a:off x="874276" y="695873"/>
            <a:ext cx="10699657" cy="1143000"/>
          </a:xfrm>
        </p:spPr>
        <p:txBody>
          <a:bodyPr/>
          <a:lstStyle/>
          <a:p>
            <a:r>
              <a:rPr lang="fr-CA" dirty="0"/>
              <a:t>QUESTIONS ET RÉPONSES</a:t>
            </a:r>
          </a:p>
        </p:txBody>
      </p:sp>
      <p:sp>
        <p:nvSpPr>
          <p:cNvPr id="5" name="Content Placeholder 4"/>
          <p:cNvSpPr>
            <a:spLocks noGrp="1"/>
          </p:cNvSpPr>
          <p:nvPr>
            <p:ph idx="1"/>
            <p:custDataLst>
              <p:tags r:id="rId2"/>
            </p:custDataLst>
          </p:nvPr>
        </p:nvSpPr>
        <p:spPr>
          <a:xfrm>
            <a:off x="874276" y="1838873"/>
            <a:ext cx="10708124" cy="4198627"/>
          </a:xfrm>
        </p:spPr>
        <p:txBody>
          <a:bodyPr/>
          <a:lstStyle/>
          <a:p>
            <a:pPr marL="0" lvl="0" indent="0">
              <a:buNone/>
            </a:pPr>
            <a:r>
              <a:rPr lang="fr-CA" sz="2400" dirty="0"/>
              <a:t>Pour de plus amples renseignements sur les subventions pour l’amélioration de la qualité, y compris les volets de financement et les lignes directrices, consultez la page :  </a:t>
            </a:r>
            <a:r>
              <a:rPr lang="fr-CA" sz="2400" dirty="0">
                <a:hlinkClick r:id="rId6"/>
              </a:rPr>
              <a:t>www.gov.mb.ca/gardedenfants</a:t>
            </a:r>
          </a:p>
          <a:p>
            <a:pPr marL="0" lvl="0" indent="0">
              <a:buNone/>
            </a:pPr>
            <a:endParaRPr lang="en-CA" sz="2400" dirty="0"/>
          </a:p>
          <a:p>
            <a:pPr marL="0" lvl="0" indent="0">
              <a:buNone/>
            </a:pPr>
            <a:r>
              <a:rPr lang="fr-CA" sz="2400" b="1" dirty="0"/>
              <a:t>Pour toute autre demande de renseignements</a:t>
            </a:r>
            <a:r>
              <a:rPr lang="fr-CA" sz="2400" dirty="0"/>
              <a:t>, envoyez un courriel à </a:t>
            </a:r>
            <a:r>
              <a:rPr lang="fr-CA" sz="2400" u="sng" dirty="0">
                <a:hlinkClick r:id="rId7"/>
              </a:rPr>
              <a:t>cdcinfo@gov.mb.ca</a:t>
            </a:r>
            <a:r>
              <a:rPr lang="fr-CA" sz="2400" dirty="0"/>
              <a:t> </a:t>
            </a:r>
            <a:r>
              <a:rPr lang="fr-CA" sz="2400" dirty="0" smtClean="0"/>
              <a:t>en </a:t>
            </a:r>
            <a:r>
              <a:rPr lang="fr-CA" sz="2400" dirty="0"/>
              <a:t>inscrivant</a:t>
            </a:r>
            <a:r>
              <a:rPr lang="fr-CA" sz="2400" b="1" dirty="0"/>
              <a:t> « Subventions pour l’amélioration de la qualité » </a:t>
            </a:r>
            <a:r>
              <a:rPr lang="fr-CA" sz="2400" b="0" dirty="0"/>
              <a:t>dans le champ </a:t>
            </a:r>
            <a:r>
              <a:rPr lang="fr-CA" sz="2400" b="1" dirty="0"/>
              <a:t>« objet »</a:t>
            </a:r>
            <a:r>
              <a:rPr lang="fr-CA" sz="2400" b="0" dirty="0"/>
              <a:t>,</a:t>
            </a:r>
            <a:r>
              <a:rPr lang="fr-CA" sz="2400" dirty="0"/>
              <a:t/>
            </a:r>
            <a:br>
              <a:rPr lang="fr-CA" sz="2400" dirty="0"/>
            </a:br>
            <a:r>
              <a:rPr lang="fr-CA" sz="2400" dirty="0"/>
              <a:t>ou communiquez avec les Services d’information sur la garde d’enfants au 204 945-0776 ou au numéro sans frais : 1 888 213-4754.</a:t>
            </a:r>
          </a:p>
          <a:p>
            <a:pPr marL="0" lvl="0" indent="0">
              <a:buNone/>
            </a:pPr>
            <a:endParaRPr lang="en-CA" sz="2400" dirty="0"/>
          </a:p>
          <a:p>
            <a:pPr marL="0" indent="0">
              <a:buNone/>
            </a:pPr>
            <a:r>
              <a:rPr lang="fr-CA" sz="2200" b="1" dirty="0"/>
              <a:t>Recherche de services de garde d’enfants</a:t>
            </a:r>
          </a:p>
          <a:p>
            <a:pPr marL="0" indent="0">
              <a:buNone/>
            </a:pPr>
            <a:r>
              <a:rPr lang="fr-CA" sz="2000" dirty="0"/>
              <a:t>Tél. : 204 945-0776 Sans frais : 1 888 213-4754</a:t>
            </a:r>
          </a:p>
          <a:p>
            <a:pPr marL="0" indent="0">
              <a:buNone/>
            </a:pPr>
            <a:r>
              <a:rPr lang="fr-CA" sz="2000" dirty="0"/>
              <a:t>Courriel : </a:t>
            </a:r>
            <a:r>
              <a:rPr lang="fr-CA" sz="2000" u="sng" dirty="0">
                <a:hlinkClick r:id="rId8"/>
              </a:rPr>
              <a:t>mbchildcaresearch@gov.mb.ca</a:t>
            </a:r>
            <a:r>
              <a:rPr lang="fr-CA" sz="2000" dirty="0"/>
              <a:t> </a:t>
            </a:r>
          </a:p>
          <a:p>
            <a:pPr marL="0" lvl="0" indent="0">
              <a:buNone/>
            </a:pPr>
            <a:r>
              <a:rPr lang="fr-CA" sz="2400" dirty="0"/>
              <a:t/>
            </a:r>
            <a:br>
              <a:rPr lang="fr-CA" sz="2400" dirty="0"/>
            </a:br>
            <a:endParaRPr lang="fr-CA" sz="2400" dirty="0"/>
          </a:p>
          <a:p>
            <a:endParaRPr lang="en-CA" dirty="0"/>
          </a:p>
        </p:txBody>
      </p:sp>
      <p:sp>
        <p:nvSpPr>
          <p:cNvPr id="6" name="Slide Number Placeholder 5"/>
          <p:cNvSpPr>
            <a:spLocks noGrp="1"/>
          </p:cNvSpPr>
          <p:nvPr>
            <p:ph type="sldNum" sz="quarter" idx="10"/>
            <p:custDataLst>
              <p:tags r:id="rId3"/>
            </p:custDataLst>
          </p:nvPr>
        </p:nvSpPr>
        <p:spPr/>
        <p:txBody>
          <a:bodyPr/>
          <a:lstStyle/>
          <a:p>
            <a:fld id="{B4A052D0-8619-4288-8621-37923DAD09E6}" type="slidenum">
              <a:rPr lang="en-CA" smtClean="0"/>
              <a:t>30</a:t>
            </a:fld>
            <a:endParaRPr lang="en-CA" smtClean="0"/>
          </a:p>
        </p:txBody>
      </p:sp>
    </p:spTree>
    <p:extLst>
      <p:ext uri="{BB962C8B-B14F-4D97-AF65-F5344CB8AC3E}">
        <p14:creationId xmlns:p14="http://schemas.microsoft.com/office/powerpoint/2010/main" val="29364713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1"/>
            </p:custDataLst>
          </p:nvPr>
        </p:nvSpPr>
        <p:spPr>
          <a:xfrm>
            <a:off x="706872" y="2056880"/>
            <a:ext cx="10708124" cy="3911326"/>
          </a:xfrm>
        </p:spPr>
        <p:txBody>
          <a:bodyPr/>
          <a:lstStyle/>
          <a:p>
            <a:r>
              <a:rPr lang="fr-CA" sz="2200" dirty="0"/>
              <a:t>Subventions </a:t>
            </a:r>
            <a:r>
              <a:rPr lang="fr-CA" sz="2200" u="sng" dirty="0"/>
              <a:t>ponctuelles</a:t>
            </a:r>
            <a:r>
              <a:rPr lang="fr-CA" sz="2200" dirty="0"/>
              <a:t>; quatre volets </a:t>
            </a:r>
            <a:r>
              <a:rPr lang="fr-CA" sz="2200" dirty="0" smtClean="0"/>
              <a:t>d’admissibilité </a:t>
            </a:r>
            <a:r>
              <a:rPr lang="fr-CA" sz="2200" dirty="0"/>
              <a:t>au financement.</a:t>
            </a:r>
          </a:p>
          <a:p>
            <a:r>
              <a:rPr lang="fr-CA" sz="2200" dirty="0"/>
              <a:t>Pour les garderies sans but lucratif autorisées et les fournisseurs de services de garde à domicile autorisés.</a:t>
            </a:r>
          </a:p>
          <a:p>
            <a:r>
              <a:rPr lang="fr-CA" sz="2200" dirty="0"/>
              <a:t>À l’appui des principes de qualité, </a:t>
            </a:r>
            <a:r>
              <a:rPr lang="fr-CA" sz="2200" dirty="0" smtClean="0"/>
              <a:t>d’</a:t>
            </a:r>
            <a:r>
              <a:rPr lang="fr-CA" sz="2200" dirty="0" err="1" smtClean="0"/>
              <a:t>inclusivité</a:t>
            </a:r>
            <a:r>
              <a:rPr lang="fr-CA" sz="2200" dirty="0" smtClean="0"/>
              <a:t> </a:t>
            </a:r>
            <a:r>
              <a:rPr lang="fr-CA" sz="2200" dirty="0"/>
              <a:t>et de durabilité. </a:t>
            </a:r>
          </a:p>
          <a:p>
            <a:r>
              <a:rPr lang="fr-CA" sz="2200" dirty="0"/>
              <a:t>Financement de 60 millions de dollars fourni par le Canada et le Manitoba	 </a:t>
            </a:r>
          </a:p>
          <a:p>
            <a:pPr lvl="1"/>
            <a:r>
              <a:rPr lang="fr-CA" sz="2200" dirty="0"/>
              <a:t>45,9 millions de dollars, dans le cadre de l’Accord entre le Canada et le Manitoba sur l’apprentissage et la garde </a:t>
            </a:r>
            <a:r>
              <a:rPr lang="fr-CA" sz="2200" dirty="0" smtClean="0"/>
              <a:t>de la petite enfance </a:t>
            </a:r>
            <a:r>
              <a:rPr lang="fr-CA" sz="2200" dirty="0"/>
              <a:t>à l’échelle du Canada, pour les établissements de garde </a:t>
            </a:r>
            <a:r>
              <a:rPr lang="fr-CA" sz="2200" dirty="0" smtClean="0"/>
              <a:t>d’enfants </a:t>
            </a:r>
            <a:r>
              <a:rPr lang="fr-CA" sz="2200" dirty="0"/>
              <a:t>admissibles offrant des programmes destinés aux enfants de moins de 7 ans. </a:t>
            </a:r>
          </a:p>
          <a:p>
            <a:pPr lvl="1"/>
            <a:r>
              <a:rPr lang="fr-CA" sz="2200" dirty="0"/>
              <a:t>14 millions de dollars du gouvernement du Manitoba pour les établissements de garde </a:t>
            </a:r>
            <a:r>
              <a:rPr lang="fr-CA" sz="2200" dirty="0" smtClean="0"/>
              <a:t>d’enfants </a:t>
            </a:r>
            <a:r>
              <a:rPr lang="fr-CA" sz="2200" dirty="0"/>
              <a:t>admissibles offrant des programmes destinés aux enfants de 7 à 12 ans. </a:t>
            </a:r>
          </a:p>
        </p:txBody>
      </p:sp>
      <p:sp>
        <p:nvSpPr>
          <p:cNvPr id="6" name="Slide Number Placeholder 5"/>
          <p:cNvSpPr>
            <a:spLocks noGrp="1"/>
          </p:cNvSpPr>
          <p:nvPr>
            <p:ph type="sldNum" sz="quarter" idx="10"/>
            <p:custDataLst>
              <p:tags r:id="rId2"/>
            </p:custDataLst>
          </p:nvPr>
        </p:nvSpPr>
        <p:spPr/>
        <p:txBody>
          <a:bodyPr/>
          <a:lstStyle/>
          <a:p>
            <a:fld id="{B4A052D0-8619-4288-8621-37923DAD09E6}" type="slidenum">
              <a:rPr lang="en-CA" smtClean="0"/>
              <a:t>4</a:t>
            </a:fld>
            <a:endParaRPr lang="en-CA" smtClean="0"/>
          </a:p>
        </p:txBody>
      </p:sp>
      <p:sp>
        <p:nvSpPr>
          <p:cNvPr id="7" name="Title 3"/>
          <p:cNvSpPr txBox="1">
            <a:spLocks/>
          </p:cNvSpPr>
          <p:nvPr>
            <p:custDataLst>
              <p:tags r:id="rId3"/>
            </p:custDataLst>
          </p:nvPr>
        </p:nvSpPr>
        <p:spPr bwMode="auto">
          <a:xfrm>
            <a:off x="706872" y="719808"/>
            <a:ext cx="11037453"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000" b="1">
                <a:solidFill>
                  <a:schemeClr val="tx2"/>
                </a:solidFill>
                <a:latin typeface="+mj-lt"/>
                <a:ea typeface="+mj-ea"/>
                <a:cs typeface="+mj-cs"/>
              </a:defRPr>
            </a:lvl1pPr>
            <a:lvl2pPr algn="ctr" rtl="0" eaLnBrk="1" fontAlgn="base" hangingPunct="1">
              <a:spcBef>
                <a:spcPct val="0"/>
              </a:spcBef>
              <a:spcAft>
                <a:spcPct val="0"/>
              </a:spcAft>
              <a:defRPr sz="4000" b="1">
                <a:solidFill>
                  <a:schemeClr val="tx2"/>
                </a:solidFill>
                <a:latin typeface="Arial" charset="0"/>
              </a:defRPr>
            </a:lvl2pPr>
            <a:lvl3pPr algn="ctr" rtl="0" eaLnBrk="1" fontAlgn="base" hangingPunct="1">
              <a:spcBef>
                <a:spcPct val="0"/>
              </a:spcBef>
              <a:spcAft>
                <a:spcPct val="0"/>
              </a:spcAft>
              <a:defRPr sz="4000" b="1">
                <a:solidFill>
                  <a:schemeClr val="tx2"/>
                </a:solidFill>
                <a:latin typeface="Arial" charset="0"/>
              </a:defRPr>
            </a:lvl3pPr>
            <a:lvl4pPr algn="ctr" rtl="0" eaLnBrk="1" fontAlgn="base" hangingPunct="1">
              <a:spcBef>
                <a:spcPct val="0"/>
              </a:spcBef>
              <a:spcAft>
                <a:spcPct val="0"/>
              </a:spcAft>
              <a:defRPr sz="4000" b="1">
                <a:solidFill>
                  <a:schemeClr val="tx2"/>
                </a:solidFill>
                <a:latin typeface="Arial" charset="0"/>
              </a:defRPr>
            </a:lvl4pPr>
            <a:lvl5pPr algn="ctr" rtl="0" eaLnBrk="1" fontAlgn="base" hangingPunct="1">
              <a:spcBef>
                <a:spcPct val="0"/>
              </a:spcBef>
              <a:spcAft>
                <a:spcPct val="0"/>
              </a:spcAft>
              <a:defRPr sz="4000" b="1">
                <a:solidFill>
                  <a:schemeClr val="tx2"/>
                </a:solidFill>
                <a:latin typeface="Arial" charset="0"/>
              </a:defRPr>
            </a:lvl5pPr>
            <a:lvl6pPr marL="457200" algn="ctr" rtl="0" eaLnBrk="1" fontAlgn="base" hangingPunct="1">
              <a:spcBef>
                <a:spcPct val="0"/>
              </a:spcBef>
              <a:spcAft>
                <a:spcPct val="0"/>
              </a:spcAft>
              <a:defRPr sz="4000" b="1">
                <a:solidFill>
                  <a:schemeClr val="tx2"/>
                </a:solidFill>
                <a:latin typeface="Arial" charset="0"/>
              </a:defRPr>
            </a:lvl6pPr>
            <a:lvl7pPr marL="914400" algn="ctr" rtl="0" eaLnBrk="1" fontAlgn="base" hangingPunct="1">
              <a:spcBef>
                <a:spcPct val="0"/>
              </a:spcBef>
              <a:spcAft>
                <a:spcPct val="0"/>
              </a:spcAft>
              <a:defRPr sz="4000" b="1">
                <a:solidFill>
                  <a:schemeClr val="tx2"/>
                </a:solidFill>
                <a:latin typeface="Arial" charset="0"/>
              </a:defRPr>
            </a:lvl7pPr>
            <a:lvl8pPr marL="1371600" algn="ctr" rtl="0" eaLnBrk="1" fontAlgn="base" hangingPunct="1">
              <a:spcBef>
                <a:spcPct val="0"/>
              </a:spcBef>
              <a:spcAft>
                <a:spcPct val="0"/>
              </a:spcAft>
              <a:defRPr sz="4000" b="1">
                <a:solidFill>
                  <a:schemeClr val="tx2"/>
                </a:solidFill>
                <a:latin typeface="Arial" charset="0"/>
              </a:defRPr>
            </a:lvl8pPr>
            <a:lvl9pPr marL="1828800" algn="ctr" rtl="0" eaLnBrk="1" fontAlgn="base" hangingPunct="1">
              <a:spcBef>
                <a:spcPct val="0"/>
              </a:spcBef>
              <a:spcAft>
                <a:spcPct val="0"/>
              </a:spcAft>
              <a:defRPr sz="4000" b="1">
                <a:solidFill>
                  <a:schemeClr val="tx2"/>
                </a:solidFill>
                <a:latin typeface="Arial" charset="0"/>
              </a:defRPr>
            </a:lvl9pPr>
          </a:lstStyle>
          <a:p>
            <a:r>
              <a:rPr lang="fr-CA" dirty="0"/>
              <a:t>Subventions pour l’amélioration de la qualité</a:t>
            </a:r>
            <a:br>
              <a:rPr lang="fr-CA" dirty="0"/>
            </a:br>
            <a:r>
              <a:rPr lang="fr-CA" dirty="0"/>
              <a:t>Aperçu</a:t>
            </a:r>
          </a:p>
        </p:txBody>
      </p:sp>
    </p:spTree>
    <p:extLst>
      <p:ext uri="{BB962C8B-B14F-4D97-AF65-F5344CB8AC3E}">
        <p14:creationId xmlns:p14="http://schemas.microsoft.com/office/powerpoint/2010/main" val="27839232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custDataLst>
              <p:tags r:id="rId1"/>
            </p:custDataLst>
          </p:nvPr>
        </p:nvSpPr>
        <p:spPr>
          <a:xfrm>
            <a:off x="677123" y="483629"/>
            <a:ext cx="8915451" cy="1143000"/>
          </a:xfrm>
        </p:spPr>
        <p:txBody>
          <a:bodyPr/>
          <a:lstStyle/>
          <a:p>
            <a:r>
              <a:rPr lang="fr-CA" dirty="0"/>
              <a:t>Volets de financement/admissibilité pour l’amélioration de la qualité</a:t>
            </a:r>
            <a:br>
              <a:rPr lang="fr-CA" dirty="0"/>
            </a:br>
            <a:r>
              <a:rPr lang="fr-CA" dirty="0"/>
              <a:t>Résumé</a:t>
            </a:r>
          </a:p>
        </p:txBody>
      </p:sp>
      <p:sp>
        <p:nvSpPr>
          <p:cNvPr id="6" name="Slide Number Placeholder 5"/>
          <p:cNvSpPr>
            <a:spLocks noGrp="1"/>
          </p:cNvSpPr>
          <p:nvPr>
            <p:ph type="sldNum" sz="quarter" idx="10"/>
            <p:custDataLst>
              <p:tags r:id="rId2"/>
            </p:custDataLst>
          </p:nvPr>
        </p:nvSpPr>
        <p:spPr/>
        <p:txBody>
          <a:bodyPr/>
          <a:lstStyle/>
          <a:p>
            <a:fld id="{B4A052D0-8619-4288-8621-37923DAD09E6}" type="slidenum">
              <a:rPr lang="en-CA" smtClean="0"/>
              <a:t>5</a:t>
            </a:fld>
            <a:endParaRPr lang="en-CA" smtClean="0"/>
          </a:p>
        </p:txBody>
      </p:sp>
      <p:graphicFrame>
        <p:nvGraphicFramePr>
          <p:cNvPr id="7" name="Table 6"/>
          <p:cNvGraphicFramePr>
            <a:graphicFrameLocks noGrp="1"/>
          </p:cNvGraphicFramePr>
          <p:nvPr>
            <p:custDataLst>
              <p:tags r:id="rId3"/>
            </p:custDataLst>
            <p:extLst>
              <p:ext uri="{D42A27DB-BD31-4B8C-83A1-F6EECF244321}">
                <p14:modId xmlns:p14="http://schemas.microsoft.com/office/powerpoint/2010/main" val="614627135"/>
              </p:ext>
            </p:extLst>
          </p:nvPr>
        </p:nvGraphicFramePr>
        <p:xfrm>
          <a:off x="677123" y="2037309"/>
          <a:ext cx="11667277" cy="5668715"/>
        </p:xfrm>
        <a:graphic>
          <a:graphicData uri="http://schemas.openxmlformats.org/drawingml/2006/table">
            <a:tbl>
              <a:tblPr firstRow="1" firstCol="1" bandRow="1">
                <a:tableStyleId>{5C22544A-7EE6-4342-B048-85BDC9FD1C3A}</a:tableStyleId>
              </a:tblPr>
              <a:tblGrid>
                <a:gridCol w="2785749">
                  <a:extLst>
                    <a:ext uri="{9D8B030D-6E8A-4147-A177-3AD203B41FA5}">
                      <a16:colId xmlns:a16="http://schemas.microsoft.com/office/drawing/2014/main" val="2087510821"/>
                    </a:ext>
                  </a:extLst>
                </a:gridCol>
                <a:gridCol w="2694930">
                  <a:extLst>
                    <a:ext uri="{9D8B030D-6E8A-4147-A177-3AD203B41FA5}">
                      <a16:colId xmlns:a16="http://schemas.microsoft.com/office/drawing/2014/main" val="979991759"/>
                    </a:ext>
                  </a:extLst>
                </a:gridCol>
                <a:gridCol w="2698630">
                  <a:extLst>
                    <a:ext uri="{9D8B030D-6E8A-4147-A177-3AD203B41FA5}">
                      <a16:colId xmlns:a16="http://schemas.microsoft.com/office/drawing/2014/main" val="3609670605"/>
                    </a:ext>
                  </a:extLst>
                </a:gridCol>
                <a:gridCol w="3487968">
                  <a:extLst>
                    <a:ext uri="{9D8B030D-6E8A-4147-A177-3AD203B41FA5}">
                      <a16:colId xmlns:a16="http://schemas.microsoft.com/office/drawing/2014/main" val="163013631"/>
                    </a:ext>
                  </a:extLst>
                </a:gridCol>
              </a:tblGrid>
              <a:tr h="596460">
                <a:tc gridSpan="2">
                  <a:txBody>
                    <a:bodyPr/>
                    <a:lstStyle/>
                    <a:p>
                      <a:pPr algn="ctr" fontAlgn="base">
                        <a:lnSpc>
                          <a:spcPct val="107000"/>
                        </a:lnSpc>
                        <a:spcAft>
                          <a:spcPts val="800"/>
                        </a:spcAft>
                      </a:pPr>
                      <a:r>
                        <a:rPr lang="fr-CA" sz="1600"/>
                        <a:t>SERVICES DE GARDE EN GARDERIE ET À DOMICILE</a:t>
                      </a:r>
                    </a:p>
                  </a:txBody>
                  <a:tcPr marL="0" marR="0" marT="0" marB="0" anchor="ctr">
                    <a:solidFill>
                      <a:srgbClr val="33CC33"/>
                    </a:solidFill>
                  </a:tcPr>
                </a:tc>
                <a:tc hMerge="1">
                  <a:txBody>
                    <a:bodyPr/>
                    <a:lstStyle/>
                    <a:p>
                      <a:endParaRPr lang="en-CA"/>
                    </a:p>
                  </a:txBody>
                  <a:tcPr/>
                </a:tc>
                <a:tc>
                  <a:txBody>
                    <a:bodyPr/>
                    <a:lstStyle/>
                    <a:p>
                      <a:pPr algn="ctr" fontAlgn="base">
                        <a:lnSpc>
                          <a:spcPct val="107000"/>
                        </a:lnSpc>
                        <a:spcAft>
                          <a:spcPts val="800"/>
                        </a:spcAft>
                      </a:pPr>
                      <a:r>
                        <a:rPr lang="fr-CA" sz="1600">
                          <a:solidFill>
                            <a:schemeClr val="bg1"/>
                          </a:solidFill>
                        </a:rPr>
                        <a:t>SERVICES DE GARDE EN GARDERIE UNIQUEMENT</a:t>
                      </a:r>
                    </a:p>
                  </a:txBody>
                  <a:tcPr marL="0" marR="0" marT="0" marB="0" anchor="ctr">
                    <a:solidFill>
                      <a:srgbClr val="00CC99"/>
                    </a:solidFill>
                  </a:tcPr>
                </a:tc>
                <a:tc>
                  <a:txBody>
                    <a:bodyPr/>
                    <a:lstStyle/>
                    <a:p>
                      <a:pPr algn="ctr" fontAlgn="base">
                        <a:lnSpc>
                          <a:spcPct val="107000"/>
                        </a:lnSpc>
                        <a:spcAft>
                          <a:spcPts val="800"/>
                        </a:spcAft>
                      </a:pPr>
                      <a:r>
                        <a:rPr lang="fr-CA" sz="1600">
                          <a:solidFill>
                            <a:schemeClr val="bg1"/>
                          </a:solidFill>
                        </a:rPr>
                        <a:t>SERVICES DE GARDE À DOMICILE UNIQUEMENT</a:t>
                      </a:r>
                    </a:p>
                  </a:txBody>
                  <a:tcPr marL="0" marR="0" marT="0" marB="0" anchor="ctr">
                    <a:solidFill>
                      <a:srgbClr val="008080"/>
                    </a:solidFill>
                  </a:tcPr>
                </a:tc>
                <a:extLst>
                  <a:ext uri="{0D108BD9-81ED-4DB2-BD59-A6C34878D82A}">
                    <a16:rowId xmlns:a16="http://schemas.microsoft.com/office/drawing/2014/main" val="2023800375"/>
                  </a:ext>
                </a:extLst>
              </a:tr>
              <a:tr h="1661784">
                <a:tc>
                  <a:txBody>
                    <a:bodyPr/>
                    <a:lstStyle/>
                    <a:p>
                      <a:pPr algn="ctr" fontAlgn="base">
                        <a:lnSpc>
                          <a:spcPct val="107000"/>
                        </a:lnSpc>
                        <a:spcAft>
                          <a:spcPts val="800"/>
                        </a:spcAft>
                      </a:pPr>
                      <a:r>
                        <a:rPr lang="fr-CA" sz="1900" b="1" dirty="0">
                          <a:solidFill>
                            <a:schemeClr val="tx1">
                              <a:lumMod val="75000"/>
                              <a:lumOff val="25000"/>
                            </a:schemeClr>
                          </a:solidFill>
                        </a:rPr>
                        <a:t/>
                      </a:r>
                      <a:br>
                        <a:rPr lang="fr-CA" sz="1900" b="1" dirty="0">
                          <a:solidFill>
                            <a:schemeClr val="tx1">
                              <a:lumMod val="75000"/>
                              <a:lumOff val="25000"/>
                            </a:schemeClr>
                          </a:solidFill>
                        </a:rPr>
                      </a:br>
                      <a:r>
                        <a:rPr lang="fr-CA" sz="1900" b="1" dirty="0">
                          <a:solidFill>
                            <a:schemeClr val="tx1">
                              <a:lumMod val="75000"/>
                              <a:lumOff val="25000"/>
                            </a:schemeClr>
                          </a:solidFill>
                        </a:rPr>
                        <a:t>Subvention pour la qualité de l’apprentissage et de l’environnement </a:t>
                      </a:r>
                      <a:r>
                        <a:rPr lang="fr-CA" sz="1900" b="1" dirty="0" smtClean="0">
                          <a:solidFill>
                            <a:schemeClr val="tx1">
                              <a:lumMod val="75000"/>
                              <a:lumOff val="25000"/>
                            </a:schemeClr>
                          </a:solidFill>
                        </a:rPr>
                        <a:t>de la petite</a:t>
                      </a:r>
                      <a:r>
                        <a:rPr lang="fr-CA" sz="1900" b="1" baseline="0" dirty="0" smtClean="0">
                          <a:solidFill>
                            <a:schemeClr val="tx1">
                              <a:lumMod val="75000"/>
                              <a:lumOff val="25000"/>
                            </a:schemeClr>
                          </a:solidFill>
                        </a:rPr>
                        <a:t> enfance</a:t>
                      </a:r>
                      <a:r>
                        <a:rPr lang="fr-CA" sz="1900" b="1" dirty="0">
                          <a:solidFill>
                            <a:schemeClr val="tx1">
                              <a:lumMod val="75000"/>
                              <a:lumOff val="25000"/>
                            </a:schemeClr>
                          </a:solidFill>
                        </a:rPr>
                        <a:t/>
                      </a:r>
                      <a:br>
                        <a:rPr lang="fr-CA" sz="1900" b="1" dirty="0">
                          <a:solidFill>
                            <a:schemeClr val="tx1">
                              <a:lumMod val="75000"/>
                              <a:lumOff val="25000"/>
                            </a:schemeClr>
                          </a:solidFill>
                        </a:rPr>
                      </a:br>
                      <a:endParaRPr lang="fr-CA" sz="1900" b="1" dirty="0">
                        <a:solidFill>
                          <a:schemeClr val="tx1">
                            <a:lumMod val="75000"/>
                            <a:lumOff val="25000"/>
                          </a:schemeClr>
                        </a:solidFill>
                      </a:endParaRPr>
                    </a:p>
                  </a:txBody>
                  <a:tcPr marL="0" marR="0" marT="0" marB="0" anchor="ctr">
                    <a:solidFill>
                      <a:srgbClr val="99FF99"/>
                    </a:solidFill>
                  </a:tcPr>
                </a:tc>
                <a:tc>
                  <a:txBody>
                    <a:bodyPr/>
                    <a:lstStyle/>
                    <a:p>
                      <a:pPr algn="ctr" fontAlgn="base">
                        <a:lnSpc>
                          <a:spcPct val="107000"/>
                        </a:lnSpc>
                        <a:spcAft>
                          <a:spcPts val="800"/>
                        </a:spcAft>
                      </a:pPr>
                      <a:r>
                        <a:rPr lang="fr-CA" sz="1900" b="1"/>
                        <a:t/>
                      </a:r>
                      <a:br>
                        <a:rPr lang="fr-CA" sz="1900" b="1"/>
                      </a:br>
                      <a:r>
                        <a:rPr lang="fr-CA" sz="1900" b="1"/>
                        <a:t>Subvention pour l’amélioration de la diversité et de l’inclusion</a:t>
                      </a:r>
                      <a:br>
                        <a:rPr lang="fr-CA" sz="1900" b="1"/>
                      </a:br>
                      <a:endParaRPr lang="fr-CA" sz="1900" b="1"/>
                    </a:p>
                  </a:txBody>
                  <a:tcPr marL="0" marR="0" marT="0" marB="0" anchor="ctr">
                    <a:solidFill>
                      <a:srgbClr val="99FF99"/>
                    </a:solidFill>
                  </a:tcPr>
                </a:tc>
                <a:tc>
                  <a:txBody>
                    <a:bodyPr/>
                    <a:lstStyle/>
                    <a:p>
                      <a:pPr algn="ctr" fontAlgn="base">
                        <a:lnSpc>
                          <a:spcPct val="107000"/>
                        </a:lnSpc>
                        <a:spcAft>
                          <a:spcPts val="800"/>
                        </a:spcAft>
                      </a:pPr>
                      <a:r>
                        <a:rPr lang="fr-CA" sz="1900" b="1"/>
                        <a:t>Innovation en matière de recrutement et de maintien en poste </a:t>
                      </a:r>
                    </a:p>
                  </a:txBody>
                  <a:tcPr marL="0" marR="0" marT="0" marB="0" anchor="ctr">
                    <a:solidFill>
                      <a:srgbClr val="66FFCC"/>
                    </a:solidFill>
                  </a:tcPr>
                </a:tc>
                <a:tc>
                  <a:txBody>
                    <a:bodyPr/>
                    <a:lstStyle/>
                    <a:p>
                      <a:pPr algn="ctr" fontAlgn="base">
                        <a:lnSpc>
                          <a:spcPct val="107000"/>
                        </a:lnSpc>
                        <a:spcAft>
                          <a:spcPts val="800"/>
                        </a:spcAft>
                      </a:pPr>
                      <a:r>
                        <a:rPr lang="fr-CA" sz="1900" b="1"/>
                        <a:t>Prestation d’amélioration de la retraite et de maintien en poste</a:t>
                      </a:r>
                    </a:p>
                  </a:txBody>
                  <a:tcPr marL="0" marR="0" marT="0" marB="0" anchor="ctr">
                    <a:solidFill>
                      <a:srgbClr val="D4EBEC"/>
                    </a:solidFill>
                  </a:tcPr>
                </a:tc>
                <a:extLst>
                  <a:ext uri="{0D108BD9-81ED-4DB2-BD59-A6C34878D82A}">
                    <a16:rowId xmlns:a16="http://schemas.microsoft.com/office/drawing/2014/main" val="263965336"/>
                  </a:ext>
                </a:extLst>
              </a:tr>
              <a:tr h="62559">
                <a:tc>
                  <a:txBody>
                    <a:bodyPr/>
                    <a:lstStyle/>
                    <a:p>
                      <a:pPr marL="0" marR="0" lvl="0" indent="0" algn="ctr" defTabSz="914400" rtl="0" eaLnBrk="1" fontAlgn="base" latinLnBrk="0" hangingPunct="1">
                        <a:lnSpc>
                          <a:spcPct val="107000"/>
                        </a:lnSpc>
                        <a:spcBef>
                          <a:spcPts val="0"/>
                        </a:spcBef>
                        <a:spcAft>
                          <a:spcPts val="800"/>
                        </a:spcAft>
                        <a:buClrTx/>
                        <a:buSzTx/>
                        <a:buFontTx/>
                        <a:buNone/>
                        <a:tabLst/>
                        <a:defRPr/>
                      </a:pPr>
                      <a:r>
                        <a:rPr lang="fr-CA" sz="1900" b="0">
                          <a:solidFill>
                            <a:schemeClr val="tx1">
                              <a:lumMod val="75000"/>
                              <a:lumOff val="25000"/>
                            </a:schemeClr>
                          </a:solidFill>
                          <a:latin typeface="+mj-lt"/>
                        </a:rPr>
                        <a:t>Financement total :</a:t>
                      </a:r>
                      <a:r>
                        <a:rPr lang="fr-CA" sz="1900" b="0" baseline="0">
                          <a:solidFill>
                            <a:schemeClr val="tx1">
                              <a:lumMod val="75000"/>
                              <a:lumOff val="25000"/>
                            </a:schemeClr>
                          </a:solidFill>
                          <a:latin typeface="+mj-lt"/>
                        </a:rPr>
                        <a:t> 33,8 millions de dollars</a:t>
                      </a:r>
                    </a:p>
                  </a:txBody>
                  <a:tcPr marL="0" marR="0" marT="0" marB="0" anchor="ctr">
                    <a:solidFill>
                      <a:srgbClr val="99FF99"/>
                    </a:solidFill>
                  </a:tcPr>
                </a:tc>
                <a:tc>
                  <a:txBody>
                    <a:bodyPr/>
                    <a:lstStyle/>
                    <a:p>
                      <a:pPr marL="0" marR="0" lvl="0" indent="0" algn="ctr" defTabSz="914400" rtl="0" eaLnBrk="1" fontAlgn="base" latinLnBrk="0" hangingPunct="1">
                        <a:lnSpc>
                          <a:spcPct val="107000"/>
                        </a:lnSpc>
                        <a:spcBef>
                          <a:spcPts val="0"/>
                        </a:spcBef>
                        <a:spcAft>
                          <a:spcPts val="800"/>
                        </a:spcAft>
                        <a:buClrTx/>
                        <a:buSzTx/>
                        <a:buFontTx/>
                        <a:buNone/>
                        <a:tabLst/>
                        <a:defRPr/>
                      </a:pPr>
                      <a:r>
                        <a:rPr lang="fr-CA" sz="1900" b="0">
                          <a:solidFill>
                            <a:schemeClr val="tx1">
                              <a:lumMod val="75000"/>
                              <a:lumOff val="25000"/>
                            </a:schemeClr>
                          </a:solidFill>
                          <a:latin typeface="+mj-lt"/>
                        </a:rPr>
                        <a:t>Financement total :</a:t>
                      </a:r>
                      <a:r>
                        <a:rPr lang="fr-CA" sz="1900" b="0" baseline="0">
                          <a:solidFill>
                            <a:schemeClr val="tx1">
                              <a:lumMod val="75000"/>
                              <a:lumOff val="25000"/>
                            </a:schemeClr>
                          </a:solidFill>
                          <a:latin typeface="+mj-lt"/>
                        </a:rPr>
                        <a:t> 18,7 millions de dollars</a:t>
                      </a:r>
                    </a:p>
                  </a:txBody>
                  <a:tcPr marL="0" marR="0" marT="0" marB="0" anchor="ctr">
                    <a:solidFill>
                      <a:srgbClr val="99FF99"/>
                    </a:solidFill>
                  </a:tcPr>
                </a:tc>
                <a:tc gridSpan="2">
                  <a:txBody>
                    <a:bodyPr/>
                    <a:lstStyle/>
                    <a:p>
                      <a:pPr algn="ctr" fontAlgn="base">
                        <a:lnSpc>
                          <a:spcPct val="107000"/>
                        </a:lnSpc>
                        <a:spcAft>
                          <a:spcPts val="800"/>
                        </a:spcAft>
                      </a:pPr>
                      <a:r>
                        <a:rPr lang="fr-CA" sz="1900">
                          <a:latin typeface="+mj-lt"/>
                          <a:ea typeface="Calibri" panose="020F0502020204030204" pitchFamily="34" charset="0"/>
                          <a:cs typeface="Times New Roman" panose="02020603050405020304" pitchFamily="18" charset="0"/>
                        </a:rPr>
                        <a:t>Financement total :</a:t>
                      </a:r>
                      <a:r>
                        <a:rPr lang="fr-CA" sz="1900" baseline="0">
                          <a:latin typeface="+mj-lt"/>
                          <a:ea typeface="Calibri" panose="020F0502020204030204" pitchFamily="34" charset="0"/>
                          <a:cs typeface="Times New Roman" panose="02020603050405020304" pitchFamily="18" charset="0"/>
                        </a:rPr>
                        <a:t> 7,4 millions de dollars</a:t>
                      </a:r>
                    </a:p>
                  </a:txBody>
                  <a:tcPr marL="0" marR="0" marT="0" marB="0">
                    <a:solidFill>
                      <a:schemeClr val="accent5">
                        <a:lumMod val="90000"/>
                      </a:schemeClr>
                    </a:solidFill>
                  </a:tcPr>
                </a:tc>
                <a:tc hMerge="1">
                  <a:txBody>
                    <a:bodyPr/>
                    <a:lstStyle/>
                    <a:p>
                      <a:pPr algn="l" rtl="0" fontAlgn="base">
                        <a:lnSpc>
                          <a:spcPct val="107000"/>
                        </a:lnSpc>
                        <a:spcAft>
                          <a:spcPts val="800"/>
                        </a:spcAft>
                      </a:pP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rgbClr val="D4EBEC"/>
                    </a:solidFill>
                  </a:tcPr>
                </a:tc>
                <a:extLst>
                  <a:ext uri="{0D108BD9-81ED-4DB2-BD59-A6C34878D82A}">
                    <a16:rowId xmlns:a16="http://schemas.microsoft.com/office/drawing/2014/main" val="2491739315"/>
                  </a:ext>
                </a:extLst>
              </a:tr>
              <a:tr h="1044640">
                <a:tc>
                  <a:txBody>
                    <a:bodyPr/>
                    <a:lstStyle/>
                    <a:p>
                      <a:pPr algn="ctr" fontAlgn="base">
                        <a:lnSpc>
                          <a:spcPct val="107000"/>
                        </a:lnSpc>
                        <a:spcAft>
                          <a:spcPts val="800"/>
                        </a:spcAft>
                      </a:pPr>
                      <a:r>
                        <a:rPr lang="fr-CA" sz="1900" b="0">
                          <a:solidFill>
                            <a:schemeClr val="tx1">
                              <a:lumMod val="75000"/>
                              <a:lumOff val="25000"/>
                            </a:schemeClr>
                          </a:solidFill>
                          <a:latin typeface="+mj-lt"/>
                        </a:rPr>
                        <a:t>875 $ par</a:t>
                      </a:r>
                      <a:br>
                        <a:rPr lang="fr-CA" sz="1900" b="0">
                          <a:solidFill>
                            <a:schemeClr val="tx1">
                              <a:lumMod val="75000"/>
                              <a:lumOff val="25000"/>
                            </a:schemeClr>
                          </a:solidFill>
                          <a:latin typeface="+mj-lt"/>
                        </a:rPr>
                      </a:br>
                      <a:r>
                        <a:rPr lang="fr-CA" sz="1900" b="0">
                          <a:solidFill>
                            <a:schemeClr val="tx1">
                              <a:lumMod val="75000"/>
                              <a:lumOff val="25000"/>
                            </a:schemeClr>
                          </a:solidFill>
                          <a:latin typeface="+mj-lt"/>
                        </a:rPr>
                        <a:t>place autorisée </a:t>
                      </a:r>
                    </a:p>
                  </a:txBody>
                  <a:tcPr marL="0" marR="0" marT="0" marB="0" anchor="ctr">
                    <a:solidFill>
                      <a:srgbClr val="99FF99"/>
                    </a:solidFill>
                  </a:tcPr>
                </a:tc>
                <a:tc>
                  <a:txBody>
                    <a:bodyPr/>
                    <a:lstStyle/>
                    <a:p>
                      <a:pPr algn="ctr" fontAlgn="base">
                        <a:lnSpc>
                          <a:spcPct val="107000"/>
                        </a:lnSpc>
                        <a:spcAft>
                          <a:spcPts val="800"/>
                        </a:spcAft>
                      </a:pPr>
                      <a:r>
                        <a:rPr lang="fr-CA" sz="1900">
                          <a:latin typeface="+mj-lt"/>
                        </a:rPr>
                        <a:t>500 $ par</a:t>
                      </a:r>
                      <a:br>
                        <a:rPr lang="fr-CA" sz="1900">
                          <a:latin typeface="+mj-lt"/>
                        </a:rPr>
                      </a:br>
                      <a:r>
                        <a:rPr lang="fr-CA" sz="1900">
                          <a:latin typeface="+mj-lt"/>
                        </a:rPr>
                        <a:t>place autorisée </a:t>
                      </a:r>
                    </a:p>
                  </a:txBody>
                  <a:tcPr marL="0" marR="0" marT="0" marB="0" anchor="ctr">
                    <a:solidFill>
                      <a:srgbClr val="99FF99"/>
                    </a:solidFill>
                  </a:tcPr>
                </a:tc>
                <a:tc>
                  <a:txBody>
                    <a:bodyPr/>
                    <a:lstStyle/>
                    <a:p>
                      <a:pPr algn="ctr" fontAlgn="base">
                        <a:lnSpc>
                          <a:spcPct val="107000"/>
                        </a:lnSpc>
                        <a:spcAft>
                          <a:spcPts val="800"/>
                        </a:spcAft>
                      </a:pPr>
                      <a:r>
                        <a:rPr lang="fr-CA" sz="1900">
                          <a:latin typeface="+mj-lt"/>
                        </a:rPr>
                        <a:t>200 $ par</a:t>
                      </a:r>
                      <a:br>
                        <a:rPr lang="fr-CA" sz="1900">
                          <a:latin typeface="+mj-lt"/>
                        </a:rPr>
                      </a:br>
                      <a:r>
                        <a:rPr lang="fr-CA" sz="1900">
                          <a:latin typeface="+mj-lt"/>
                        </a:rPr>
                        <a:t>place autorisée </a:t>
                      </a:r>
                    </a:p>
                  </a:txBody>
                  <a:tcPr marL="0" marR="0" marT="0" marB="0" anchor="ctr">
                    <a:solidFill>
                      <a:srgbClr val="66FFCC"/>
                    </a:solidFill>
                  </a:tcPr>
                </a:tc>
                <a:tc>
                  <a:txBody>
                    <a:bodyPr/>
                    <a:lstStyle/>
                    <a:p>
                      <a:pPr algn="ctr" fontAlgn="base">
                        <a:lnSpc>
                          <a:spcPct val="107000"/>
                        </a:lnSpc>
                        <a:spcAft>
                          <a:spcPts val="800"/>
                        </a:spcAft>
                      </a:pPr>
                      <a:r>
                        <a:rPr lang="fr-CA" sz="1900">
                          <a:latin typeface="+mj-lt"/>
                        </a:rPr>
                        <a:t>Montant complémentaire ponctuel de 500 $ au titre des cotisations au REER pour chaque titulaire d’une licence</a:t>
                      </a:r>
                    </a:p>
                  </a:txBody>
                  <a:tcPr marL="0" marR="0" marT="0" marB="0" anchor="ctr">
                    <a:solidFill>
                      <a:srgbClr val="D4EBEC"/>
                    </a:solidFill>
                  </a:tcPr>
                </a:tc>
                <a:extLst>
                  <a:ext uri="{0D108BD9-81ED-4DB2-BD59-A6C34878D82A}">
                    <a16:rowId xmlns:a16="http://schemas.microsoft.com/office/drawing/2014/main" val="2639325864"/>
                  </a:ext>
                </a:extLst>
              </a:tr>
              <a:tr h="1044640">
                <a:tc gridSpan="3">
                  <a:txBody>
                    <a:bodyPr/>
                    <a:lstStyle/>
                    <a:p>
                      <a:pPr algn="l" fontAlgn="base">
                        <a:lnSpc>
                          <a:spcPct val="107000"/>
                        </a:lnSpc>
                        <a:spcAft>
                          <a:spcPts val="800"/>
                        </a:spcAft>
                      </a:pPr>
                      <a:r>
                        <a:rPr lang="fr-CA" sz="1900" b="1" dirty="0">
                          <a:solidFill>
                            <a:schemeClr val="tx1">
                              <a:lumMod val="75000"/>
                              <a:lumOff val="25000"/>
                            </a:schemeClr>
                          </a:solidFill>
                          <a:latin typeface="+mj-lt"/>
                          <a:ea typeface="Calibri" panose="020F0502020204030204" pitchFamily="34" charset="0"/>
                          <a:cs typeface="Times New Roman" panose="02020603050405020304" pitchFamily="18" charset="0"/>
                        </a:rPr>
                        <a:t>Période de couverture pour les dépenses admissibles :</a:t>
                      </a:r>
                      <a:r>
                        <a:rPr lang="fr-CA" sz="1900" b="1" baseline="0" dirty="0">
                          <a:solidFill>
                            <a:schemeClr val="tx1">
                              <a:lumMod val="75000"/>
                              <a:lumOff val="25000"/>
                            </a:schemeClr>
                          </a:solidFill>
                          <a:latin typeface="+mj-lt"/>
                          <a:ea typeface="Calibri" panose="020F0502020204030204" pitchFamily="34" charset="0"/>
                          <a:cs typeface="Times New Roman" panose="02020603050405020304" pitchFamily="18" charset="0"/>
                        </a:rPr>
                        <a:t> </a:t>
                      </a:r>
                      <a:r>
                        <a:rPr lang="fr-CA" sz="1900" b="0" baseline="0" dirty="0">
                          <a:solidFill>
                            <a:schemeClr val="tx1">
                              <a:lumMod val="75000"/>
                              <a:lumOff val="25000"/>
                            </a:schemeClr>
                          </a:solidFill>
                          <a:latin typeface="+mj-lt"/>
                          <a:ea typeface="Calibri" panose="020F0502020204030204" pitchFamily="34" charset="0"/>
                          <a:cs typeface="Times New Roman" panose="02020603050405020304" pitchFamily="18" charset="0"/>
                        </a:rPr>
                        <a:t>d</a:t>
                      </a:r>
                      <a:r>
                        <a:rPr lang="fr-CA" sz="1900" b="0" baseline="0" dirty="0" smtClean="0">
                          <a:solidFill>
                            <a:schemeClr val="tx1">
                              <a:lumMod val="75000"/>
                              <a:lumOff val="25000"/>
                            </a:schemeClr>
                          </a:solidFill>
                          <a:latin typeface="+mj-lt"/>
                          <a:ea typeface="Calibri" panose="020F0502020204030204" pitchFamily="34" charset="0"/>
                          <a:cs typeface="Times New Roman" panose="02020603050405020304" pitchFamily="18" charset="0"/>
                        </a:rPr>
                        <a:t>u </a:t>
                      </a:r>
                      <a:r>
                        <a:rPr lang="fr-CA" sz="1900" b="0" baseline="0" dirty="0">
                          <a:solidFill>
                            <a:schemeClr val="tx1">
                              <a:lumMod val="75000"/>
                              <a:lumOff val="25000"/>
                            </a:schemeClr>
                          </a:solidFill>
                          <a:latin typeface="+mj-lt"/>
                          <a:ea typeface="Calibri" panose="020F0502020204030204" pitchFamily="34" charset="0"/>
                          <a:cs typeface="Times New Roman" panose="02020603050405020304" pitchFamily="18" charset="0"/>
                        </a:rPr>
                        <a:t>1</a:t>
                      </a:r>
                      <a:r>
                        <a:rPr lang="fr-CA" sz="1900" b="0" baseline="30000" dirty="0">
                          <a:solidFill>
                            <a:schemeClr val="tx1">
                              <a:lumMod val="75000"/>
                              <a:lumOff val="25000"/>
                            </a:schemeClr>
                          </a:solidFill>
                          <a:latin typeface="+mj-lt"/>
                          <a:ea typeface="Calibri" panose="020F0502020204030204" pitchFamily="34" charset="0"/>
                          <a:cs typeface="Times New Roman" panose="02020603050405020304" pitchFamily="18" charset="0"/>
                        </a:rPr>
                        <a:t>er </a:t>
                      </a:r>
                      <a:r>
                        <a:rPr lang="fr-CA" sz="1900" b="0" baseline="0" dirty="0">
                          <a:solidFill>
                            <a:schemeClr val="tx1">
                              <a:lumMod val="75000"/>
                              <a:lumOff val="25000"/>
                            </a:schemeClr>
                          </a:solidFill>
                          <a:latin typeface="+mj-lt"/>
                          <a:ea typeface="Calibri" panose="020F0502020204030204" pitchFamily="34" charset="0"/>
                          <a:cs typeface="Times New Roman" panose="02020603050405020304" pitchFamily="18" charset="0"/>
                        </a:rPr>
                        <a:t>avril 2022 au 31 mars 2024</a:t>
                      </a:r>
                    </a:p>
                  </a:txBody>
                  <a:tcPr marL="0" marR="0" marT="0" marB="0" anchor="ctr">
                    <a:solidFill>
                      <a:srgbClr val="CCFFCC"/>
                    </a:solidFill>
                  </a:tcPr>
                </a:tc>
                <a:tc hMerge="1">
                  <a:txBody>
                    <a:bodyPr/>
                    <a:lstStyle/>
                    <a:p>
                      <a:pPr algn="l" rtl="0" fontAlgn="base">
                        <a:lnSpc>
                          <a:spcPct val="107000"/>
                        </a:lnSpc>
                        <a:spcAft>
                          <a:spcPts val="800"/>
                        </a:spcAft>
                      </a:pP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rgbClr val="99FF99"/>
                    </a:solidFill>
                  </a:tcPr>
                </a:tc>
                <a:tc hMerge="1">
                  <a:txBody>
                    <a:bodyPr/>
                    <a:lstStyle/>
                    <a:p>
                      <a:pPr algn="l" rtl="0" fontAlgn="base">
                        <a:lnSpc>
                          <a:spcPct val="107000"/>
                        </a:lnSpc>
                        <a:spcAft>
                          <a:spcPts val="800"/>
                        </a:spcAft>
                      </a:pP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rgbClr val="66FFCC"/>
                    </a:solidFill>
                  </a:tcPr>
                </a:tc>
                <a:tc>
                  <a:txBody>
                    <a:bodyPr/>
                    <a:lstStyle/>
                    <a:p>
                      <a:pPr algn="ctr" fontAlgn="base">
                        <a:lnSpc>
                          <a:spcPct val="107000"/>
                        </a:lnSpc>
                        <a:spcAft>
                          <a:spcPts val="800"/>
                        </a:spcAft>
                      </a:pPr>
                      <a:r>
                        <a:rPr lang="fr-CA" sz="1900" dirty="0">
                          <a:latin typeface="+mj-lt"/>
                          <a:ea typeface="Calibri" panose="020F0502020204030204" pitchFamily="34" charset="0"/>
                          <a:cs typeface="Times New Roman" panose="02020603050405020304" pitchFamily="18" charset="0"/>
                        </a:rPr>
                        <a:t>Selon les cotisations au REER pour l’année d’imposition </a:t>
                      </a:r>
                      <a:r>
                        <a:rPr lang="fr-CA" sz="1900" dirty="0" smtClean="0">
                          <a:latin typeface="+mj-lt"/>
                          <a:ea typeface="Calibri" panose="020F0502020204030204" pitchFamily="34" charset="0"/>
                          <a:cs typeface="Times New Roman" panose="02020603050405020304" pitchFamily="18" charset="0"/>
                        </a:rPr>
                        <a:t>2022</a:t>
                      </a:r>
                      <a:endParaRPr lang="fr-CA" sz="1900" dirty="0">
                        <a:latin typeface="+mj-lt"/>
                        <a:ea typeface="Calibri" panose="020F0502020204030204" pitchFamily="34" charset="0"/>
                        <a:cs typeface="Times New Roman" panose="02020603050405020304" pitchFamily="18" charset="0"/>
                      </a:endParaRPr>
                    </a:p>
                  </a:txBody>
                  <a:tcPr marL="0" marR="0" marT="0" marB="0" anchor="ctr">
                    <a:solidFill>
                      <a:srgbClr val="D4EBEC"/>
                    </a:solidFill>
                  </a:tcPr>
                </a:tc>
                <a:extLst>
                  <a:ext uri="{0D108BD9-81ED-4DB2-BD59-A6C34878D82A}">
                    <a16:rowId xmlns:a16="http://schemas.microsoft.com/office/drawing/2014/main" val="1274440635"/>
                  </a:ext>
                </a:extLst>
              </a:tr>
            </a:tbl>
          </a:graphicData>
        </a:graphic>
      </p:graphicFrame>
    </p:spTree>
    <p:extLst>
      <p:ext uri="{BB962C8B-B14F-4D97-AF65-F5344CB8AC3E}">
        <p14:creationId xmlns:p14="http://schemas.microsoft.com/office/powerpoint/2010/main" val="26301719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0"/>
            <p:custDataLst>
              <p:tags r:id="rId1"/>
            </p:custDataLst>
          </p:nvPr>
        </p:nvSpPr>
        <p:spPr/>
        <p:txBody>
          <a:bodyPr/>
          <a:lstStyle/>
          <a:p>
            <a:fld id="{B4A052D0-8619-4288-8621-37923DAD09E6}" type="slidenum">
              <a:rPr lang="en-CA" smtClean="0"/>
              <a:t>6</a:t>
            </a:fld>
            <a:endParaRPr lang="en-CA" smtClean="0"/>
          </a:p>
        </p:txBody>
      </p:sp>
      <p:sp>
        <p:nvSpPr>
          <p:cNvPr id="7" name="Title 3"/>
          <p:cNvSpPr>
            <a:spLocks noGrp="1"/>
          </p:cNvSpPr>
          <p:nvPr>
            <p:ph type="title"/>
            <p:custDataLst>
              <p:tags r:id="rId2"/>
            </p:custDataLst>
          </p:nvPr>
        </p:nvSpPr>
        <p:spPr>
          <a:xfrm>
            <a:off x="674423" y="523980"/>
            <a:ext cx="11308027" cy="1143000"/>
          </a:xfrm>
        </p:spPr>
        <p:txBody>
          <a:bodyPr/>
          <a:lstStyle/>
          <a:p>
            <a:r>
              <a:rPr lang="fr-CA" sz="3600" dirty="0"/>
              <a:t>Subventions pour l’amélioration de la qualité : Considérations générales </a:t>
            </a:r>
            <a:br>
              <a:rPr lang="fr-CA" sz="3600" dirty="0"/>
            </a:br>
            <a:r>
              <a:rPr lang="fr-CA" sz="3600" dirty="0"/>
              <a:t>pour les dépenses admissibles</a:t>
            </a:r>
          </a:p>
        </p:txBody>
      </p:sp>
      <p:sp>
        <p:nvSpPr>
          <p:cNvPr id="10" name="Content Placeholder 4"/>
          <p:cNvSpPr>
            <a:spLocks noGrp="1"/>
          </p:cNvSpPr>
          <p:nvPr>
            <p:ph idx="1"/>
            <p:custDataLst>
              <p:tags r:id="rId3"/>
            </p:custDataLst>
          </p:nvPr>
        </p:nvSpPr>
        <p:spPr>
          <a:xfrm>
            <a:off x="674423" y="1903602"/>
            <a:ext cx="11517577" cy="5025282"/>
          </a:xfrm>
        </p:spPr>
        <p:txBody>
          <a:bodyPr/>
          <a:lstStyle/>
          <a:p>
            <a:r>
              <a:rPr lang="fr-CA" sz="2400" dirty="0"/>
              <a:t>Des critères souples permettent aux établissements de sélectionner des achats précis en fonction de leurs besoins uniques :</a:t>
            </a:r>
          </a:p>
          <a:p>
            <a:pPr lvl="1"/>
            <a:r>
              <a:rPr lang="fr-CA" sz="2400" dirty="0"/>
              <a:t>les dépenses générales comprennent le perfectionnement professionnel, </a:t>
            </a:r>
            <a:r>
              <a:rPr lang="fr-CA" sz="2400" dirty="0" smtClean="0"/>
              <a:t>l’équipement </a:t>
            </a:r>
            <a:r>
              <a:rPr lang="fr-CA" sz="2400" dirty="0"/>
              <a:t>et le matériel, et les petits coûts de construction.</a:t>
            </a:r>
            <a:r>
              <a:rPr lang="fr-CA" sz="2000" dirty="0"/>
              <a:t/>
            </a:r>
            <a:br>
              <a:rPr lang="fr-CA" sz="2000" dirty="0"/>
            </a:br>
            <a:endParaRPr lang="fr-CA" sz="2000" dirty="0"/>
          </a:p>
          <a:p>
            <a:r>
              <a:rPr lang="fr-CA" sz="2400" dirty="0"/>
              <a:t>En acceptant une partie ou la totalité des subventions pour </a:t>
            </a:r>
            <a:r>
              <a:rPr lang="fr-CA" sz="2400" dirty="0" smtClean="0"/>
              <a:t>l’amélioration </a:t>
            </a:r>
            <a:r>
              <a:rPr lang="fr-CA" sz="2400" dirty="0"/>
              <a:t>de la qualité :</a:t>
            </a:r>
          </a:p>
          <a:p>
            <a:pPr lvl="1"/>
            <a:r>
              <a:rPr lang="fr-CA" sz="2400" dirty="0" smtClean="0"/>
              <a:t>les </a:t>
            </a:r>
            <a:r>
              <a:rPr lang="fr-CA" sz="2400" dirty="0"/>
              <a:t>dépenses de financement doivent être effectuées conformément à </a:t>
            </a:r>
            <a:r>
              <a:rPr lang="fr-CA" sz="2400" dirty="0" smtClean="0"/>
              <a:t>l’objectif </a:t>
            </a:r>
            <a:r>
              <a:rPr lang="fr-CA" sz="2400" dirty="0"/>
              <a:t>et aux critères de chaque volet de financement (les lignes directrices pour les volets de financement);  </a:t>
            </a:r>
          </a:p>
          <a:p>
            <a:pPr lvl="1"/>
            <a:r>
              <a:rPr lang="fr-CA" sz="2400" dirty="0"/>
              <a:t>les garderies doivent respecter les politiques et les règlements de leur organisation et faire preuve de diligence raisonnable en ce qui concerne les immobilisations ou les améliorations locatives.</a:t>
            </a:r>
          </a:p>
        </p:txBody>
      </p:sp>
    </p:spTree>
    <p:extLst>
      <p:ext uri="{BB962C8B-B14F-4D97-AF65-F5344CB8AC3E}">
        <p14:creationId xmlns:p14="http://schemas.microsoft.com/office/powerpoint/2010/main" val="609504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0"/>
            <p:custDataLst>
              <p:tags r:id="rId1"/>
            </p:custDataLst>
          </p:nvPr>
        </p:nvSpPr>
        <p:spPr/>
        <p:txBody>
          <a:bodyPr/>
          <a:lstStyle/>
          <a:p>
            <a:fld id="{B4A052D0-8619-4288-8621-37923DAD09E6}" type="slidenum">
              <a:rPr lang="en-CA" smtClean="0"/>
              <a:t>7</a:t>
            </a:fld>
            <a:endParaRPr lang="en-CA" smtClean="0"/>
          </a:p>
        </p:txBody>
      </p:sp>
      <p:sp>
        <p:nvSpPr>
          <p:cNvPr id="7" name="Title 3"/>
          <p:cNvSpPr>
            <a:spLocks noGrp="1"/>
          </p:cNvSpPr>
          <p:nvPr>
            <p:ph type="title"/>
            <p:custDataLst>
              <p:tags r:id="rId2"/>
            </p:custDataLst>
          </p:nvPr>
        </p:nvSpPr>
        <p:spPr>
          <a:xfrm>
            <a:off x="674423" y="353860"/>
            <a:ext cx="10699657" cy="1143000"/>
          </a:xfrm>
        </p:spPr>
        <p:txBody>
          <a:bodyPr/>
          <a:lstStyle/>
          <a:p>
            <a:r>
              <a:rPr lang="fr-CA" dirty="0"/>
              <a:t>Subventions pour l’amélioration de la qualité : Dépenses NON admissibles</a:t>
            </a:r>
          </a:p>
        </p:txBody>
      </p:sp>
      <p:sp>
        <p:nvSpPr>
          <p:cNvPr id="10" name="Content Placeholder 4"/>
          <p:cNvSpPr>
            <a:spLocks noGrp="1"/>
          </p:cNvSpPr>
          <p:nvPr>
            <p:ph idx="1"/>
            <p:custDataLst>
              <p:tags r:id="rId3"/>
            </p:custDataLst>
          </p:nvPr>
        </p:nvSpPr>
        <p:spPr>
          <a:xfrm>
            <a:off x="674423" y="1399358"/>
            <a:ext cx="11093963" cy="5054495"/>
          </a:xfrm>
        </p:spPr>
        <p:txBody>
          <a:bodyPr/>
          <a:lstStyle/>
          <a:p>
            <a:r>
              <a:rPr lang="fr-CA" sz="2200" dirty="0"/>
              <a:t>Les dépenses engagées avant le 1</a:t>
            </a:r>
            <a:r>
              <a:rPr lang="fr-CA" sz="2200" baseline="30000" dirty="0"/>
              <a:t>er </a:t>
            </a:r>
            <a:r>
              <a:rPr lang="fr-CA" sz="2200" dirty="0"/>
              <a:t>avril 2022 ou après le 31 mars 2024 </a:t>
            </a:r>
          </a:p>
          <a:p>
            <a:r>
              <a:rPr lang="fr-CA" sz="2200" dirty="0"/>
              <a:t>Les dépenses couvertes par une autre source de financement par subvention </a:t>
            </a:r>
          </a:p>
          <a:p>
            <a:r>
              <a:rPr lang="fr-CA" sz="2200" dirty="0"/>
              <a:t>Les cartes-cadeaux, cadeaux, prix ou incitatifs à la participation </a:t>
            </a:r>
          </a:p>
          <a:p>
            <a:r>
              <a:rPr lang="fr-CA" sz="2200" dirty="0"/>
              <a:t>Les salaires, primes ou rémunérations du personnel non précisés dans les critères d’admissibilité </a:t>
            </a:r>
          </a:p>
          <a:p>
            <a:r>
              <a:rPr lang="fr-CA" sz="2200" dirty="0" smtClean="0"/>
              <a:t>L’adhésion </a:t>
            </a:r>
            <a:r>
              <a:rPr lang="fr-CA" sz="2200" dirty="0"/>
              <a:t>d’un employé ou de la garderie à une association professionnelle </a:t>
            </a:r>
          </a:p>
          <a:p>
            <a:r>
              <a:rPr lang="fr-CA" sz="2200" dirty="0" smtClean="0"/>
              <a:t>L’achat </a:t>
            </a:r>
            <a:r>
              <a:rPr lang="fr-CA" sz="2200" dirty="0"/>
              <a:t>de terrains ou de bâtiments</a:t>
            </a:r>
          </a:p>
          <a:p>
            <a:r>
              <a:rPr lang="fr-CA" sz="2200" dirty="0" smtClean="0"/>
              <a:t>Les </a:t>
            </a:r>
            <a:r>
              <a:rPr lang="fr-CA" sz="2200" dirty="0"/>
              <a:t>projets ou activités générant un profit </a:t>
            </a:r>
          </a:p>
          <a:p>
            <a:r>
              <a:rPr lang="fr-CA" sz="2200" dirty="0" smtClean="0"/>
              <a:t>Les </a:t>
            </a:r>
            <a:r>
              <a:rPr lang="fr-CA" sz="2200" dirty="0"/>
              <a:t>activités ou événements visant directement la collecte de fonds </a:t>
            </a:r>
          </a:p>
          <a:p>
            <a:r>
              <a:rPr lang="fr-CA" sz="2200" dirty="0"/>
              <a:t>Les produits liés à l’alcool ou au cannabis </a:t>
            </a:r>
          </a:p>
          <a:p>
            <a:r>
              <a:rPr lang="fr-CA" sz="2200" dirty="0"/>
              <a:t>Les achats qui ne procurent aucun avantage au personnel ou aux enfants </a:t>
            </a:r>
          </a:p>
          <a:p>
            <a:r>
              <a:rPr lang="fr-CA" sz="2200" dirty="0"/>
              <a:t>Tout ce qui ne figure pas sur la liste des articles admissibles, à moins d’une approbation écrite préalable du ministère</a:t>
            </a:r>
          </a:p>
          <a:p>
            <a:endParaRPr lang="en-CA" sz="2400" dirty="0"/>
          </a:p>
        </p:txBody>
      </p:sp>
    </p:spTree>
    <p:extLst>
      <p:ext uri="{BB962C8B-B14F-4D97-AF65-F5344CB8AC3E}">
        <p14:creationId xmlns:p14="http://schemas.microsoft.com/office/powerpoint/2010/main" val="26283910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custDataLst>
              <p:tags r:id="rId1"/>
            </p:custDataLst>
          </p:nvPr>
        </p:nvSpPr>
        <p:spPr>
          <a:xfrm>
            <a:off x="525933" y="476081"/>
            <a:ext cx="10699657" cy="1143000"/>
          </a:xfrm>
        </p:spPr>
        <p:txBody>
          <a:bodyPr/>
          <a:lstStyle/>
          <a:p>
            <a:r>
              <a:rPr lang="fr-CA" dirty="0"/>
              <a:t>Résumé du volet de financement :</a:t>
            </a:r>
            <a:br>
              <a:rPr lang="fr-CA" dirty="0"/>
            </a:br>
            <a:r>
              <a:rPr lang="fr-CA" sz="3200" dirty="0">
                <a:solidFill>
                  <a:schemeClr val="accent5">
                    <a:lumMod val="25000"/>
                  </a:schemeClr>
                </a:solidFill>
              </a:rPr>
              <a:t>La subvention pour la qualité de l’apprentissage et de l’environnement </a:t>
            </a:r>
            <a:r>
              <a:rPr lang="fr-CA" sz="3200" dirty="0" smtClean="0">
                <a:solidFill>
                  <a:schemeClr val="accent5">
                    <a:lumMod val="25000"/>
                  </a:schemeClr>
                </a:solidFill>
              </a:rPr>
              <a:t>de la petite enfance</a:t>
            </a:r>
            <a:endParaRPr lang="fr-CA" sz="3200" dirty="0">
              <a:solidFill>
                <a:schemeClr val="accent5">
                  <a:lumMod val="25000"/>
                </a:schemeClr>
              </a:solidFill>
            </a:endParaRPr>
          </a:p>
        </p:txBody>
      </p:sp>
      <p:sp>
        <p:nvSpPr>
          <p:cNvPr id="5" name="Content Placeholder 4"/>
          <p:cNvSpPr>
            <a:spLocks noGrp="1"/>
          </p:cNvSpPr>
          <p:nvPr>
            <p:ph idx="1"/>
            <p:custDataLst>
              <p:tags r:id="rId2"/>
            </p:custDataLst>
          </p:nvPr>
        </p:nvSpPr>
        <p:spPr>
          <a:xfrm>
            <a:off x="525933" y="2423295"/>
            <a:ext cx="6905381" cy="3911326"/>
          </a:xfrm>
        </p:spPr>
        <p:txBody>
          <a:bodyPr/>
          <a:lstStyle/>
          <a:p>
            <a:pPr marL="0" indent="0">
              <a:spcBef>
                <a:spcPts val="0"/>
              </a:spcBef>
              <a:spcAft>
                <a:spcPts val="0"/>
              </a:spcAft>
              <a:buNone/>
            </a:pPr>
            <a:r>
              <a:rPr lang="fr-CA" sz="2200" b="1" dirty="0"/>
              <a:t>Objectif :</a:t>
            </a:r>
            <a:r>
              <a:rPr lang="fr-CA" sz="2200" dirty="0"/>
              <a:t> Apporter des améliorations à l’infrastructure, à l’équipement et au matériel des établissements de garde </a:t>
            </a:r>
            <a:r>
              <a:rPr lang="fr-CA" sz="2200" dirty="0" smtClean="0"/>
              <a:t>d’enfants </a:t>
            </a:r>
            <a:r>
              <a:rPr lang="fr-CA" sz="2200" dirty="0"/>
              <a:t>qui permettront d’offrir :</a:t>
            </a:r>
            <a:br>
              <a:rPr lang="fr-CA" sz="2200" dirty="0"/>
            </a:br>
            <a:endParaRPr lang="fr-CA" sz="2200" dirty="0"/>
          </a:p>
          <a:p>
            <a:r>
              <a:rPr lang="fr-CA" sz="2200" dirty="0"/>
              <a:t>des environnements d’apprentissage sains et sécuritaires;</a:t>
            </a:r>
          </a:p>
          <a:p>
            <a:r>
              <a:rPr lang="fr-CA" sz="2200" dirty="0"/>
              <a:t>de riches expériences d’apprentissage pour les enfants;</a:t>
            </a:r>
          </a:p>
          <a:p>
            <a:r>
              <a:rPr lang="fr-CA" sz="2200" dirty="0"/>
              <a:t>des milieux de travail qui soutiennent le personnel;</a:t>
            </a:r>
          </a:p>
          <a:p>
            <a:r>
              <a:rPr lang="fr-CA" sz="2200" dirty="0"/>
              <a:t>des espaces accueillants pour les familles. </a:t>
            </a:r>
          </a:p>
          <a:p>
            <a:pPr marL="0" indent="0">
              <a:buNone/>
            </a:pPr>
            <a:endParaRPr lang="en-CA" sz="2400" dirty="0"/>
          </a:p>
        </p:txBody>
      </p:sp>
      <p:sp>
        <p:nvSpPr>
          <p:cNvPr id="6" name="Slide Number Placeholder 5"/>
          <p:cNvSpPr>
            <a:spLocks noGrp="1"/>
          </p:cNvSpPr>
          <p:nvPr>
            <p:ph type="sldNum" sz="quarter" idx="10"/>
            <p:custDataLst>
              <p:tags r:id="rId3"/>
            </p:custDataLst>
          </p:nvPr>
        </p:nvSpPr>
        <p:spPr/>
        <p:txBody>
          <a:bodyPr/>
          <a:lstStyle/>
          <a:p>
            <a:fld id="{B4A052D0-8619-4288-8621-37923DAD09E6}" type="slidenum">
              <a:rPr lang="en-CA" smtClean="0"/>
              <a:t>8</a:t>
            </a:fld>
            <a:endParaRPr lang="en-CA" smtClean="0"/>
          </a:p>
        </p:txBody>
      </p:sp>
      <p:graphicFrame>
        <p:nvGraphicFramePr>
          <p:cNvPr id="2" name="Table 1"/>
          <p:cNvGraphicFramePr>
            <a:graphicFrameLocks noGrp="1"/>
          </p:cNvGraphicFramePr>
          <p:nvPr>
            <p:custDataLst>
              <p:tags r:id="rId4"/>
            </p:custDataLst>
            <p:extLst>
              <p:ext uri="{D42A27DB-BD31-4B8C-83A1-F6EECF244321}">
                <p14:modId xmlns:p14="http://schemas.microsoft.com/office/powerpoint/2010/main" val="3015688722"/>
              </p:ext>
            </p:extLst>
          </p:nvPr>
        </p:nvGraphicFramePr>
        <p:xfrm>
          <a:off x="7431314" y="2445024"/>
          <a:ext cx="5065486" cy="5347131"/>
        </p:xfrm>
        <a:graphic>
          <a:graphicData uri="http://schemas.openxmlformats.org/drawingml/2006/table">
            <a:tbl>
              <a:tblPr firstRow="1" bandRow="1">
                <a:tableStyleId>{5C22544A-7EE6-4342-B048-85BDC9FD1C3A}</a:tableStyleId>
              </a:tblPr>
              <a:tblGrid>
                <a:gridCol w="1923688">
                  <a:extLst>
                    <a:ext uri="{9D8B030D-6E8A-4147-A177-3AD203B41FA5}">
                      <a16:colId xmlns:a16="http://schemas.microsoft.com/office/drawing/2014/main" val="2207032232"/>
                    </a:ext>
                  </a:extLst>
                </a:gridCol>
                <a:gridCol w="3141798">
                  <a:extLst>
                    <a:ext uri="{9D8B030D-6E8A-4147-A177-3AD203B41FA5}">
                      <a16:colId xmlns:a16="http://schemas.microsoft.com/office/drawing/2014/main" val="480800943"/>
                    </a:ext>
                  </a:extLst>
                </a:gridCol>
              </a:tblGrid>
              <a:tr h="427452">
                <a:tc>
                  <a:txBody>
                    <a:bodyPr/>
                    <a:lstStyle/>
                    <a:p>
                      <a:r>
                        <a:rPr lang="fr-CA" sz="1600" b="1" dirty="0">
                          <a:solidFill>
                            <a:schemeClr val="tx1">
                              <a:lumMod val="75000"/>
                              <a:lumOff val="25000"/>
                            </a:schemeClr>
                          </a:solidFill>
                        </a:rPr>
                        <a:t>Montant :</a:t>
                      </a:r>
                    </a:p>
                  </a:txBody>
                  <a:tcPr anchor="ctr"/>
                </a:tc>
                <a:tc>
                  <a:txBody>
                    <a:bodyPr/>
                    <a:lstStyle/>
                    <a:p>
                      <a:r>
                        <a:rPr lang="fr-CA" sz="1600" b="1" dirty="0">
                          <a:solidFill>
                            <a:schemeClr val="tx1">
                              <a:lumMod val="75000"/>
                              <a:lumOff val="25000"/>
                            </a:schemeClr>
                          </a:solidFill>
                        </a:rPr>
                        <a:t>875 $ par place</a:t>
                      </a:r>
                    </a:p>
                  </a:txBody>
                  <a:tcPr anchor="ctr"/>
                </a:tc>
                <a:extLst>
                  <a:ext uri="{0D108BD9-81ED-4DB2-BD59-A6C34878D82A}">
                    <a16:rowId xmlns:a16="http://schemas.microsoft.com/office/drawing/2014/main" val="682788965"/>
                  </a:ext>
                </a:extLst>
              </a:tr>
              <a:tr h="1825555">
                <a:tc>
                  <a:txBody>
                    <a:bodyPr/>
                    <a:lstStyle/>
                    <a:p>
                      <a:r>
                        <a:rPr lang="fr-CA" sz="1600" b="1">
                          <a:solidFill>
                            <a:schemeClr val="tx1">
                              <a:lumMod val="75000"/>
                              <a:lumOff val="25000"/>
                            </a:schemeClr>
                          </a:solidFill>
                        </a:rPr>
                        <a:t>Admissibilité :</a:t>
                      </a:r>
                    </a:p>
                  </a:txBody>
                  <a:tcPr anchor="ctr"/>
                </a:tc>
                <a:tc>
                  <a:txBody>
                    <a:bodyPr/>
                    <a:lstStyle/>
                    <a:p>
                      <a:pPr marL="285750" indent="-285750">
                        <a:buFont typeface="Arial" panose="020B0604020202020204" pitchFamily="34" charset="0"/>
                        <a:buChar char="•"/>
                      </a:pPr>
                      <a:r>
                        <a:rPr lang="fr-CA" sz="1600" b="1" dirty="0">
                          <a:solidFill>
                            <a:schemeClr val="tx1">
                              <a:lumMod val="75000"/>
                              <a:lumOff val="25000"/>
                            </a:schemeClr>
                          </a:solidFill>
                        </a:rPr>
                        <a:t>Services de garde sans but lucratif </a:t>
                      </a:r>
                      <a:r>
                        <a:rPr lang="fr-CA" sz="1600" b="1" baseline="0" dirty="0">
                          <a:solidFill>
                            <a:schemeClr val="tx1">
                              <a:lumMod val="75000"/>
                              <a:lumOff val="25000"/>
                            </a:schemeClr>
                          </a:solidFill>
                        </a:rPr>
                        <a:t>en garderie,</a:t>
                      </a:r>
                      <a:br>
                        <a:rPr lang="fr-CA" sz="1600" b="1" baseline="0" dirty="0">
                          <a:solidFill>
                            <a:schemeClr val="tx1">
                              <a:lumMod val="75000"/>
                              <a:lumOff val="25000"/>
                            </a:schemeClr>
                          </a:solidFill>
                        </a:rPr>
                      </a:br>
                      <a:r>
                        <a:rPr lang="fr-CA" sz="1600" b="1" baseline="0" dirty="0">
                          <a:solidFill>
                            <a:schemeClr val="tx1">
                              <a:lumMod val="75000"/>
                              <a:lumOff val="25000"/>
                            </a:schemeClr>
                          </a:solidFill>
                        </a:rPr>
                        <a:t>y compris les programmes pour nourrissons, les programmes préscolaires, les programmes de prématernelle et les programmes pour enfants d’âge scolaire</a:t>
                      </a:r>
                      <a:br>
                        <a:rPr lang="fr-CA" sz="1600" b="1" baseline="0" dirty="0">
                          <a:solidFill>
                            <a:schemeClr val="tx1">
                              <a:lumMod val="75000"/>
                              <a:lumOff val="25000"/>
                            </a:schemeClr>
                          </a:solidFill>
                        </a:rPr>
                      </a:br>
                      <a:endParaRPr lang="fr-CA" sz="1600" b="1" baseline="0" dirty="0">
                        <a:solidFill>
                          <a:schemeClr val="tx1">
                            <a:lumMod val="75000"/>
                            <a:lumOff val="25000"/>
                          </a:schemeClr>
                        </a:solidFill>
                      </a:endParaRPr>
                    </a:p>
                    <a:p>
                      <a:pPr marL="285750" indent="-285750">
                        <a:buFont typeface="Arial" panose="020B0604020202020204" pitchFamily="34" charset="0"/>
                        <a:buChar char="•"/>
                      </a:pPr>
                      <a:r>
                        <a:rPr lang="fr-CA" sz="1600" b="1" baseline="0" dirty="0">
                          <a:solidFill>
                            <a:schemeClr val="tx1">
                              <a:lumMod val="75000"/>
                              <a:lumOff val="25000"/>
                            </a:schemeClr>
                          </a:solidFill>
                        </a:rPr>
                        <a:t>Fournisseurs de services de garde à domicile (en milieu familial ou collectif)</a:t>
                      </a:r>
                    </a:p>
                  </a:txBody>
                  <a:tcPr anchor="ctr"/>
                </a:tc>
                <a:extLst>
                  <a:ext uri="{0D108BD9-81ED-4DB2-BD59-A6C34878D82A}">
                    <a16:rowId xmlns:a16="http://schemas.microsoft.com/office/drawing/2014/main" val="4078897023"/>
                  </a:ext>
                </a:extLst>
              </a:tr>
              <a:tr h="1658319">
                <a:tc>
                  <a:txBody>
                    <a:bodyPr/>
                    <a:lstStyle/>
                    <a:p>
                      <a:r>
                        <a:rPr lang="fr-CA" sz="1600" b="1">
                          <a:solidFill>
                            <a:schemeClr val="tx1">
                              <a:lumMod val="75000"/>
                              <a:lumOff val="25000"/>
                            </a:schemeClr>
                          </a:solidFill>
                        </a:rPr>
                        <a:t>Comment réclamer ces frais?</a:t>
                      </a:r>
                    </a:p>
                  </a:txBody>
                  <a:tcPr anchor="ctr"/>
                </a:tc>
                <a:tc>
                  <a:txBody>
                    <a:bodyPr/>
                    <a:lstStyle/>
                    <a:p>
                      <a:pPr marL="285750" indent="-285750">
                        <a:buFont typeface="Arial" panose="020B0604020202020204" pitchFamily="34" charset="0"/>
                        <a:buChar char="•"/>
                      </a:pPr>
                      <a:r>
                        <a:rPr lang="fr-CA" sz="1600" b="1" dirty="0">
                          <a:solidFill>
                            <a:schemeClr val="tx1">
                              <a:lumMod val="75000"/>
                              <a:lumOff val="25000"/>
                            </a:schemeClr>
                          </a:solidFill>
                        </a:rPr>
                        <a:t>Mise à jour de l’outil Recherche de services de garde d’enfants</a:t>
                      </a:r>
                      <a:r>
                        <a:rPr lang="fr-CA" sz="1600" b="1" baseline="0" dirty="0">
                          <a:solidFill>
                            <a:schemeClr val="tx1">
                              <a:lumMod val="75000"/>
                              <a:lumOff val="25000"/>
                            </a:schemeClr>
                          </a:solidFill>
                        </a:rPr>
                        <a:t> – Date limite : le 13 mars 2022</a:t>
                      </a:r>
                    </a:p>
                  </a:txBody>
                  <a:tcPr anchor="ctr"/>
                </a:tc>
                <a:extLst>
                  <a:ext uri="{0D108BD9-81ED-4DB2-BD59-A6C34878D82A}">
                    <a16:rowId xmlns:a16="http://schemas.microsoft.com/office/drawing/2014/main" val="973193152"/>
                  </a:ext>
                </a:extLst>
              </a:tr>
            </a:tbl>
          </a:graphicData>
        </a:graphic>
      </p:graphicFrame>
    </p:spTree>
    <p:extLst>
      <p:ext uri="{BB962C8B-B14F-4D97-AF65-F5344CB8AC3E}">
        <p14:creationId xmlns:p14="http://schemas.microsoft.com/office/powerpoint/2010/main" val="3988834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custDataLst>
              <p:tags r:id="rId1"/>
            </p:custDataLst>
          </p:nvPr>
        </p:nvSpPr>
        <p:spPr>
          <a:xfrm>
            <a:off x="525933" y="412285"/>
            <a:ext cx="9998293" cy="1143000"/>
          </a:xfrm>
        </p:spPr>
        <p:txBody>
          <a:bodyPr/>
          <a:lstStyle/>
          <a:p>
            <a:r>
              <a:rPr lang="fr-CA" sz="3200" dirty="0"/>
              <a:t>Caractéristiques des dépenses admissibles :</a:t>
            </a:r>
            <a:br>
              <a:rPr lang="fr-CA" sz="3200" dirty="0"/>
            </a:br>
            <a:r>
              <a:rPr lang="fr-CA" sz="2800" dirty="0">
                <a:solidFill>
                  <a:schemeClr val="accent5">
                    <a:lumMod val="25000"/>
                  </a:schemeClr>
                </a:solidFill>
              </a:rPr>
              <a:t>La subvention pour la qualité de l’apprentissage et de l’environnement </a:t>
            </a:r>
            <a:r>
              <a:rPr lang="fr-CA" sz="2800" dirty="0" smtClean="0">
                <a:solidFill>
                  <a:schemeClr val="accent5">
                    <a:lumMod val="25000"/>
                  </a:schemeClr>
                </a:solidFill>
              </a:rPr>
              <a:t>de la petite enfance</a:t>
            </a:r>
            <a:endParaRPr lang="fr-CA" sz="2800" dirty="0">
              <a:solidFill>
                <a:schemeClr val="accent5">
                  <a:lumMod val="25000"/>
                </a:schemeClr>
              </a:solidFill>
            </a:endParaRPr>
          </a:p>
        </p:txBody>
      </p:sp>
      <p:sp>
        <p:nvSpPr>
          <p:cNvPr id="5" name="Content Placeholder 4"/>
          <p:cNvSpPr>
            <a:spLocks noGrp="1"/>
          </p:cNvSpPr>
          <p:nvPr>
            <p:ph idx="1"/>
            <p:custDataLst>
              <p:tags r:id="rId2"/>
            </p:custDataLst>
          </p:nvPr>
        </p:nvSpPr>
        <p:spPr>
          <a:xfrm>
            <a:off x="525933" y="1806849"/>
            <a:ext cx="11288696" cy="4549501"/>
          </a:xfrm>
        </p:spPr>
        <p:txBody>
          <a:bodyPr/>
          <a:lstStyle/>
          <a:p>
            <a:pPr marL="0" indent="0">
              <a:spcBef>
                <a:spcPts val="0"/>
              </a:spcBef>
              <a:spcAft>
                <a:spcPts val="0"/>
              </a:spcAft>
              <a:buNone/>
            </a:pPr>
            <a:r>
              <a:rPr lang="fr-CA" sz="2400" dirty="0"/>
              <a:t>L’achat d’équipement, les frais de livraison, les rénovations, les services consultatifs ou de conception, le perfectionnement professionnel ou d’autres produits ou services autorisés par le ministère, notamment pour : </a:t>
            </a:r>
          </a:p>
          <a:p>
            <a:pPr>
              <a:spcBef>
                <a:spcPts val="0"/>
              </a:spcBef>
              <a:spcAft>
                <a:spcPts val="0"/>
              </a:spcAft>
            </a:pPr>
            <a:r>
              <a:rPr lang="fr-CA" sz="2400" dirty="0"/>
              <a:t>respecter ou surpasser la législation et les normes requises;</a:t>
            </a:r>
          </a:p>
          <a:p>
            <a:pPr>
              <a:spcBef>
                <a:spcPts val="0"/>
              </a:spcBef>
              <a:spcAft>
                <a:spcPts val="0"/>
              </a:spcAft>
            </a:pPr>
            <a:r>
              <a:rPr lang="fr-CA" sz="2400" dirty="0"/>
              <a:t>améliorer </a:t>
            </a:r>
            <a:r>
              <a:rPr lang="fr-CA" sz="2400" dirty="0" smtClean="0"/>
              <a:t>l’esthétique</a:t>
            </a:r>
            <a:r>
              <a:rPr lang="fr-CA" sz="2400" dirty="0"/>
              <a:t>; </a:t>
            </a:r>
          </a:p>
          <a:p>
            <a:pPr>
              <a:spcBef>
                <a:spcPts val="0"/>
              </a:spcBef>
              <a:spcAft>
                <a:spcPts val="0"/>
              </a:spcAft>
            </a:pPr>
            <a:r>
              <a:rPr lang="fr-CA" sz="2400" dirty="0"/>
              <a:t>ajouter, remplacer ou réaménager les espaces </a:t>
            </a:r>
            <a:r>
              <a:rPr lang="fr-CA" sz="2400" dirty="0" smtClean="0"/>
              <a:t>d’apprentissage </a:t>
            </a:r>
            <a:r>
              <a:rPr lang="fr-CA" sz="2400" dirty="0"/>
              <a:t>pour favoriser le développement des enfants; </a:t>
            </a:r>
          </a:p>
          <a:p>
            <a:pPr>
              <a:spcBef>
                <a:spcPts val="0"/>
              </a:spcBef>
              <a:spcAft>
                <a:spcPts val="0"/>
              </a:spcAft>
            </a:pPr>
            <a:r>
              <a:rPr lang="fr-CA" sz="2400" dirty="0"/>
              <a:t>accroître la variété d’équipement, de matériel d’apprentissage et des livres de grande qualité;</a:t>
            </a:r>
          </a:p>
          <a:p>
            <a:pPr>
              <a:spcBef>
                <a:spcPts val="0"/>
              </a:spcBef>
              <a:spcAft>
                <a:spcPts val="0"/>
              </a:spcAft>
            </a:pPr>
            <a:r>
              <a:rPr lang="fr-CA" sz="2400" dirty="0"/>
              <a:t>créer des environnements </a:t>
            </a:r>
            <a:r>
              <a:rPr lang="fr-CA" sz="2400" dirty="0" smtClean="0"/>
              <a:t>d’apprentissage </a:t>
            </a:r>
            <a:r>
              <a:rPr lang="fr-CA" sz="2400" dirty="0"/>
              <a:t>naturels en plein air; </a:t>
            </a:r>
          </a:p>
          <a:p>
            <a:pPr>
              <a:spcBef>
                <a:spcPts val="0"/>
              </a:spcBef>
              <a:spcAft>
                <a:spcPts val="0"/>
              </a:spcAft>
            </a:pPr>
            <a:r>
              <a:rPr lang="fr-CA" sz="2400" dirty="0"/>
              <a:t>investir dans les technologies (iPad, tablettes, ordinateurs ou téléphones) qui appuient le perfectionnement professionnel du personnel et facilitent la tenue de dossiers sur la croissance et le développement des enfants, la communication avec les familles ou l’administration de l’établissement. </a:t>
            </a:r>
          </a:p>
        </p:txBody>
      </p:sp>
      <p:sp>
        <p:nvSpPr>
          <p:cNvPr id="6" name="Slide Number Placeholder 5"/>
          <p:cNvSpPr>
            <a:spLocks noGrp="1"/>
          </p:cNvSpPr>
          <p:nvPr>
            <p:ph type="sldNum" sz="quarter" idx="10"/>
            <p:custDataLst>
              <p:tags r:id="rId3"/>
            </p:custDataLst>
          </p:nvPr>
        </p:nvSpPr>
        <p:spPr/>
        <p:txBody>
          <a:bodyPr/>
          <a:lstStyle/>
          <a:p>
            <a:fld id="{B4A052D0-8619-4288-8621-37923DAD09E6}" type="slidenum">
              <a:rPr lang="en-CA" smtClean="0"/>
              <a:t>9</a:t>
            </a:fld>
            <a:endParaRPr lang="en-CA" smtClean="0"/>
          </a:p>
        </p:txBody>
      </p:sp>
    </p:spTree>
    <p:extLst>
      <p:ext uri="{BB962C8B-B14F-4D97-AF65-F5344CB8AC3E}">
        <p14:creationId xmlns:p14="http://schemas.microsoft.com/office/powerpoint/2010/main" val="165260446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2"/>
</p:tagLst>
</file>

<file path=ppt/tags/tag11.xml><?xml version="1.0" encoding="utf-8"?>
<p:tagLst xmlns:a="http://schemas.openxmlformats.org/drawingml/2006/main" xmlns:r="http://schemas.openxmlformats.org/officeDocument/2006/relationships" xmlns:p="http://schemas.openxmlformats.org/presentationml/2006/main">
  <p:tag name="NUM" val="3"/>
</p:tagLst>
</file>

<file path=ppt/tags/tag12.xml><?xml version="1.0" encoding="utf-8"?>
<p:tagLst xmlns:a="http://schemas.openxmlformats.org/drawingml/2006/main" xmlns:r="http://schemas.openxmlformats.org/officeDocument/2006/relationships" xmlns:p="http://schemas.openxmlformats.org/presentationml/2006/main">
  <p:tag name="NUM" val="1"/>
</p:tagLst>
</file>

<file path=ppt/tags/tag13.xml><?xml version="1.0" encoding="utf-8"?>
<p:tagLst xmlns:a="http://schemas.openxmlformats.org/drawingml/2006/main" xmlns:r="http://schemas.openxmlformats.org/officeDocument/2006/relationships" xmlns:p="http://schemas.openxmlformats.org/presentationml/2006/main">
  <p:tag name="NUM" val="2"/>
</p:tagLst>
</file>

<file path=ppt/tags/tag14.xml><?xml version="1.0" encoding="utf-8"?>
<p:tagLst xmlns:a="http://schemas.openxmlformats.org/drawingml/2006/main" xmlns:r="http://schemas.openxmlformats.org/officeDocument/2006/relationships" xmlns:p="http://schemas.openxmlformats.org/presentationml/2006/main">
  <p:tag name="NUM" val="3"/>
</p:tagLst>
</file>

<file path=ppt/tags/tag15.xml><?xml version="1.0" encoding="utf-8"?>
<p:tagLst xmlns:a="http://schemas.openxmlformats.org/drawingml/2006/main" xmlns:r="http://schemas.openxmlformats.org/officeDocument/2006/relationships" xmlns:p="http://schemas.openxmlformats.org/presentationml/2006/main">
  <p:tag name="NUM" val="1"/>
</p:tagLst>
</file>

<file path=ppt/tags/tag16.xml><?xml version="1.0" encoding="utf-8"?>
<p:tagLst xmlns:a="http://schemas.openxmlformats.org/drawingml/2006/main" xmlns:r="http://schemas.openxmlformats.org/officeDocument/2006/relationships" xmlns:p="http://schemas.openxmlformats.org/presentationml/2006/main">
  <p:tag name="NUM" val="2"/>
</p:tagLst>
</file>

<file path=ppt/tags/tag17.xml><?xml version="1.0" encoding="utf-8"?>
<p:tagLst xmlns:a="http://schemas.openxmlformats.org/drawingml/2006/main" xmlns:r="http://schemas.openxmlformats.org/officeDocument/2006/relationships" xmlns:p="http://schemas.openxmlformats.org/presentationml/2006/main">
  <p:tag name="NUM" val="3"/>
</p:tagLst>
</file>

<file path=ppt/tags/tag18.xml><?xml version="1.0" encoding="utf-8"?>
<p:tagLst xmlns:a="http://schemas.openxmlformats.org/drawingml/2006/main" xmlns:r="http://schemas.openxmlformats.org/officeDocument/2006/relationships" xmlns:p="http://schemas.openxmlformats.org/presentationml/2006/main">
  <p:tag name="NUM" val="1"/>
</p:tagLst>
</file>

<file path=ppt/tags/tag19.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3"/>
</p:tagLst>
</file>

<file path=ppt/tags/tag21.xml><?xml version="1.0" encoding="utf-8"?>
<p:tagLst xmlns:a="http://schemas.openxmlformats.org/drawingml/2006/main" xmlns:r="http://schemas.openxmlformats.org/officeDocument/2006/relationships" xmlns:p="http://schemas.openxmlformats.org/presentationml/2006/main">
  <p:tag name="NUM" val="1"/>
</p:tagLst>
</file>

<file path=ppt/tags/tag22.xml><?xml version="1.0" encoding="utf-8"?>
<p:tagLst xmlns:a="http://schemas.openxmlformats.org/drawingml/2006/main" xmlns:r="http://schemas.openxmlformats.org/officeDocument/2006/relationships" xmlns:p="http://schemas.openxmlformats.org/presentationml/2006/main">
  <p:tag name="NUM" val="2"/>
</p:tagLst>
</file>

<file path=ppt/tags/tag23.xml><?xml version="1.0" encoding="utf-8"?>
<p:tagLst xmlns:a="http://schemas.openxmlformats.org/drawingml/2006/main" xmlns:r="http://schemas.openxmlformats.org/officeDocument/2006/relationships" xmlns:p="http://schemas.openxmlformats.org/presentationml/2006/main">
  <p:tag name="NUM" val="3"/>
</p:tagLst>
</file>

<file path=ppt/tags/tag24.xml><?xml version="1.0" encoding="utf-8"?>
<p:tagLst xmlns:a="http://schemas.openxmlformats.org/drawingml/2006/main" xmlns:r="http://schemas.openxmlformats.org/officeDocument/2006/relationships" xmlns:p="http://schemas.openxmlformats.org/presentationml/2006/main">
  <p:tag name="NUM" val="4"/>
</p:tagLst>
</file>

<file path=ppt/tags/tag25.xml><?xml version="1.0" encoding="utf-8"?>
<p:tagLst xmlns:a="http://schemas.openxmlformats.org/drawingml/2006/main" xmlns:r="http://schemas.openxmlformats.org/officeDocument/2006/relationships" xmlns:p="http://schemas.openxmlformats.org/presentationml/2006/main">
  <p:tag name="NUM" val="1"/>
</p:tagLst>
</file>

<file path=ppt/tags/tag26.xml><?xml version="1.0" encoding="utf-8"?>
<p:tagLst xmlns:a="http://schemas.openxmlformats.org/drawingml/2006/main" xmlns:r="http://schemas.openxmlformats.org/officeDocument/2006/relationships" xmlns:p="http://schemas.openxmlformats.org/presentationml/2006/main">
  <p:tag name="NUM" val="2"/>
</p:tagLst>
</file>

<file path=ppt/tags/tag27.xml><?xml version="1.0" encoding="utf-8"?>
<p:tagLst xmlns:a="http://schemas.openxmlformats.org/drawingml/2006/main" xmlns:r="http://schemas.openxmlformats.org/officeDocument/2006/relationships" xmlns:p="http://schemas.openxmlformats.org/presentationml/2006/main">
  <p:tag name="NUM" val="3"/>
</p:tagLst>
</file>

<file path=ppt/tags/tag28.xml><?xml version="1.0" encoding="utf-8"?>
<p:tagLst xmlns:a="http://schemas.openxmlformats.org/drawingml/2006/main" xmlns:r="http://schemas.openxmlformats.org/officeDocument/2006/relationships" xmlns:p="http://schemas.openxmlformats.org/presentationml/2006/main">
  <p:tag name="NUM" val="1"/>
</p:tagLst>
</file>

<file path=ppt/tags/tag29.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30.xml><?xml version="1.0" encoding="utf-8"?>
<p:tagLst xmlns:a="http://schemas.openxmlformats.org/drawingml/2006/main" xmlns:r="http://schemas.openxmlformats.org/officeDocument/2006/relationships" xmlns:p="http://schemas.openxmlformats.org/presentationml/2006/main">
  <p:tag name="NUM" val="3"/>
</p:tagLst>
</file>

<file path=ppt/tags/tag31.xml><?xml version="1.0" encoding="utf-8"?>
<p:tagLst xmlns:a="http://schemas.openxmlformats.org/drawingml/2006/main" xmlns:r="http://schemas.openxmlformats.org/officeDocument/2006/relationships" xmlns:p="http://schemas.openxmlformats.org/presentationml/2006/main">
  <p:tag name="NUM" val="1"/>
</p:tagLst>
</file>

<file path=ppt/tags/tag32.xml><?xml version="1.0" encoding="utf-8"?>
<p:tagLst xmlns:a="http://schemas.openxmlformats.org/drawingml/2006/main" xmlns:r="http://schemas.openxmlformats.org/officeDocument/2006/relationships" xmlns:p="http://schemas.openxmlformats.org/presentationml/2006/main">
  <p:tag name="NUM" val="2"/>
</p:tagLst>
</file>

<file path=ppt/tags/tag33.xml><?xml version="1.0" encoding="utf-8"?>
<p:tagLst xmlns:a="http://schemas.openxmlformats.org/drawingml/2006/main" xmlns:r="http://schemas.openxmlformats.org/officeDocument/2006/relationships" xmlns:p="http://schemas.openxmlformats.org/presentationml/2006/main">
  <p:tag name="NUM" val="3"/>
</p:tagLst>
</file>

<file path=ppt/tags/tag34.xml><?xml version="1.0" encoding="utf-8"?>
<p:tagLst xmlns:a="http://schemas.openxmlformats.org/drawingml/2006/main" xmlns:r="http://schemas.openxmlformats.org/officeDocument/2006/relationships" xmlns:p="http://schemas.openxmlformats.org/presentationml/2006/main">
  <p:tag name="NUM" val="4"/>
</p:tagLst>
</file>

<file path=ppt/tags/tag35.xml><?xml version="1.0" encoding="utf-8"?>
<p:tagLst xmlns:a="http://schemas.openxmlformats.org/drawingml/2006/main" xmlns:r="http://schemas.openxmlformats.org/officeDocument/2006/relationships" xmlns:p="http://schemas.openxmlformats.org/presentationml/2006/main">
  <p:tag name="NUM" val="1"/>
</p:tagLst>
</file>

<file path=ppt/tags/tag36.xml><?xml version="1.0" encoding="utf-8"?>
<p:tagLst xmlns:a="http://schemas.openxmlformats.org/drawingml/2006/main" xmlns:r="http://schemas.openxmlformats.org/officeDocument/2006/relationships" xmlns:p="http://schemas.openxmlformats.org/presentationml/2006/main">
  <p:tag name="NUM" val="2"/>
</p:tagLst>
</file>

<file path=ppt/tags/tag37.xml><?xml version="1.0" encoding="utf-8"?>
<p:tagLst xmlns:a="http://schemas.openxmlformats.org/drawingml/2006/main" xmlns:r="http://schemas.openxmlformats.org/officeDocument/2006/relationships" xmlns:p="http://schemas.openxmlformats.org/presentationml/2006/main">
  <p:tag name="NUM" val="3"/>
</p:tagLst>
</file>

<file path=ppt/tags/tag38.xml><?xml version="1.0" encoding="utf-8"?>
<p:tagLst xmlns:a="http://schemas.openxmlformats.org/drawingml/2006/main" xmlns:r="http://schemas.openxmlformats.org/officeDocument/2006/relationships" xmlns:p="http://schemas.openxmlformats.org/presentationml/2006/main">
  <p:tag name="NUM" val="1"/>
</p:tagLst>
</file>

<file path=ppt/tags/tag39.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40.xml><?xml version="1.0" encoding="utf-8"?>
<p:tagLst xmlns:a="http://schemas.openxmlformats.org/drawingml/2006/main" xmlns:r="http://schemas.openxmlformats.org/officeDocument/2006/relationships" xmlns:p="http://schemas.openxmlformats.org/presentationml/2006/main">
  <p:tag name="NUM" val="3"/>
</p:tagLst>
</file>

<file path=ppt/tags/tag41.xml><?xml version="1.0" encoding="utf-8"?>
<p:tagLst xmlns:a="http://schemas.openxmlformats.org/drawingml/2006/main" xmlns:r="http://schemas.openxmlformats.org/officeDocument/2006/relationships" xmlns:p="http://schemas.openxmlformats.org/presentationml/2006/main">
  <p:tag name="NUM" val="1"/>
</p:tagLst>
</file>

<file path=ppt/tags/tag42.xml><?xml version="1.0" encoding="utf-8"?>
<p:tagLst xmlns:a="http://schemas.openxmlformats.org/drawingml/2006/main" xmlns:r="http://schemas.openxmlformats.org/officeDocument/2006/relationships" xmlns:p="http://schemas.openxmlformats.org/presentationml/2006/main">
  <p:tag name="NUM" val="2"/>
</p:tagLst>
</file>

<file path=ppt/tags/tag43.xml><?xml version="1.0" encoding="utf-8"?>
<p:tagLst xmlns:a="http://schemas.openxmlformats.org/drawingml/2006/main" xmlns:r="http://schemas.openxmlformats.org/officeDocument/2006/relationships" xmlns:p="http://schemas.openxmlformats.org/presentationml/2006/main">
  <p:tag name="NUM" val="3"/>
</p:tagLst>
</file>

<file path=ppt/tags/tag44.xml><?xml version="1.0" encoding="utf-8"?>
<p:tagLst xmlns:a="http://schemas.openxmlformats.org/drawingml/2006/main" xmlns:r="http://schemas.openxmlformats.org/officeDocument/2006/relationships" xmlns:p="http://schemas.openxmlformats.org/presentationml/2006/main">
  <p:tag name="NUM" val="4"/>
</p:tagLst>
</file>

<file path=ppt/tags/tag45.xml><?xml version="1.0" encoding="utf-8"?>
<p:tagLst xmlns:a="http://schemas.openxmlformats.org/drawingml/2006/main" xmlns:r="http://schemas.openxmlformats.org/officeDocument/2006/relationships" xmlns:p="http://schemas.openxmlformats.org/presentationml/2006/main">
  <p:tag name="NUM" val="1"/>
</p:tagLst>
</file>

<file path=ppt/tags/tag46.xml><?xml version="1.0" encoding="utf-8"?>
<p:tagLst xmlns:a="http://schemas.openxmlformats.org/drawingml/2006/main" xmlns:r="http://schemas.openxmlformats.org/officeDocument/2006/relationships" xmlns:p="http://schemas.openxmlformats.org/presentationml/2006/main">
  <p:tag name="NUM" val="2"/>
</p:tagLst>
</file>

<file path=ppt/tags/tag47.xml><?xml version="1.0" encoding="utf-8"?>
<p:tagLst xmlns:a="http://schemas.openxmlformats.org/drawingml/2006/main" xmlns:r="http://schemas.openxmlformats.org/officeDocument/2006/relationships" xmlns:p="http://schemas.openxmlformats.org/presentationml/2006/main">
  <p:tag name="NUM" val="3"/>
</p:tagLst>
</file>

<file path=ppt/tags/tag48.xml><?xml version="1.0" encoding="utf-8"?>
<p:tagLst xmlns:a="http://schemas.openxmlformats.org/drawingml/2006/main" xmlns:r="http://schemas.openxmlformats.org/officeDocument/2006/relationships" xmlns:p="http://schemas.openxmlformats.org/presentationml/2006/main">
  <p:tag name="NUM" val="1"/>
</p:tagLst>
</file>

<file path=ppt/tags/tag49.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3"/>
</p:tagLst>
</file>

<file path=ppt/tags/tag50.xml><?xml version="1.0" encoding="utf-8"?>
<p:tagLst xmlns:a="http://schemas.openxmlformats.org/drawingml/2006/main" xmlns:r="http://schemas.openxmlformats.org/officeDocument/2006/relationships" xmlns:p="http://schemas.openxmlformats.org/presentationml/2006/main">
  <p:tag name="NUM" val="3"/>
</p:tagLst>
</file>

<file path=ppt/tags/tag51.xml><?xml version="1.0" encoding="utf-8"?>
<p:tagLst xmlns:a="http://schemas.openxmlformats.org/drawingml/2006/main" xmlns:r="http://schemas.openxmlformats.org/officeDocument/2006/relationships" xmlns:p="http://schemas.openxmlformats.org/presentationml/2006/main">
  <p:tag name="NUM" val="1"/>
</p:tagLst>
</file>

<file path=ppt/tags/tag52.xml><?xml version="1.0" encoding="utf-8"?>
<p:tagLst xmlns:a="http://schemas.openxmlformats.org/drawingml/2006/main" xmlns:r="http://schemas.openxmlformats.org/officeDocument/2006/relationships" xmlns:p="http://schemas.openxmlformats.org/presentationml/2006/main">
  <p:tag name="NUM" val="2"/>
</p:tagLst>
</file>

<file path=ppt/tags/tag53.xml><?xml version="1.0" encoding="utf-8"?>
<p:tagLst xmlns:a="http://schemas.openxmlformats.org/drawingml/2006/main" xmlns:r="http://schemas.openxmlformats.org/officeDocument/2006/relationships" xmlns:p="http://schemas.openxmlformats.org/presentationml/2006/main">
  <p:tag name="NUM" val="3"/>
</p:tagLst>
</file>

<file path=ppt/tags/tag54.xml><?xml version="1.0" encoding="utf-8"?>
<p:tagLst xmlns:a="http://schemas.openxmlformats.org/drawingml/2006/main" xmlns:r="http://schemas.openxmlformats.org/officeDocument/2006/relationships" xmlns:p="http://schemas.openxmlformats.org/presentationml/2006/main">
  <p:tag name="NUM" val="4"/>
</p:tagLst>
</file>

<file path=ppt/tags/tag55.xml><?xml version="1.0" encoding="utf-8"?>
<p:tagLst xmlns:a="http://schemas.openxmlformats.org/drawingml/2006/main" xmlns:r="http://schemas.openxmlformats.org/officeDocument/2006/relationships" xmlns:p="http://schemas.openxmlformats.org/presentationml/2006/main">
  <p:tag name="NUM" val="1"/>
</p:tagLst>
</file>

<file path=ppt/tags/tag56.xml><?xml version="1.0" encoding="utf-8"?>
<p:tagLst xmlns:a="http://schemas.openxmlformats.org/drawingml/2006/main" xmlns:r="http://schemas.openxmlformats.org/officeDocument/2006/relationships" xmlns:p="http://schemas.openxmlformats.org/presentationml/2006/main">
  <p:tag name="NUM" val="2"/>
</p:tagLst>
</file>

<file path=ppt/tags/tag57.xml><?xml version="1.0" encoding="utf-8"?>
<p:tagLst xmlns:a="http://schemas.openxmlformats.org/drawingml/2006/main" xmlns:r="http://schemas.openxmlformats.org/officeDocument/2006/relationships" xmlns:p="http://schemas.openxmlformats.org/presentationml/2006/main">
  <p:tag name="NUM" val="3"/>
</p:tagLst>
</file>

<file path=ppt/tags/tag58.xml><?xml version="1.0" encoding="utf-8"?>
<p:tagLst xmlns:a="http://schemas.openxmlformats.org/drawingml/2006/main" xmlns:r="http://schemas.openxmlformats.org/officeDocument/2006/relationships" xmlns:p="http://schemas.openxmlformats.org/presentationml/2006/main">
  <p:tag name="NUM" val="1"/>
</p:tagLst>
</file>

<file path=ppt/tags/tag59.xml><?xml version="1.0" encoding="utf-8"?>
<p:tagLst xmlns:a="http://schemas.openxmlformats.org/drawingml/2006/main" xmlns:r="http://schemas.openxmlformats.org/officeDocument/2006/relationships" xmlns:p="http://schemas.openxmlformats.org/presentationml/2006/main">
  <p:tag name="NUM" val="2"/>
</p:tagLst>
</file>

<file path=ppt/tags/tag6.xml><?xml version="1.0" encoding="utf-8"?>
<p:tagLst xmlns:a="http://schemas.openxmlformats.org/drawingml/2006/main" xmlns:r="http://schemas.openxmlformats.org/officeDocument/2006/relationships" xmlns:p="http://schemas.openxmlformats.org/presentationml/2006/main">
  <p:tag name="NUM" val="1"/>
</p:tagLst>
</file>

<file path=ppt/tags/tag60.xml><?xml version="1.0" encoding="utf-8"?>
<p:tagLst xmlns:a="http://schemas.openxmlformats.org/drawingml/2006/main" xmlns:r="http://schemas.openxmlformats.org/officeDocument/2006/relationships" xmlns:p="http://schemas.openxmlformats.org/presentationml/2006/main">
  <p:tag name="NUM" val="3"/>
</p:tagLst>
</file>

<file path=ppt/tags/tag61.xml><?xml version="1.0" encoding="utf-8"?>
<p:tagLst xmlns:a="http://schemas.openxmlformats.org/drawingml/2006/main" xmlns:r="http://schemas.openxmlformats.org/officeDocument/2006/relationships" xmlns:p="http://schemas.openxmlformats.org/presentationml/2006/main">
  <p:tag name="NUM" val="4"/>
</p:tagLst>
</file>

<file path=ppt/tags/tag62.xml><?xml version="1.0" encoding="utf-8"?>
<p:tagLst xmlns:a="http://schemas.openxmlformats.org/drawingml/2006/main" xmlns:r="http://schemas.openxmlformats.org/officeDocument/2006/relationships" xmlns:p="http://schemas.openxmlformats.org/presentationml/2006/main">
  <p:tag name="NUM" val="5"/>
</p:tagLst>
</file>

<file path=ppt/tags/tag63.xml><?xml version="1.0" encoding="utf-8"?>
<p:tagLst xmlns:a="http://schemas.openxmlformats.org/drawingml/2006/main" xmlns:r="http://schemas.openxmlformats.org/officeDocument/2006/relationships" xmlns:p="http://schemas.openxmlformats.org/presentationml/2006/main">
  <p:tag name="NUM" val="6"/>
</p:tagLst>
</file>

<file path=ppt/tags/tag64.xml><?xml version="1.0" encoding="utf-8"?>
<p:tagLst xmlns:a="http://schemas.openxmlformats.org/drawingml/2006/main" xmlns:r="http://schemas.openxmlformats.org/officeDocument/2006/relationships" xmlns:p="http://schemas.openxmlformats.org/presentationml/2006/main">
  <p:tag name="NUM" val="1"/>
</p:tagLst>
</file>

<file path=ppt/tags/tag65.xml><?xml version="1.0" encoding="utf-8"?>
<p:tagLst xmlns:a="http://schemas.openxmlformats.org/drawingml/2006/main" xmlns:r="http://schemas.openxmlformats.org/officeDocument/2006/relationships" xmlns:p="http://schemas.openxmlformats.org/presentationml/2006/main">
  <p:tag name="NUM" val="2"/>
</p:tagLst>
</file>

<file path=ppt/tags/tag66.xml><?xml version="1.0" encoding="utf-8"?>
<p:tagLst xmlns:a="http://schemas.openxmlformats.org/drawingml/2006/main" xmlns:r="http://schemas.openxmlformats.org/officeDocument/2006/relationships" xmlns:p="http://schemas.openxmlformats.org/presentationml/2006/main">
  <p:tag name="NUM" val="3"/>
</p:tagLst>
</file>

<file path=ppt/tags/tag67.xml><?xml version="1.0" encoding="utf-8"?>
<p:tagLst xmlns:a="http://schemas.openxmlformats.org/drawingml/2006/main" xmlns:r="http://schemas.openxmlformats.org/officeDocument/2006/relationships" xmlns:p="http://schemas.openxmlformats.org/presentationml/2006/main">
  <p:tag name="NUM" val="1"/>
</p:tagLst>
</file>

<file path=ppt/tags/tag68.xml><?xml version="1.0" encoding="utf-8"?>
<p:tagLst xmlns:a="http://schemas.openxmlformats.org/drawingml/2006/main" xmlns:r="http://schemas.openxmlformats.org/officeDocument/2006/relationships" xmlns:p="http://schemas.openxmlformats.org/presentationml/2006/main">
  <p:tag name="NUM" val="2"/>
</p:tagLst>
</file>

<file path=ppt/tags/tag69.xml><?xml version="1.0" encoding="utf-8"?>
<p:tagLst xmlns:a="http://schemas.openxmlformats.org/drawingml/2006/main" xmlns:r="http://schemas.openxmlformats.org/officeDocument/2006/relationships" xmlns:p="http://schemas.openxmlformats.org/presentationml/2006/main">
  <p:tag name="NUM" val="1"/>
</p:tagLst>
</file>

<file path=ppt/tags/tag7.xml><?xml version="1.0" encoding="utf-8"?>
<p:tagLst xmlns:a="http://schemas.openxmlformats.org/drawingml/2006/main" xmlns:r="http://schemas.openxmlformats.org/officeDocument/2006/relationships" xmlns:p="http://schemas.openxmlformats.org/presentationml/2006/main">
  <p:tag name="NUM" val="2"/>
</p:tagLst>
</file>

<file path=ppt/tags/tag70.xml><?xml version="1.0" encoding="utf-8"?>
<p:tagLst xmlns:a="http://schemas.openxmlformats.org/drawingml/2006/main" xmlns:r="http://schemas.openxmlformats.org/officeDocument/2006/relationships" xmlns:p="http://schemas.openxmlformats.org/presentationml/2006/main">
  <p:tag name="NUM" val="2"/>
</p:tagLst>
</file>

<file path=ppt/tags/tag71.xml><?xml version="1.0" encoding="utf-8"?>
<p:tagLst xmlns:a="http://schemas.openxmlformats.org/drawingml/2006/main" xmlns:r="http://schemas.openxmlformats.org/officeDocument/2006/relationships" xmlns:p="http://schemas.openxmlformats.org/presentationml/2006/main">
  <p:tag name="NUM" val="3"/>
</p:tagLst>
</file>

<file path=ppt/tags/tag72.xml><?xml version="1.0" encoding="utf-8"?>
<p:tagLst xmlns:a="http://schemas.openxmlformats.org/drawingml/2006/main" xmlns:r="http://schemas.openxmlformats.org/officeDocument/2006/relationships" xmlns:p="http://schemas.openxmlformats.org/presentationml/2006/main">
  <p:tag name="NUM" val="1"/>
</p:tagLst>
</file>

<file path=ppt/tags/tag73.xml><?xml version="1.0" encoding="utf-8"?>
<p:tagLst xmlns:a="http://schemas.openxmlformats.org/drawingml/2006/main" xmlns:r="http://schemas.openxmlformats.org/officeDocument/2006/relationships" xmlns:p="http://schemas.openxmlformats.org/presentationml/2006/main">
  <p:tag name="NUM" val="2"/>
</p:tagLst>
</file>

<file path=ppt/tags/tag74.xml><?xml version="1.0" encoding="utf-8"?>
<p:tagLst xmlns:a="http://schemas.openxmlformats.org/drawingml/2006/main" xmlns:r="http://schemas.openxmlformats.org/officeDocument/2006/relationships" xmlns:p="http://schemas.openxmlformats.org/presentationml/2006/main">
  <p:tag name="NUM" val="1"/>
</p:tagLst>
</file>

<file path=ppt/tags/tag75.xml><?xml version="1.0" encoding="utf-8"?>
<p:tagLst xmlns:a="http://schemas.openxmlformats.org/drawingml/2006/main" xmlns:r="http://schemas.openxmlformats.org/officeDocument/2006/relationships" xmlns:p="http://schemas.openxmlformats.org/presentationml/2006/main">
  <p:tag name="NUM" val="2"/>
</p:tagLst>
</file>

<file path=ppt/tags/tag76.xml><?xml version="1.0" encoding="utf-8"?>
<p:tagLst xmlns:a="http://schemas.openxmlformats.org/drawingml/2006/main" xmlns:r="http://schemas.openxmlformats.org/officeDocument/2006/relationships" xmlns:p="http://schemas.openxmlformats.org/presentationml/2006/main">
  <p:tag name="NUM" val="1"/>
</p:tagLst>
</file>

<file path=ppt/tags/tag77.xml><?xml version="1.0" encoding="utf-8"?>
<p:tagLst xmlns:a="http://schemas.openxmlformats.org/drawingml/2006/main" xmlns:r="http://schemas.openxmlformats.org/officeDocument/2006/relationships" xmlns:p="http://schemas.openxmlformats.org/presentationml/2006/main">
  <p:tag name="NUM" val="2"/>
</p:tagLst>
</file>

<file path=ppt/tags/tag78.xml><?xml version="1.0" encoding="utf-8"?>
<p:tagLst xmlns:a="http://schemas.openxmlformats.org/drawingml/2006/main" xmlns:r="http://schemas.openxmlformats.org/officeDocument/2006/relationships" xmlns:p="http://schemas.openxmlformats.org/presentationml/2006/main">
  <p:tag name="NUM" val="3"/>
</p:tagLst>
</file>

<file path=ppt/tags/tag79.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3"/>
</p:tagLst>
</file>

<file path=ppt/tags/tag80.xml><?xml version="1.0" encoding="utf-8"?>
<p:tagLst xmlns:a="http://schemas.openxmlformats.org/drawingml/2006/main" xmlns:r="http://schemas.openxmlformats.org/officeDocument/2006/relationships" xmlns:p="http://schemas.openxmlformats.org/presentationml/2006/main">
  <p:tag name="NUM" val="2"/>
</p:tagLst>
</file>

<file path=ppt/tags/tag81.xml><?xml version="1.0" encoding="utf-8"?>
<p:tagLst xmlns:a="http://schemas.openxmlformats.org/drawingml/2006/main" xmlns:r="http://schemas.openxmlformats.org/officeDocument/2006/relationships" xmlns:p="http://schemas.openxmlformats.org/presentationml/2006/main">
  <p:tag name="NUM" val="1"/>
</p:tagLst>
</file>

<file path=ppt/tags/tag82.xml><?xml version="1.0" encoding="utf-8"?>
<p:tagLst xmlns:a="http://schemas.openxmlformats.org/drawingml/2006/main" xmlns:r="http://schemas.openxmlformats.org/officeDocument/2006/relationships" xmlns:p="http://schemas.openxmlformats.org/presentationml/2006/main">
  <p:tag name="NUM" val="2"/>
</p:tagLst>
</file>

<file path=ppt/tags/tag83.xml><?xml version="1.0" encoding="utf-8"?>
<p:tagLst xmlns:a="http://schemas.openxmlformats.org/drawingml/2006/main" xmlns:r="http://schemas.openxmlformats.org/officeDocument/2006/relationships" xmlns:p="http://schemas.openxmlformats.org/presentationml/2006/main">
  <p:tag name="NUM" val="1"/>
</p:tagLst>
</file>

<file path=ppt/tags/tag84.xml><?xml version="1.0" encoding="utf-8"?>
<p:tagLst xmlns:a="http://schemas.openxmlformats.org/drawingml/2006/main" xmlns:r="http://schemas.openxmlformats.org/officeDocument/2006/relationships" xmlns:p="http://schemas.openxmlformats.org/presentationml/2006/main">
  <p:tag name="NUM" val="2"/>
</p:tagLst>
</file>

<file path=ppt/tags/tag85.xml><?xml version="1.0" encoding="utf-8"?>
<p:tagLst xmlns:a="http://schemas.openxmlformats.org/drawingml/2006/main" xmlns:r="http://schemas.openxmlformats.org/officeDocument/2006/relationships" xmlns:p="http://schemas.openxmlformats.org/presentationml/2006/main">
  <p:tag name="NUM" val="1"/>
</p:tagLst>
</file>

<file path=ppt/tags/tag86.xml><?xml version="1.0" encoding="utf-8"?>
<p:tagLst xmlns:a="http://schemas.openxmlformats.org/drawingml/2006/main" xmlns:r="http://schemas.openxmlformats.org/officeDocument/2006/relationships" xmlns:p="http://schemas.openxmlformats.org/presentationml/2006/main">
  <p:tag name="NUM" val="2"/>
</p:tagLst>
</file>

<file path=ppt/tags/tag87.xml><?xml version="1.0" encoding="utf-8"?>
<p:tagLst xmlns:a="http://schemas.openxmlformats.org/drawingml/2006/main" xmlns:r="http://schemas.openxmlformats.org/officeDocument/2006/relationships" xmlns:p="http://schemas.openxmlformats.org/presentationml/2006/main">
  <p:tag name="NUM" val="1"/>
</p:tagLst>
</file>

<file path=ppt/tags/tag88.xml><?xml version="1.0" encoding="utf-8"?>
<p:tagLst xmlns:a="http://schemas.openxmlformats.org/drawingml/2006/main" xmlns:r="http://schemas.openxmlformats.org/officeDocument/2006/relationships" xmlns:p="http://schemas.openxmlformats.org/presentationml/2006/main">
  <p:tag name="NUM" val="2"/>
</p:tagLst>
</file>

<file path=ppt/tags/tag89.xml><?xml version="1.0" encoding="utf-8"?>
<p:tagLst xmlns:a="http://schemas.openxmlformats.org/drawingml/2006/main" xmlns:r="http://schemas.openxmlformats.org/officeDocument/2006/relationships" xmlns:p="http://schemas.openxmlformats.org/presentationml/2006/main">
  <p:tag name="NUM" val="3"/>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heme/theme1.xml><?xml version="1.0" encoding="utf-8"?>
<a:theme xmlns:a="http://schemas.openxmlformats.org/drawingml/2006/main" name="government">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A9F69C595779143B475CD390FDF88DF" ma:contentTypeVersion="1" ma:contentTypeDescription="Create a new document." ma:contentTypeScope="" ma:versionID="f4acb6f3c0801fc0b6f24c46f8214f1b">
  <xsd:schema xmlns:xsd="http://www.w3.org/2001/XMLSchema" xmlns:xs="http://www.w3.org/2001/XMLSchema" xmlns:p="http://schemas.microsoft.com/office/2006/metadata/properties" xmlns:ns1="http://schemas.microsoft.com/sharepoint/v3" targetNamespace="http://schemas.microsoft.com/office/2006/metadata/properties" ma:root="true" ma:fieldsID="a447206dab0015f8b9f8924535193e8c"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C581EAD4-9F08-4F4A-B514-80DD28BD6BFD}"/>
</file>

<file path=customXml/itemProps2.xml><?xml version="1.0" encoding="utf-8"?>
<ds:datastoreItem xmlns:ds="http://schemas.openxmlformats.org/officeDocument/2006/customXml" ds:itemID="{4A52715B-280A-413C-886D-B83751A297F9}"/>
</file>

<file path=customXml/itemProps3.xml><?xml version="1.0" encoding="utf-8"?>
<ds:datastoreItem xmlns:ds="http://schemas.openxmlformats.org/officeDocument/2006/customXml" ds:itemID="{316A7F54-2488-4E59-9718-C4E9968D1E02}"/>
</file>

<file path=docProps/app.xml><?xml version="1.0" encoding="utf-8"?>
<Properties xmlns="http://schemas.openxmlformats.org/officeDocument/2006/extended-properties" xmlns:vt="http://schemas.openxmlformats.org/officeDocument/2006/docPropsVTypes">
  <Template>government</Template>
  <TotalTime>2837</TotalTime>
  <Words>3655</Words>
  <Application>Microsoft Office PowerPoint</Application>
  <PresentationFormat>Widescreen</PresentationFormat>
  <Paragraphs>268</Paragraphs>
  <Slides>30</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Times New Roman</vt:lpstr>
      <vt:lpstr>government</vt:lpstr>
      <vt:lpstr>Subventions pour l’amélioration de la qualité de l’apprentissage et de la garde de la petite enfance Objectif, admissibilité, mise en œuvre et présentation de rapports </vt:lpstr>
      <vt:lpstr>Ordre du jour</vt:lpstr>
      <vt:lpstr>Subventions pour l’amélioration de la qualité Objectif</vt:lpstr>
      <vt:lpstr>PowerPoint Presentation</vt:lpstr>
      <vt:lpstr>Volets de financement/admissibilité pour l’amélioration de la qualité Résumé</vt:lpstr>
      <vt:lpstr>Subventions pour l’amélioration de la qualité : Considérations générales  pour les dépenses admissibles</vt:lpstr>
      <vt:lpstr>Subventions pour l’amélioration de la qualité : Dépenses NON admissibles</vt:lpstr>
      <vt:lpstr>Résumé du volet de financement : La subvention pour la qualité de l’apprentissage et de l’environnement de la petite enfance</vt:lpstr>
      <vt:lpstr>Caractéristiques des dépenses admissibles : La subvention pour la qualité de l’apprentissage et de l’environnement de la petite enfance</vt:lpstr>
      <vt:lpstr>Caractéristiques des dépenses admissibles (suite) : La subvention pour la qualité de l’apprentissage et de l’environnement de la petite enfance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Subventions pour l’amélioration de la qualité :  Processus d’acceptation</vt:lpstr>
      <vt:lpstr>PowerPoint Presentation</vt:lpstr>
      <vt:lpstr>PowerPoint Presentation</vt:lpstr>
      <vt:lpstr>Subventions pour l’amélioration de la qualité : Présentation de rapports</vt:lpstr>
      <vt:lpstr>Foire aux questions générales </vt:lpstr>
      <vt:lpstr>PowerPoint Presentation</vt:lpstr>
      <vt:lpstr>PowerPoint Presentation</vt:lpstr>
      <vt:lpstr>PowerPoint Presentation</vt:lpstr>
      <vt:lpstr>PowerPoint Presentation</vt:lpstr>
      <vt:lpstr>PowerPoint Presentation</vt:lpstr>
      <vt:lpstr>PowerPoint Presentation</vt:lpstr>
      <vt:lpstr>QUESTIONS ET RÉPONSES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Booth, Jason</dc:creator>
  <cp:lastModifiedBy>Booth, Jason</cp:lastModifiedBy>
  <cp:revision>93</cp:revision>
  <dcterms:created xsi:type="dcterms:W3CDTF">2014-11-13T22:07:14Z</dcterms:created>
  <dcterms:modified xsi:type="dcterms:W3CDTF">2023-03-06T22:39:36Z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0x0101002A9F69C595779143B475CD390FDF88DF</vt:lpwstr>
  </property>
</Properties>
</file>