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24.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slides/slide20.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11.xml" ContentType="application/vnd.openxmlformats-officedocument.presentationml.notesSlide+xml"/>
  <Override PartName="/ppt/notesSlides/notesSlide19.xml" ContentType="application/vnd.openxmlformats-officedocument.presentationml.notesSlide+xml"/>
  <Override PartName="/ppt/notesSlides/notesSlide1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18.xml" ContentType="application/vnd.openxmlformats-officedocument.presentationml.notesSlide+xml"/>
  <Override PartName="/ppt/notesSlides/notesSlide20.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heme/theme2.xml" ContentType="application/vnd.openxmlformats-officedocument.theme+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8" r:id="rId2"/>
    <p:sldId id="304" r:id="rId3"/>
    <p:sldId id="272" r:id="rId4"/>
    <p:sldId id="296" r:id="rId5"/>
    <p:sldId id="282" r:id="rId6"/>
    <p:sldId id="299" r:id="rId7"/>
    <p:sldId id="306" r:id="rId8"/>
    <p:sldId id="300" r:id="rId9"/>
    <p:sldId id="301" r:id="rId10"/>
    <p:sldId id="297" r:id="rId11"/>
    <p:sldId id="276" r:id="rId12"/>
    <p:sldId id="270" r:id="rId13"/>
    <p:sldId id="298" r:id="rId14"/>
    <p:sldId id="303" r:id="rId15"/>
    <p:sldId id="288" r:id="rId16"/>
    <p:sldId id="290" r:id="rId17"/>
    <p:sldId id="291" r:id="rId18"/>
    <p:sldId id="294" r:id="rId19"/>
    <p:sldId id="277" r:id="rId20"/>
    <p:sldId id="286" r:id="rId21"/>
    <p:sldId id="285" r:id="rId22"/>
    <p:sldId id="302" r:id="rId23"/>
    <p:sldId id="271" r:id="rId24"/>
    <p:sldId id="281" r:id="rId25"/>
  </p:sldIdLst>
  <p:sldSz cx="9144000" cy="6858000" type="screen4x3"/>
  <p:notesSz cx="7010400" cy="92964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Wiens, Michelle (FAM)" initials="SM(" lastIdx="11" clrIdx="0">
    <p:extLst>
      <p:ext uri="{19B8F6BF-5375-455C-9EA6-DF929625EA0E}">
        <p15:presenceInfo xmlns:p15="http://schemas.microsoft.com/office/powerpoint/2012/main" userId="S-1-5-21-271331182-1959533904-1735737224-87770" providerId="AD"/>
      </p:ext>
    </p:extLst>
  </p:cmAuthor>
  <p:cmAuthor id="2" name="Kernested, Carla (FAM)" initials="KC(" lastIdx="3" clrIdx="1">
    <p:extLst>
      <p:ext uri="{19B8F6BF-5375-455C-9EA6-DF929625EA0E}">
        <p15:presenceInfo xmlns:p15="http://schemas.microsoft.com/office/powerpoint/2012/main" userId="S-1-5-21-271331182-1959533904-1735737224-289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56" autoAdjust="0"/>
    <p:restoredTop sz="79115" autoAdjust="0"/>
  </p:normalViewPr>
  <p:slideViewPr>
    <p:cSldViewPr snapToGrid="0">
      <p:cViewPr varScale="1">
        <p:scale>
          <a:sx n="85" d="100"/>
          <a:sy n="85" d="100"/>
        </p:scale>
        <p:origin x="978"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149"/>
    </p:cViewPr>
  </p:sorterViewPr>
  <p:notesViewPr>
    <p:cSldViewPr snapToGrid="0">
      <p:cViewPr>
        <p:scale>
          <a:sx n="110" d="100"/>
          <a:sy n="110" d="100"/>
        </p:scale>
        <p:origin x="321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806CACE-8D99-4CB5-817A-E8A12DF12DA6}" type="datetimeFigureOut">
              <a:rPr lang="en-CA" smtClean="0"/>
              <a:pPr/>
              <a:t>2022-08-22</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C1E496F-99DA-4614-9C8B-64336DF9FDB2}" type="slidenum">
              <a:rPr lang="en-CA" smtClean="0"/>
              <a:pPr/>
              <a:t>‹#›</a:t>
            </a:fld>
            <a:endParaRPr lang="en-CA"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25A6B2-D661-4170-BBA3-86A9B07703BA}" type="slidenum">
              <a:rPr lang="en-CA" smtClean="0"/>
              <a:pPr/>
              <a:t>1</a:t>
            </a:fld>
            <a:endParaRPr lang="en-CA" smtClean="0"/>
          </a:p>
        </p:txBody>
      </p:sp>
    </p:spTree>
    <p:extLst>
      <p:ext uri="{BB962C8B-B14F-4D97-AF65-F5344CB8AC3E}">
        <p14:creationId xmlns:p14="http://schemas.microsoft.com/office/powerpoint/2010/main" val="743333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10</a:t>
            </a:fld>
            <a:endParaRPr lang="en-CA" smtClean="0"/>
          </a:p>
        </p:txBody>
      </p:sp>
    </p:spTree>
    <p:extLst>
      <p:ext uri="{BB962C8B-B14F-4D97-AF65-F5344CB8AC3E}">
        <p14:creationId xmlns:p14="http://schemas.microsoft.com/office/powerpoint/2010/main" val="3859451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400" baseline="0">
                <a:latin typeface="Arial" panose="020B0604020202020204" pitchFamily="34" charset="0"/>
                <a:cs typeface="Arial" panose="020B0604020202020204" pitchFamily="34" charset="0"/>
              </a:rPr>
              <a:t>Les noms</a:t>
            </a:r>
            <a:r>
              <a:rPr lang="fr-CA" sz="1400">
                <a:latin typeface="Arial" panose="020B0604020202020204" pitchFamily="34" charset="0"/>
                <a:cs typeface="Arial" panose="020B0604020202020204" pitchFamily="34" charset="0"/>
              </a:rPr>
              <a:t> des</a:t>
            </a:r>
            <a:r>
              <a:rPr lang="fr-CA" sz="1400" baseline="0">
                <a:latin typeface="Arial" panose="020B0604020202020204" pitchFamily="34" charset="0"/>
                <a:cs typeface="Arial" panose="020B0604020202020204" pitchFamily="34" charset="0"/>
              </a:rPr>
              <a:t> employés ayant un poste, une classification et un salaire horaire</a:t>
            </a:r>
            <a:r>
              <a:rPr lang="fr-CA" sz="1400">
                <a:latin typeface="Arial" panose="020B0604020202020204" pitchFamily="34" charset="0"/>
                <a:cs typeface="Arial" panose="020B0604020202020204" pitchFamily="34" charset="0"/>
              </a:rPr>
              <a:t> sont</a:t>
            </a:r>
            <a:r>
              <a:rPr lang="fr-CA" sz="1400" baseline="0">
                <a:latin typeface="Arial" panose="020B0604020202020204" pitchFamily="34" charset="0"/>
                <a:cs typeface="Arial" panose="020B0604020202020204" pitchFamily="34" charset="0"/>
              </a:rPr>
              <a:t> indiqués dans le budget, sous l’annexe : Salaire du personnel</a:t>
            </a:r>
          </a:p>
        </p:txBody>
      </p:sp>
      <p:sp>
        <p:nvSpPr>
          <p:cNvPr id="4" name="Slide Number Placeholder 3"/>
          <p:cNvSpPr>
            <a:spLocks noGrp="1"/>
          </p:cNvSpPr>
          <p:nvPr>
            <p:ph type="sldNum" sz="quarter" idx="10"/>
          </p:nvPr>
        </p:nvSpPr>
        <p:spPr/>
        <p:txBody>
          <a:bodyPr/>
          <a:lstStyle/>
          <a:p>
            <a:fld id="{6C1E496F-99DA-4614-9C8B-64336DF9FDB2}" type="slidenum">
              <a:rPr lang="en-CA" smtClean="0"/>
              <a:pPr/>
              <a:t>11</a:t>
            </a:fld>
            <a:endParaRPr lang="en-CA" smtClean="0"/>
          </a:p>
        </p:txBody>
      </p:sp>
    </p:spTree>
    <p:extLst>
      <p:ext uri="{BB962C8B-B14F-4D97-AF65-F5344CB8AC3E}">
        <p14:creationId xmlns:p14="http://schemas.microsoft.com/office/powerpoint/2010/main" val="5186375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12</a:t>
            </a:fld>
            <a:endParaRPr lang="en-CA" smtClean="0"/>
          </a:p>
        </p:txBody>
      </p:sp>
    </p:spTree>
    <p:extLst>
      <p:ext uri="{BB962C8B-B14F-4D97-AF65-F5344CB8AC3E}">
        <p14:creationId xmlns:p14="http://schemas.microsoft.com/office/powerpoint/2010/main" val="4012403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13</a:t>
            </a:fld>
            <a:endParaRPr lang="en-CA" smtClean="0"/>
          </a:p>
        </p:txBody>
      </p:sp>
    </p:spTree>
    <p:extLst>
      <p:ext uri="{BB962C8B-B14F-4D97-AF65-F5344CB8AC3E}">
        <p14:creationId xmlns:p14="http://schemas.microsoft.com/office/powerpoint/2010/main" val="625860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14</a:t>
            </a:fld>
            <a:endParaRPr lang="en-CA" smtClean="0"/>
          </a:p>
        </p:txBody>
      </p:sp>
    </p:spTree>
    <p:extLst>
      <p:ext uri="{BB962C8B-B14F-4D97-AF65-F5344CB8AC3E}">
        <p14:creationId xmlns:p14="http://schemas.microsoft.com/office/powerpoint/2010/main" val="3881834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15</a:t>
            </a:fld>
            <a:endParaRPr lang="en-CA" smtClean="0"/>
          </a:p>
        </p:txBody>
      </p:sp>
    </p:spTree>
    <p:extLst>
      <p:ext uri="{BB962C8B-B14F-4D97-AF65-F5344CB8AC3E}">
        <p14:creationId xmlns:p14="http://schemas.microsoft.com/office/powerpoint/2010/main" val="33285458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16</a:t>
            </a:fld>
            <a:endParaRPr lang="en-CA" smtClean="0"/>
          </a:p>
        </p:txBody>
      </p:sp>
    </p:spTree>
    <p:extLst>
      <p:ext uri="{BB962C8B-B14F-4D97-AF65-F5344CB8AC3E}">
        <p14:creationId xmlns:p14="http://schemas.microsoft.com/office/powerpoint/2010/main" val="26663648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17</a:t>
            </a:fld>
            <a:endParaRPr lang="en-CA" smtClean="0"/>
          </a:p>
        </p:txBody>
      </p:sp>
    </p:spTree>
    <p:extLst>
      <p:ext uri="{BB962C8B-B14F-4D97-AF65-F5344CB8AC3E}">
        <p14:creationId xmlns:p14="http://schemas.microsoft.com/office/powerpoint/2010/main" val="2503314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18</a:t>
            </a:fld>
            <a:endParaRPr lang="en-CA" smtClean="0"/>
          </a:p>
        </p:txBody>
      </p:sp>
    </p:spTree>
    <p:extLst>
      <p:ext uri="{BB962C8B-B14F-4D97-AF65-F5344CB8AC3E}">
        <p14:creationId xmlns:p14="http://schemas.microsoft.com/office/powerpoint/2010/main" val="2417238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19</a:t>
            </a:fld>
            <a:endParaRPr lang="en-CA" smtClean="0"/>
          </a:p>
        </p:txBody>
      </p:sp>
    </p:spTree>
    <p:extLst>
      <p:ext uri="{BB962C8B-B14F-4D97-AF65-F5344CB8AC3E}">
        <p14:creationId xmlns:p14="http://schemas.microsoft.com/office/powerpoint/2010/main" val="4053503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2</a:t>
            </a:fld>
            <a:endParaRPr lang="en-CA" smtClean="0"/>
          </a:p>
        </p:txBody>
      </p:sp>
    </p:spTree>
    <p:extLst>
      <p:ext uri="{BB962C8B-B14F-4D97-AF65-F5344CB8AC3E}">
        <p14:creationId xmlns:p14="http://schemas.microsoft.com/office/powerpoint/2010/main" val="18128155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20</a:t>
            </a:fld>
            <a:endParaRPr lang="en-CA" smtClean="0"/>
          </a:p>
        </p:txBody>
      </p:sp>
    </p:spTree>
    <p:extLst>
      <p:ext uri="{BB962C8B-B14F-4D97-AF65-F5344CB8AC3E}">
        <p14:creationId xmlns:p14="http://schemas.microsoft.com/office/powerpoint/2010/main" val="5362327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400" b="0"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C1E496F-99DA-4614-9C8B-64336DF9FDB2}" type="slidenum">
              <a:rPr lang="en-CA" smtClean="0"/>
              <a:pPr/>
              <a:t>21</a:t>
            </a:fld>
            <a:endParaRPr lang="en-CA" smtClean="0"/>
          </a:p>
        </p:txBody>
      </p:sp>
    </p:spTree>
    <p:extLst>
      <p:ext uri="{BB962C8B-B14F-4D97-AF65-F5344CB8AC3E}">
        <p14:creationId xmlns:p14="http://schemas.microsoft.com/office/powerpoint/2010/main" val="2516632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22</a:t>
            </a:fld>
            <a:endParaRPr lang="en-CA" smtClean="0"/>
          </a:p>
        </p:txBody>
      </p:sp>
    </p:spTree>
    <p:extLst>
      <p:ext uri="{BB962C8B-B14F-4D97-AF65-F5344CB8AC3E}">
        <p14:creationId xmlns:p14="http://schemas.microsoft.com/office/powerpoint/2010/main" val="8514212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CA"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C1E496F-99DA-4614-9C8B-64336DF9FDB2}" type="slidenum">
              <a:rPr lang="en-CA" smtClean="0"/>
              <a:pPr/>
              <a:t>23</a:t>
            </a:fld>
            <a:endParaRPr lang="en-CA" smtClean="0"/>
          </a:p>
        </p:txBody>
      </p:sp>
    </p:spTree>
    <p:extLst>
      <p:ext uri="{BB962C8B-B14F-4D97-AF65-F5344CB8AC3E}">
        <p14:creationId xmlns:p14="http://schemas.microsoft.com/office/powerpoint/2010/main" val="11950136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C1E496F-99DA-4614-9C8B-64336DF9FDB2}" type="slidenum">
              <a:rPr lang="en-CA" smtClean="0"/>
              <a:pPr/>
              <a:t>24</a:t>
            </a:fld>
            <a:endParaRPr lang="en-CA" smtClean="0"/>
          </a:p>
        </p:txBody>
      </p:sp>
    </p:spTree>
    <p:extLst>
      <p:ext uri="{BB962C8B-B14F-4D97-AF65-F5344CB8AC3E}">
        <p14:creationId xmlns:p14="http://schemas.microsoft.com/office/powerpoint/2010/main" val="1906013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3</a:t>
            </a:fld>
            <a:endParaRPr lang="en-CA" smtClean="0"/>
          </a:p>
        </p:txBody>
      </p:sp>
    </p:spTree>
    <p:extLst>
      <p:ext uri="{BB962C8B-B14F-4D97-AF65-F5344CB8AC3E}">
        <p14:creationId xmlns:p14="http://schemas.microsoft.com/office/powerpoint/2010/main" val="868831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C1E496F-99DA-4614-9C8B-64336DF9FDB2}" type="slidenum">
              <a:rPr lang="en-CA" smtClean="0"/>
              <a:pPr/>
              <a:t>4</a:t>
            </a:fld>
            <a:endParaRPr lang="en-CA" smtClean="0"/>
          </a:p>
        </p:txBody>
      </p:sp>
    </p:spTree>
    <p:extLst>
      <p:ext uri="{BB962C8B-B14F-4D97-AF65-F5344CB8AC3E}">
        <p14:creationId xmlns:p14="http://schemas.microsoft.com/office/powerpoint/2010/main" val="623816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5</a:t>
            </a:fld>
            <a:endParaRPr lang="en-CA" smtClean="0"/>
          </a:p>
        </p:txBody>
      </p:sp>
    </p:spTree>
    <p:extLst>
      <p:ext uri="{BB962C8B-B14F-4D97-AF65-F5344CB8AC3E}">
        <p14:creationId xmlns:p14="http://schemas.microsoft.com/office/powerpoint/2010/main" val="748671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C1E496F-99DA-4614-9C8B-64336DF9FDB2}" type="slidenum">
              <a:rPr lang="en-CA" smtClean="0"/>
              <a:pPr/>
              <a:t>6</a:t>
            </a:fld>
            <a:endParaRPr lang="en-CA" smtClean="0"/>
          </a:p>
        </p:txBody>
      </p:sp>
    </p:spTree>
    <p:extLst>
      <p:ext uri="{BB962C8B-B14F-4D97-AF65-F5344CB8AC3E}">
        <p14:creationId xmlns:p14="http://schemas.microsoft.com/office/powerpoint/2010/main" val="1941122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7</a:t>
            </a:fld>
            <a:endParaRPr lang="en-CA" smtClean="0"/>
          </a:p>
        </p:txBody>
      </p:sp>
    </p:spTree>
    <p:extLst>
      <p:ext uri="{BB962C8B-B14F-4D97-AF65-F5344CB8AC3E}">
        <p14:creationId xmlns:p14="http://schemas.microsoft.com/office/powerpoint/2010/main" val="72126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8</a:t>
            </a:fld>
            <a:endParaRPr lang="en-CA" smtClean="0"/>
          </a:p>
        </p:txBody>
      </p:sp>
    </p:spTree>
    <p:extLst>
      <p:ext uri="{BB962C8B-B14F-4D97-AF65-F5344CB8AC3E}">
        <p14:creationId xmlns:p14="http://schemas.microsoft.com/office/powerpoint/2010/main" val="3704547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9</a:t>
            </a:fld>
            <a:endParaRPr lang="en-CA" smtClean="0"/>
          </a:p>
        </p:txBody>
      </p:sp>
    </p:spTree>
    <p:extLst>
      <p:ext uri="{BB962C8B-B14F-4D97-AF65-F5344CB8AC3E}">
        <p14:creationId xmlns:p14="http://schemas.microsoft.com/office/powerpoint/2010/main" val="12744480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GovMB_TitlePage_Nov 2016_FINAL.jpg"/>
          <p:cNvPicPr>
            <a:picLocks noChangeAspect="1"/>
          </p:cNvPicPr>
          <p:nvPr userDrawn="1"/>
        </p:nvPicPr>
        <p:blipFill>
          <a:blip r:embed="rId2" cstate="print"/>
          <a:stretch>
            <a:fillRect/>
          </a:stretch>
        </p:blipFill>
        <p:spPr>
          <a:xfrm>
            <a:off x="0" y="0"/>
            <a:ext cx="9144000" cy="6858000"/>
          </a:xfrm>
          <a:prstGeom prst="rect">
            <a:avLst/>
          </a:prstGeom>
        </p:spPr>
      </p:pic>
      <p:sp>
        <p:nvSpPr>
          <p:cNvPr id="3080" name="Rectangle 8"/>
          <p:cNvSpPr>
            <a:spLocks noGrp="1" noChangeArrowheads="1"/>
          </p:cNvSpPr>
          <p:nvPr>
            <p:ph type="ctrTitle"/>
          </p:nvPr>
        </p:nvSpPr>
        <p:spPr>
          <a:xfrm>
            <a:off x="1139686" y="1025181"/>
            <a:ext cx="7275444" cy="1731272"/>
          </a:xfrm>
        </p:spPr>
        <p:txBody>
          <a:bodyPr/>
          <a:lstStyle>
            <a:lvl1pPr marL="0" marR="0" indent="0" algn="l" defTabSz="914400" rtl="0" eaLnBrk="1" fontAlgn="base" latinLnBrk="0" hangingPunct="1">
              <a:lnSpc>
                <a:spcPct val="100000"/>
              </a:lnSpc>
              <a:spcBef>
                <a:spcPct val="0"/>
              </a:spcBef>
              <a:spcAft>
                <a:spcPct val="0"/>
              </a:spcAft>
              <a:buClrTx/>
              <a:buSzTx/>
              <a:buFontTx/>
              <a:buNone/>
              <a:tabLst/>
              <a:defRPr sz="4400"/>
            </a:lvl1pPr>
          </a:lstStyle>
          <a:p>
            <a:pPr>
              <a:spcBef>
                <a:spcPct val="50000"/>
              </a:spcBef>
            </a:pPr>
            <a:r>
              <a:rPr lang="en-US" dirty="0" smtClean="0"/>
              <a:t>Click to edit Master title style</a:t>
            </a:r>
            <a:endParaRPr lang="en-CA" dirty="0"/>
          </a:p>
        </p:txBody>
      </p:sp>
      <p:sp>
        <p:nvSpPr>
          <p:cNvPr id="3081" name="Rectangle 9"/>
          <p:cNvSpPr>
            <a:spLocks noGrp="1" noChangeArrowheads="1"/>
          </p:cNvSpPr>
          <p:nvPr>
            <p:ph type="subTitle" idx="1"/>
          </p:nvPr>
        </p:nvSpPr>
        <p:spPr>
          <a:xfrm>
            <a:off x="1139686" y="3670852"/>
            <a:ext cx="6096000" cy="1406525"/>
          </a:xfrm>
        </p:spPr>
        <p:txBody>
          <a:bodyPr/>
          <a:lstStyle>
            <a:lvl1pPr marL="0" indent="0">
              <a:buFontTx/>
              <a:buNone/>
              <a:defRPr/>
            </a:lvl1pPr>
          </a:lstStyle>
          <a:p>
            <a:r>
              <a:rPr lang="en-US" dirty="0" smtClean="0"/>
              <a:t>Click to edit Master subtitle style</a:t>
            </a:r>
            <a:endParaRPr lang="en-CA" dirty="0"/>
          </a:p>
        </p:txBody>
      </p:sp>
      <p:sp>
        <p:nvSpPr>
          <p:cNvPr id="7" name="TextBox 6"/>
          <p:cNvSpPr txBox="1"/>
          <p:nvPr userDrawn="1"/>
        </p:nvSpPr>
        <p:spPr>
          <a:xfrm>
            <a:off x="1113182" y="2862470"/>
            <a:ext cx="7341704" cy="523220"/>
          </a:xfrm>
          <a:prstGeom prst="rect">
            <a:avLst/>
          </a:prstGeom>
          <a:noFill/>
        </p:spPr>
        <p:txBody>
          <a:bodyPr wrap="square" rtlCol="0">
            <a:spAutoFit/>
          </a:bodyPr>
          <a:lstStyle/>
          <a:p>
            <a:r>
              <a:rPr lang="en-CA" sz="2800" b="1" kern="4000" spc="100" baseline="0" dirty="0" smtClean="0"/>
              <a:t>. . . . . . . . . . . . . . . . . . . . . . . . . . . . . . . </a:t>
            </a:r>
            <a:endParaRPr lang="en-CA" sz="2800" kern="4000" spc="100" baseline="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758825"/>
            <a:ext cx="2058987" cy="57658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44500" y="758825"/>
            <a:ext cx="6024563" cy="576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9356" y="1076873"/>
            <a:ext cx="8024743" cy="1143000"/>
          </a:xfrm>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0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1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GovMB_Text Page_Nov 2014_2.jpg"/>
          <p:cNvPicPr>
            <a:picLocks noChangeAspect="1"/>
          </p:cNvPicPr>
          <p:nvPr userDrawn="1"/>
        </p:nvPicPr>
        <p:blipFill>
          <a:blip r:embed="rId13" cstate="print"/>
          <a:stretch>
            <a:fillRect/>
          </a:stretch>
        </p:blipFill>
        <p:spPr>
          <a:xfrm>
            <a:off x="0" y="0"/>
            <a:ext cx="9144000" cy="6858000"/>
          </a:xfrm>
          <a:prstGeom prst="rect">
            <a:avLst/>
          </a:prstGeom>
        </p:spPr>
      </p:pic>
      <p:sp>
        <p:nvSpPr>
          <p:cNvPr id="1026" name="Rectangle 2"/>
          <p:cNvSpPr>
            <a:spLocks noGrp="1" noChangeArrowheads="1"/>
          </p:cNvSpPr>
          <p:nvPr>
            <p:ph type="title"/>
          </p:nvPr>
        </p:nvSpPr>
        <p:spPr bwMode="auto">
          <a:xfrm>
            <a:off x="649356" y="944353"/>
            <a:ext cx="8024743"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CA" dirty="0" smtClean="0"/>
          </a:p>
        </p:txBody>
      </p:sp>
      <p:sp>
        <p:nvSpPr>
          <p:cNvPr id="1027" name="Rectangle 3"/>
          <p:cNvSpPr>
            <a:spLocks noGrp="1" noChangeArrowheads="1"/>
          </p:cNvSpPr>
          <p:nvPr>
            <p:ph type="body" idx="1"/>
          </p:nvPr>
        </p:nvSpPr>
        <p:spPr bwMode="auto">
          <a:xfrm>
            <a:off x="649356" y="2308499"/>
            <a:ext cx="8031093" cy="4375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gov.mb.ca/education/childcare/centres_homeproviders/centrebased_childcare/board_development.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manitoba.ca/education/childcare/actionplan.fr.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mailto:cdcinfo@gov.mb.ca" TargetMode="External"/><Relationship Id="rId5" Type="http://schemas.openxmlformats.org/officeDocument/2006/relationships/hyperlink" Target="https://mccahouse.org/board-governance-2/" TargetMode="External"/><Relationship Id="rId4" Type="http://schemas.openxmlformats.org/officeDocument/2006/relationships/hyperlink" Target="https://www.gov.mb.ca/education/childcare/centres_homeproviders/centrebased_childcare/board_development.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3143" y="485423"/>
            <a:ext cx="7937403" cy="2393244"/>
          </a:xfrm>
        </p:spPr>
        <p:txBody>
          <a:bodyPr/>
          <a:lstStyle/>
          <a:p>
            <a:pPr algn="ctr"/>
            <a:r>
              <a:rPr lang="fr-CA" sz="3200"/>
              <a:t/>
            </a:r>
            <a:br>
              <a:rPr lang="fr-CA" sz="3200"/>
            </a:br>
            <a:r>
              <a:rPr lang="fr-CA" sz="3800"/>
              <a:t/>
            </a:r>
            <a:br>
              <a:rPr lang="fr-CA" sz="3800"/>
            </a:br>
            <a:r>
              <a:rPr lang="fr-CA" sz="3800"/>
              <a:t/>
            </a:r>
            <a:br>
              <a:rPr lang="fr-CA" sz="3800"/>
            </a:br>
            <a:r>
              <a:rPr lang="fr-CA" sz="3800"/>
              <a:t>Présentation sommaire : </a:t>
            </a:r>
            <a:r>
              <a:rPr lang="fr-CA" sz="3600"/>
              <a:t>Mise en œuvre de la grille salariale</a:t>
            </a:r>
            <a:br>
              <a:rPr lang="fr-CA" sz="3600"/>
            </a:br>
            <a:r>
              <a:rPr lang="fr-CA" sz="3600"/>
              <a:t/>
            </a:r>
            <a:br>
              <a:rPr lang="fr-CA" sz="3600"/>
            </a:br>
            <a:r>
              <a:rPr lang="fr-CA" sz="3600"/>
              <a:t/>
            </a:r>
            <a:br>
              <a:rPr lang="fr-CA" sz="3600"/>
            </a:br>
            <a:endParaRPr lang="fr-CA" sz="3600"/>
          </a:p>
        </p:txBody>
      </p:sp>
      <p:sp>
        <p:nvSpPr>
          <p:cNvPr id="3" name="Subtitle 2"/>
          <p:cNvSpPr>
            <a:spLocks noGrp="1"/>
          </p:cNvSpPr>
          <p:nvPr>
            <p:ph type="subTitle" idx="1"/>
          </p:nvPr>
        </p:nvSpPr>
        <p:spPr>
          <a:xfrm>
            <a:off x="1139685" y="3505200"/>
            <a:ext cx="7450861" cy="1740568"/>
          </a:xfrm>
        </p:spPr>
        <p:txBody>
          <a:bodyPr/>
          <a:lstStyle/>
          <a:p>
            <a:r>
              <a:rPr lang="fr-CA"/>
              <a:t>Division de l’apprentissage et de la garde des jeunes enfants</a:t>
            </a:r>
          </a:p>
          <a:p>
            <a:r>
              <a:rPr lang="fr-CA" b="1"/>
              <a:t>Webinaire : </a:t>
            </a:r>
            <a:r>
              <a:rPr lang="fr-CA"/>
              <a:t>le 15 juillet 2022  </a:t>
            </a:r>
          </a:p>
          <a:p>
            <a:endParaRPr lang="en-CA" b="1" dirty="0" smtClean="0"/>
          </a:p>
        </p:txBody>
      </p:sp>
    </p:spTree>
    <p:extLst>
      <p:ext uri="{BB962C8B-B14F-4D97-AF65-F5344CB8AC3E}">
        <p14:creationId xmlns:p14="http://schemas.microsoft.com/office/powerpoint/2010/main" val="2615007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706" y="835378"/>
            <a:ext cx="8024743" cy="959555"/>
          </a:xfrm>
        </p:spPr>
        <p:txBody>
          <a:bodyPr/>
          <a:lstStyle/>
          <a:p>
            <a:pPr algn="ctr"/>
            <a:r>
              <a:rPr lang="fr-CA" sz="3600" dirty="0"/>
              <a:t>Échéances de mise en œuvre</a:t>
            </a:r>
          </a:p>
        </p:txBody>
      </p:sp>
      <p:sp>
        <p:nvSpPr>
          <p:cNvPr id="3" name="Content Placeholder 2"/>
          <p:cNvSpPr>
            <a:spLocks noGrp="1"/>
          </p:cNvSpPr>
          <p:nvPr>
            <p:ph idx="1"/>
          </p:nvPr>
        </p:nvSpPr>
        <p:spPr>
          <a:xfrm>
            <a:off x="649356" y="2144889"/>
            <a:ext cx="8031093" cy="3990120"/>
          </a:xfrm>
        </p:spPr>
        <p:txBody>
          <a:bodyPr/>
          <a:lstStyle/>
          <a:p>
            <a:r>
              <a:rPr lang="fr-CA" sz="2400" dirty="0"/>
              <a:t>Les conseils d’administration peuvent avoir besoin de temps pour examiner et mettre en œuvre la grille salariale. </a:t>
            </a:r>
          </a:p>
          <a:p>
            <a:pPr marL="0" indent="0">
              <a:buNone/>
            </a:pPr>
            <a:endParaRPr lang="en-CA" sz="800" dirty="0" smtClean="0"/>
          </a:p>
          <a:p>
            <a:r>
              <a:rPr lang="fr-CA" sz="2400" dirty="0"/>
              <a:t>Lorsque le conseil d’administration produit de nouvelles échelles salariales, il est attendu qu’il verse un salaire rétroactif au 1</a:t>
            </a:r>
            <a:r>
              <a:rPr lang="fr-CA" sz="2400" baseline="30000" dirty="0"/>
              <a:t>er</a:t>
            </a:r>
            <a:r>
              <a:rPr lang="fr-CA" sz="2400" dirty="0"/>
              <a:t> juillet 2022. </a:t>
            </a:r>
          </a:p>
          <a:p>
            <a:pPr marL="0" indent="0">
              <a:buNone/>
            </a:pPr>
            <a:endParaRPr lang="en-CA" sz="800" dirty="0"/>
          </a:p>
          <a:p>
            <a:r>
              <a:rPr lang="fr-CA" sz="2400" dirty="0"/>
              <a:t>Les conseils ont été invités à élaborer un plan de communication pour informer le personnel de la mise en œuvre de la grille salariale.</a:t>
            </a:r>
          </a:p>
          <a:p>
            <a:endParaRPr lang="en-CA" sz="2200" dirty="0"/>
          </a:p>
        </p:txBody>
      </p:sp>
    </p:spTree>
    <p:extLst>
      <p:ext uri="{BB962C8B-B14F-4D97-AF65-F5344CB8AC3E}">
        <p14:creationId xmlns:p14="http://schemas.microsoft.com/office/powerpoint/2010/main" val="523992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006" y="203201"/>
            <a:ext cx="8024743" cy="1117600"/>
          </a:xfrm>
        </p:spPr>
        <p:txBody>
          <a:bodyPr/>
          <a:lstStyle/>
          <a:p>
            <a:r>
              <a:rPr lang="fr-CA" sz="3600" dirty="0"/>
              <a:t>Exigences en matière </a:t>
            </a:r>
            <a:r>
              <a:rPr lang="fr-CA" sz="3600" dirty="0" smtClean="0"/>
              <a:t/>
            </a:r>
            <a:br>
              <a:rPr lang="fr-CA" sz="3600" dirty="0" smtClean="0"/>
            </a:br>
            <a:r>
              <a:rPr lang="fr-CA" sz="3600" dirty="0" smtClean="0"/>
              <a:t>de </a:t>
            </a:r>
            <a:r>
              <a:rPr lang="fr-CA" sz="3600" dirty="0"/>
              <a:t>production de rapports</a:t>
            </a:r>
          </a:p>
        </p:txBody>
      </p:sp>
      <p:sp>
        <p:nvSpPr>
          <p:cNvPr id="3" name="Content Placeholder 2"/>
          <p:cNvSpPr>
            <a:spLocks noGrp="1"/>
          </p:cNvSpPr>
          <p:nvPr>
            <p:ph idx="1"/>
          </p:nvPr>
        </p:nvSpPr>
        <p:spPr>
          <a:xfrm>
            <a:off x="643006" y="1648177"/>
            <a:ext cx="8196194" cy="4865511"/>
          </a:xfrm>
        </p:spPr>
        <p:txBody>
          <a:bodyPr/>
          <a:lstStyle/>
          <a:p>
            <a:r>
              <a:rPr lang="fr-CA" sz="2000" dirty="0"/>
              <a:t>Des précisions ont été fournies sur les exigences suivantes en matière de production de rapports :</a:t>
            </a:r>
          </a:p>
          <a:p>
            <a:pPr lvl="1">
              <a:buFont typeface="Courier New" panose="02070309020205020404" pitchFamily="49" charset="0"/>
              <a:buChar char="o"/>
            </a:pPr>
            <a:r>
              <a:rPr lang="fr-CA" sz="1800" dirty="0"/>
              <a:t>Les établissements qui n’ont </a:t>
            </a:r>
            <a:r>
              <a:rPr lang="fr-CA" sz="1800" u="sng" dirty="0"/>
              <a:t>pas</a:t>
            </a:r>
            <a:r>
              <a:rPr lang="fr-CA" sz="1800" dirty="0"/>
              <a:t> besoin de soumettre un budget ajusté ou un formulaire de budget supplémentaire. </a:t>
            </a:r>
          </a:p>
          <a:p>
            <a:pPr lvl="1">
              <a:buFont typeface="Courier New" panose="02070309020205020404" pitchFamily="49" charset="0"/>
              <a:buChar char="o"/>
            </a:pPr>
            <a:r>
              <a:rPr lang="fr-CA" sz="1800" dirty="0"/>
              <a:t>La conformité sera basée sur les états financiers annuels futurs et les demandes budgétaires fournies après le 1</a:t>
            </a:r>
            <a:r>
              <a:rPr lang="fr-CA" sz="1800" baseline="30000" dirty="0"/>
              <a:t>er</a:t>
            </a:r>
            <a:r>
              <a:rPr lang="fr-CA" sz="1800" dirty="0"/>
              <a:t> juillet 2022 qui démontrent que les revenus supplémentaires provenant de subventions sont utilisés pour augmenter les salaires.</a:t>
            </a:r>
          </a:p>
          <a:p>
            <a:pPr marL="342900" lvl="1" indent="-342900">
              <a:buFont typeface="Courier New" panose="02070309020205020404" pitchFamily="49" charset="0"/>
              <a:buChar char="•"/>
            </a:pPr>
            <a:r>
              <a:rPr lang="fr-CA" sz="2000" dirty="0">
                <a:ea typeface="+mn-ea"/>
                <a:cs typeface="+mn-cs"/>
              </a:rPr>
              <a:t>Nous vous encourageons à partager vos outils d’avant-projet de budget avec votre conseil d’administration afin qu’il puisse entrer différents salaires pour les employés afin de déterminer ce qui peut être soutenu dans le budget de votre établissement.</a:t>
            </a:r>
          </a:p>
          <a:p>
            <a:pPr lvl="1">
              <a:buFont typeface="Courier New" panose="02070309020205020404" pitchFamily="49" charset="0"/>
              <a:buChar char="o"/>
            </a:pPr>
            <a:r>
              <a:rPr lang="fr-CA" sz="1800" dirty="0"/>
              <a:t>Une trousse d’outils est en cours d’élaboration pour les conseils d’administration et un modèle de subvention de fonctionnement Excel basé sur une demande budgétaire en ligne pour la garde d’enfants sera inclus</a:t>
            </a:r>
            <a:r>
              <a:rPr lang="fr-CA" sz="1800" dirty="0" smtClean="0"/>
              <a:t>.</a:t>
            </a:r>
            <a:endParaRPr lang="en-CA" sz="1800" dirty="0"/>
          </a:p>
        </p:txBody>
      </p:sp>
    </p:spTree>
    <p:extLst>
      <p:ext uri="{BB962C8B-B14F-4D97-AF65-F5344CB8AC3E}">
        <p14:creationId xmlns:p14="http://schemas.microsoft.com/office/powerpoint/2010/main" val="1179321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436108"/>
            <a:ext cx="8024743" cy="1114425"/>
          </a:xfrm>
        </p:spPr>
        <p:txBody>
          <a:bodyPr/>
          <a:lstStyle/>
          <a:p>
            <a:pPr algn="ctr"/>
            <a:r>
              <a:rPr lang="fr-CA" sz="3600" dirty="0"/>
              <a:t>Élaboration de la grille salariale</a:t>
            </a:r>
          </a:p>
        </p:txBody>
      </p:sp>
      <p:sp>
        <p:nvSpPr>
          <p:cNvPr id="3" name="Content Placeholder 2"/>
          <p:cNvSpPr>
            <a:spLocks noGrp="1"/>
          </p:cNvSpPr>
          <p:nvPr>
            <p:ph idx="1"/>
          </p:nvPr>
        </p:nvSpPr>
        <p:spPr>
          <a:xfrm>
            <a:off x="649356" y="1437321"/>
            <a:ext cx="8031093" cy="3953229"/>
          </a:xfrm>
        </p:spPr>
        <p:txBody>
          <a:bodyPr/>
          <a:lstStyle/>
          <a:p>
            <a:pPr marL="0" indent="0">
              <a:buNone/>
            </a:pPr>
            <a:r>
              <a:rPr lang="fr-CA" sz="2000" dirty="0"/>
              <a:t>La grille salariale a été élaborée en tenant compte des éléments suivants : </a:t>
            </a:r>
          </a:p>
          <a:p>
            <a:r>
              <a:rPr lang="fr-CA" sz="1800" dirty="0"/>
              <a:t>La fourchette salariale actuellement offerte dans le secteur de l’apprentissage et la garde des jeunes enfants.</a:t>
            </a:r>
          </a:p>
          <a:p>
            <a:r>
              <a:rPr lang="fr-CA" sz="1800" dirty="0"/>
              <a:t>L’augmentation potentielle du salaire minimum provincial. </a:t>
            </a:r>
          </a:p>
          <a:p>
            <a:r>
              <a:rPr lang="fr-CA" sz="1800" dirty="0"/>
              <a:t>Les salaires comparables payés aux services publics nécessitant des compétences semblables, en particulier la série LS utilisée pour les auxiliaires d’enseignement et la série HS pour les postes dans le domaine de santé et services sociaux</a:t>
            </a:r>
            <a:r>
              <a:rPr lang="fr-CA" sz="1800" dirty="0" smtClean="0"/>
              <a:t>.</a:t>
            </a:r>
            <a:endParaRPr lang="fr-CA" sz="1800" dirty="0"/>
          </a:p>
        </p:txBody>
      </p:sp>
      <p:graphicFrame>
        <p:nvGraphicFramePr>
          <p:cNvPr id="6" name="Table 5"/>
          <p:cNvGraphicFramePr>
            <a:graphicFrameLocks noGrp="1"/>
          </p:cNvGraphicFramePr>
          <p:nvPr>
            <p:extLst>
              <p:ext uri="{D42A27DB-BD31-4B8C-83A1-F6EECF244321}">
                <p14:modId xmlns:p14="http://schemas.microsoft.com/office/powerpoint/2010/main" val="2028798632"/>
              </p:ext>
            </p:extLst>
          </p:nvPr>
        </p:nvGraphicFramePr>
        <p:xfrm>
          <a:off x="642937" y="4318510"/>
          <a:ext cx="8031162" cy="2122807"/>
        </p:xfrm>
        <a:graphic>
          <a:graphicData uri="http://schemas.openxmlformats.org/drawingml/2006/table">
            <a:tbl>
              <a:tblPr firstRow="1" firstCol="1" bandRow="1"/>
              <a:tblGrid>
                <a:gridCol w="4245152">
                  <a:extLst>
                    <a:ext uri="{9D8B030D-6E8A-4147-A177-3AD203B41FA5}">
                      <a16:colId xmlns:a16="http://schemas.microsoft.com/office/drawing/2014/main" val="3361052700"/>
                    </a:ext>
                  </a:extLst>
                </a:gridCol>
                <a:gridCol w="1819982">
                  <a:extLst>
                    <a:ext uri="{9D8B030D-6E8A-4147-A177-3AD203B41FA5}">
                      <a16:colId xmlns:a16="http://schemas.microsoft.com/office/drawing/2014/main" val="1984400026"/>
                    </a:ext>
                  </a:extLst>
                </a:gridCol>
                <a:gridCol w="1966028">
                  <a:extLst>
                    <a:ext uri="{9D8B030D-6E8A-4147-A177-3AD203B41FA5}">
                      <a16:colId xmlns:a16="http://schemas.microsoft.com/office/drawing/2014/main" val="35830925"/>
                    </a:ext>
                  </a:extLst>
                </a:gridCol>
              </a:tblGrid>
              <a:tr h="0">
                <a:tc gridSpan="3">
                  <a:txBody>
                    <a:bodyPr/>
                    <a:lstStyle/>
                    <a:p>
                      <a:pPr marL="18415" marR="81915" algn="ctr">
                        <a:lnSpc>
                          <a:spcPct val="107000"/>
                        </a:lnSpc>
                        <a:spcAft>
                          <a:spcPts val="0"/>
                        </a:spcAft>
                      </a:pPr>
                      <a:r>
                        <a:rPr lang="fr-CA" sz="1800" b="1" dirty="0">
                          <a:solidFill>
                            <a:schemeClr val="tx1"/>
                          </a:solidFill>
                          <a:latin typeface="+mn-lt"/>
                          <a:ea typeface="+mn-ea"/>
                          <a:cs typeface="+mn-cs"/>
                        </a:rPr>
                        <a:t>Postes au sein de la Division de l’apprentissage et de la garde des jeunes enfants nécessitant des aptitudes similaires</a:t>
                      </a:r>
                      <a:endParaRPr lang="en-CA" sz="1800" b="1" dirty="0">
                        <a:solidFill>
                          <a:schemeClr val="tx1"/>
                        </a:solidFill>
                        <a:latin typeface="+mn-lt"/>
                        <a:ea typeface="+mn-ea"/>
                        <a:cs typeface="+mn-cs"/>
                      </a:endParaRPr>
                    </a:p>
                  </a:txBody>
                  <a:tcPr marL="67945" marR="0" marT="374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DFE2"/>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806264773"/>
                  </a:ext>
                </a:extLst>
              </a:tr>
              <a:tr h="0">
                <a:tc>
                  <a:txBody>
                    <a:bodyPr/>
                    <a:lstStyle/>
                    <a:p>
                      <a:pPr marL="9525" algn="l">
                        <a:lnSpc>
                          <a:spcPct val="107000"/>
                        </a:lnSpc>
                        <a:spcAft>
                          <a:spcPts val="0"/>
                        </a:spcAft>
                      </a:pPr>
                      <a:r>
                        <a:rPr lang="fr-CA" sz="1800" b="1" dirty="0">
                          <a:solidFill>
                            <a:schemeClr val="tx1"/>
                          </a:solidFill>
                          <a:latin typeface="+mn-lt"/>
                          <a:ea typeface="+mn-ea"/>
                          <a:cs typeface="+mn-cs"/>
                        </a:rPr>
                        <a:t>Poste</a:t>
                      </a:r>
                      <a:endParaRPr lang="en-CA" sz="1800" b="1" dirty="0">
                        <a:solidFill>
                          <a:schemeClr val="tx1"/>
                        </a:solidFill>
                        <a:latin typeface="+mn-lt"/>
                        <a:ea typeface="+mn-ea"/>
                        <a:cs typeface="+mn-cs"/>
                      </a:endParaRPr>
                    </a:p>
                  </a:txBody>
                  <a:tcPr marL="67945" marR="0" marT="374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DFE2"/>
                    </a:solidFill>
                  </a:tcPr>
                </a:tc>
                <a:tc>
                  <a:txBody>
                    <a:bodyPr/>
                    <a:lstStyle/>
                    <a:p>
                      <a:pPr marR="79375" algn="ctr">
                        <a:lnSpc>
                          <a:spcPct val="107000"/>
                        </a:lnSpc>
                        <a:spcAft>
                          <a:spcPts val="0"/>
                        </a:spcAft>
                      </a:pPr>
                      <a:r>
                        <a:rPr lang="fr-CA" sz="1800" dirty="0">
                          <a:solidFill>
                            <a:schemeClr val="tx1"/>
                          </a:solidFill>
                          <a:latin typeface="+mn-lt"/>
                          <a:ea typeface="+mn-ea"/>
                          <a:cs typeface="+mn-cs"/>
                        </a:rPr>
                        <a:t>Salaire horaire de départ </a:t>
                      </a:r>
                      <a:endParaRPr lang="en-CA" sz="1800" dirty="0">
                        <a:solidFill>
                          <a:schemeClr val="tx1"/>
                        </a:solidFill>
                        <a:latin typeface="+mn-lt"/>
                        <a:ea typeface="+mn-ea"/>
                        <a:cs typeface="+mn-cs"/>
                      </a:endParaRPr>
                    </a:p>
                  </a:txBody>
                  <a:tcPr marL="67945" marR="0" marT="374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DFE2"/>
                    </a:solidFill>
                  </a:tcPr>
                </a:tc>
                <a:tc>
                  <a:txBody>
                    <a:bodyPr/>
                    <a:lstStyle/>
                    <a:p>
                      <a:pPr marR="65405" algn="ctr">
                        <a:lnSpc>
                          <a:spcPct val="107000"/>
                        </a:lnSpc>
                        <a:spcAft>
                          <a:spcPts val="0"/>
                        </a:spcAft>
                      </a:pPr>
                      <a:r>
                        <a:rPr lang="fr-CA" sz="1800" dirty="0">
                          <a:solidFill>
                            <a:schemeClr val="tx1"/>
                          </a:solidFill>
                          <a:latin typeface="+mn-lt"/>
                          <a:ea typeface="+mn-ea"/>
                          <a:cs typeface="+mn-cs"/>
                        </a:rPr>
                        <a:t>Salaire horaire moyen</a:t>
                      </a:r>
                      <a:endParaRPr lang="en-CA" sz="1800" dirty="0">
                        <a:solidFill>
                          <a:schemeClr val="tx1"/>
                        </a:solidFill>
                        <a:latin typeface="+mn-lt"/>
                        <a:ea typeface="+mn-ea"/>
                        <a:cs typeface="+mn-cs"/>
                      </a:endParaRPr>
                    </a:p>
                  </a:txBody>
                  <a:tcPr marL="67945" marR="0" marT="374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DFE2"/>
                    </a:solidFill>
                  </a:tcPr>
                </a:tc>
                <a:extLst>
                  <a:ext uri="{0D108BD9-81ED-4DB2-BD59-A6C34878D82A}">
                    <a16:rowId xmlns:a16="http://schemas.microsoft.com/office/drawing/2014/main" val="1083620242"/>
                  </a:ext>
                </a:extLst>
              </a:tr>
              <a:tr h="0">
                <a:tc>
                  <a:txBody>
                    <a:bodyPr/>
                    <a:lstStyle/>
                    <a:p>
                      <a:pPr algn="l">
                        <a:lnSpc>
                          <a:spcPct val="107000"/>
                        </a:lnSpc>
                        <a:spcAft>
                          <a:spcPts val="0"/>
                        </a:spcAft>
                      </a:pPr>
                      <a:r>
                        <a:rPr lang="fr-CA" sz="1600" b="1" kern="1200" dirty="0">
                          <a:solidFill>
                            <a:schemeClr val="tx1"/>
                          </a:solidFill>
                          <a:latin typeface="+mn-lt"/>
                          <a:ea typeface="+mn-ea"/>
                          <a:cs typeface="+mn-cs"/>
                        </a:rPr>
                        <a:t>Coordonnateur des services de garderie</a:t>
                      </a:r>
                      <a:endParaRPr lang="en-CA" sz="1600" b="1" kern="1200" dirty="0">
                        <a:solidFill>
                          <a:schemeClr val="tx1"/>
                        </a:solidFill>
                        <a:latin typeface="+mn-lt"/>
                        <a:ea typeface="+mn-ea"/>
                        <a:cs typeface="+mn-cs"/>
                      </a:endParaRPr>
                    </a:p>
                  </a:txBody>
                  <a:tcPr marL="67945" marR="0" marT="374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R="74930" algn="ctr">
                        <a:lnSpc>
                          <a:spcPct val="107000"/>
                        </a:lnSpc>
                        <a:spcAft>
                          <a:spcPts val="0"/>
                        </a:spcAft>
                      </a:pPr>
                      <a:r>
                        <a:rPr lang="fr-CA" sz="1600" kern="1200" dirty="0">
                          <a:solidFill>
                            <a:schemeClr val="tx1"/>
                          </a:solidFill>
                          <a:latin typeface="+mn-lt"/>
                          <a:ea typeface="+mn-ea"/>
                          <a:cs typeface="+mn-cs"/>
                        </a:rPr>
                        <a:t>26,87 $</a:t>
                      </a:r>
                      <a:endParaRPr lang="en-CA" sz="1600" kern="1200" dirty="0">
                        <a:solidFill>
                          <a:schemeClr val="tx1"/>
                        </a:solidFill>
                        <a:latin typeface="+mn-lt"/>
                        <a:ea typeface="+mn-ea"/>
                        <a:cs typeface="+mn-cs"/>
                      </a:endParaRPr>
                    </a:p>
                  </a:txBody>
                  <a:tcPr marL="67945" marR="0" marT="374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74930" algn="ctr" defTabSz="914400" rtl="0" eaLnBrk="1" latinLnBrk="0" hangingPunct="1">
                        <a:lnSpc>
                          <a:spcPct val="107000"/>
                        </a:lnSpc>
                        <a:spcAft>
                          <a:spcPts val="0"/>
                        </a:spcAft>
                      </a:pPr>
                      <a:r>
                        <a:rPr lang="fr-CA" sz="1600" kern="1200" dirty="0">
                          <a:solidFill>
                            <a:schemeClr val="tx1"/>
                          </a:solidFill>
                          <a:latin typeface="+mn-lt"/>
                          <a:ea typeface="+mn-ea"/>
                          <a:cs typeface="+mn-cs"/>
                        </a:rPr>
                        <a:t>30,99 $</a:t>
                      </a:r>
                      <a:endParaRPr lang="en-CA" sz="1600" kern="1200" dirty="0">
                        <a:solidFill>
                          <a:schemeClr val="tx1"/>
                        </a:solidFill>
                        <a:latin typeface="+mn-lt"/>
                        <a:ea typeface="+mn-ea"/>
                        <a:cs typeface="+mn-cs"/>
                      </a:endParaRPr>
                    </a:p>
                  </a:txBody>
                  <a:tcPr marL="67945" marR="0" marT="374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73313783"/>
                  </a:ext>
                </a:extLst>
              </a:tr>
              <a:tr h="0">
                <a:tc>
                  <a:txBody>
                    <a:bodyPr/>
                    <a:lstStyle/>
                    <a:p>
                      <a:pPr algn="l">
                        <a:lnSpc>
                          <a:spcPct val="107000"/>
                        </a:lnSpc>
                        <a:spcAft>
                          <a:spcPts val="0"/>
                        </a:spcAft>
                      </a:pPr>
                      <a:r>
                        <a:rPr lang="fr-CA" sz="1600" b="1" kern="1200" dirty="0">
                          <a:solidFill>
                            <a:schemeClr val="tx1"/>
                          </a:solidFill>
                          <a:latin typeface="+mn-lt"/>
                          <a:ea typeface="+mn-ea"/>
                          <a:cs typeface="+mn-cs"/>
                        </a:rPr>
                        <a:t>Travailleur au développement des enfants</a:t>
                      </a:r>
                      <a:endParaRPr lang="en-CA" sz="1600" b="1" kern="1200" dirty="0">
                        <a:solidFill>
                          <a:schemeClr val="tx1"/>
                        </a:solidFill>
                        <a:latin typeface="+mn-lt"/>
                        <a:ea typeface="+mn-ea"/>
                        <a:cs typeface="+mn-cs"/>
                      </a:endParaRPr>
                    </a:p>
                  </a:txBody>
                  <a:tcPr marL="67945" marR="0" marT="374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DFE2"/>
                    </a:solidFill>
                  </a:tcPr>
                </a:tc>
                <a:tc>
                  <a:txBody>
                    <a:bodyPr/>
                    <a:lstStyle/>
                    <a:p>
                      <a:pPr marR="74930" algn="ctr">
                        <a:lnSpc>
                          <a:spcPct val="107000"/>
                        </a:lnSpc>
                        <a:spcAft>
                          <a:spcPts val="0"/>
                        </a:spcAft>
                      </a:pPr>
                      <a:r>
                        <a:rPr lang="fr-CA" sz="1600" kern="1200" dirty="0">
                          <a:solidFill>
                            <a:schemeClr val="tx1"/>
                          </a:solidFill>
                          <a:latin typeface="+mn-lt"/>
                          <a:ea typeface="+mn-ea"/>
                          <a:cs typeface="+mn-cs"/>
                        </a:rPr>
                        <a:t>24,62 $</a:t>
                      </a:r>
                      <a:endParaRPr lang="en-CA" sz="1600" kern="1200" dirty="0">
                        <a:solidFill>
                          <a:schemeClr val="tx1"/>
                        </a:solidFill>
                        <a:latin typeface="+mn-lt"/>
                        <a:ea typeface="+mn-ea"/>
                        <a:cs typeface="+mn-cs"/>
                      </a:endParaRPr>
                    </a:p>
                  </a:txBody>
                  <a:tcPr marL="67945" marR="0" marT="374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DFE2"/>
                    </a:solidFill>
                  </a:tcPr>
                </a:tc>
                <a:tc>
                  <a:txBody>
                    <a:bodyPr/>
                    <a:lstStyle/>
                    <a:p>
                      <a:pPr marL="0" marR="74930" algn="ctr" defTabSz="914400" rtl="0" eaLnBrk="1" latinLnBrk="0" hangingPunct="1">
                        <a:lnSpc>
                          <a:spcPct val="107000"/>
                        </a:lnSpc>
                        <a:spcAft>
                          <a:spcPts val="0"/>
                        </a:spcAft>
                      </a:pPr>
                      <a:r>
                        <a:rPr lang="fr-CA" sz="1600" kern="1200" dirty="0">
                          <a:solidFill>
                            <a:schemeClr val="tx1"/>
                          </a:solidFill>
                          <a:latin typeface="+mn-lt"/>
                          <a:ea typeface="+mn-ea"/>
                          <a:cs typeface="+mn-cs"/>
                        </a:rPr>
                        <a:t>27,28 $</a:t>
                      </a:r>
                      <a:endParaRPr lang="en-CA" sz="1600" kern="1200" dirty="0">
                        <a:solidFill>
                          <a:schemeClr val="tx1"/>
                        </a:solidFill>
                        <a:latin typeface="+mn-lt"/>
                        <a:ea typeface="+mn-ea"/>
                        <a:cs typeface="+mn-cs"/>
                      </a:endParaRPr>
                    </a:p>
                  </a:txBody>
                  <a:tcPr marL="67945" marR="0" marT="374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DFE2"/>
                    </a:solidFill>
                  </a:tcPr>
                </a:tc>
                <a:extLst>
                  <a:ext uri="{0D108BD9-81ED-4DB2-BD59-A6C34878D82A}">
                    <a16:rowId xmlns:a16="http://schemas.microsoft.com/office/drawing/2014/main" val="3048229573"/>
                  </a:ext>
                </a:extLst>
              </a:tr>
              <a:tr h="0">
                <a:tc>
                  <a:txBody>
                    <a:bodyPr/>
                    <a:lstStyle/>
                    <a:p>
                      <a:pPr marL="4445" algn="l">
                        <a:lnSpc>
                          <a:spcPct val="107000"/>
                        </a:lnSpc>
                        <a:spcAft>
                          <a:spcPts val="0"/>
                        </a:spcAft>
                      </a:pPr>
                      <a:r>
                        <a:rPr lang="fr-CA" sz="1600" b="1" kern="1200" dirty="0">
                          <a:solidFill>
                            <a:schemeClr val="tx1"/>
                          </a:solidFill>
                          <a:latin typeface="+mn-lt"/>
                          <a:ea typeface="+mn-ea"/>
                          <a:cs typeface="+mn-cs"/>
                        </a:rPr>
                        <a:t>Superviseur de la délivrance des licences</a:t>
                      </a:r>
                      <a:endParaRPr lang="en-CA" sz="1600" b="1" kern="1200" dirty="0">
                        <a:solidFill>
                          <a:schemeClr val="tx1"/>
                        </a:solidFill>
                        <a:latin typeface="+mn-lt"/>
                        <a:ea typeface="+mn-ea"/>
                        <a:cs typeface="+mn-cs"/>
                      </a:endParaRPr>
                    </a:p>
                  </a:txBody>
                  <a:tcPr marL="67945" marR="0" marT="374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R="74930" algn="ctr">
                        <a:lnSpc>
                          <a:spcPct val="107000"/>
                        </a:lnSpc>
                        <a:spcAft>
                          <a:spcPts val="0"/>
                        </a:spcAft>
                      </a:pPr>
                      <a:r>
                        <a:rPr lang="fr-CA" sz="1600" kern="1200" dirty="0">
                          <a:solidFill>
                            <a:schemeClr val="tx1"/>
                          </a:solidFill>
                          <a:latin typeface="+mn-lt"/>
                          <a:ea typeface="+mn-ea"/>
                          <a:cs typeface="+mn-cs"/>
                        </a:rPr>
                        <a:t>34,22 $</a:t>
                      </a:r>
                      <a:endParaRPr lang="en-CA" sz="1600" kern="1200" dirty="0">
                        <a:solidFill>
                          <a:schemeClr val="tx1"/>
                        </a:solidFill>
                        <a:latin typeface="+mn-lt"/>
                        <a:ea typeface="+mn-ea"/>
                        <a:cs typeface="+mn-cs"/>
                      </a:endParaRPr>
                    </a:p>
                  </a:txBody>
                  <a:tcPr marL="67945" marR="0" marT="374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74930" algn="ctr" defTabSz="914400" rtl="0" eaLnBrk="1" latinLnBrk="0" hangingPunct="1">
                        <a:lnSpc>
                          <a:spcPct val="107000"/>
                        </a:lnSpc>
                        <a:spcAft>
                          <a:spcPts val="0"/>
                        </a:spcAft>
                      </a:pPr>
                      <a:r>
                        <a:rPr lang="fr-CA" sz="1600" kern="1200" dirty="0">
                          <a:solidFill>
                            <a:schemeClr val="tx1"/>
                          </a:solidFill>
                          <a:latin typeface="+mn-lt"/>
                          <a:ea typeface="+mn-ea"/>
                          <a:cs typeface="+mn-cs"/>
                        </a:rPr>
                        <a:t>39,78 $</a:t>
                      </a:r>
                      <a:endParaRPr lang="en-CA" sz="1600" kern="1200" dirty="0">
                        <a:solidFill>
                          <a:schemeClr val="tx1"/>
                        </a:solidFill>
                        <a:latin typeface="+mn-lt"/>
                        <a:ea typeface="+mn-ea"/>
                        <a:cs typeface="+mn-cs"/>
                      </a:endParaRPr>
                    </a:p>
                  </a:txBody>
                  <a:tcPr marL="67945" marR="0" marT="374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41663639"/>
                  </a:ext>
                </a:extLst>
              </a:tr>
            </a:tbl>
          </a:graphicData>
        </a:graphic>
      </p:graphicFrame>
    </p:spTree>
    <p:extLst>
      <p:ext uri="{BB962C8B-B14F-4D97-AF65-F5344CB8AC3E}">
        <p14:creationId xmlns:p14="http://schemas.microsoft.com/office/powerpoint/2010/main" val="3931951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6143" y="1354667"/>
            <a:ext cx="8031093" cy="4907763"/>
          </a:xfrm>
        </p:spPr>
        <p:txBody>
          <a:bodyPr/>
          <a:lstStyle/>
          <a:p>
            <a:r>
              <a:rPr lang="fr-CA" sz="2200" dirty="0"/>
              <a:t>Les établissements qui versent des salaires qui respectent déjà les points de départ de la grille salariale</a:t>
            </a:r>
          </a:p>
          <a:p>
            <a:pPr lvl="1">
              <a:buFont typeface="Courier New" panose="02070309020205020404" pitchFamily="49" charset="0"/>
              <a:buChar char="o"/>
            </a:pPr>
            <a:r>
              <a:rPr lang="fr-CA" sz="1800" dirty="0"/>
              <a:t>On peut verser des salaires plus élevés pour différents postes et classifications s’ils peuvent être pris en compte dans le budget de fonctionnement de l’établissement.</a:t>
            </a:r>
          </a:p>
          <a:p>
            <a:pPr marL="457200" lvl="1" indent="0">
              <a:buNone/>
            </a:pPr>
            <a:endParaRPr lang="en-CA" sz="800" dirty="0"/>
          </a:p>
          <a:p>
            <a:r>
              <a:rPr lang="fr-CA" sz="2200" dirty="0"/>
              <a:t>Échéancier pour atteindre les salaires cibles</a:t>
            </a:r>
          </a:p>
          <a:p>
            <a:pPr lvl="1">
              <a:buFont typeface="Courier New" panose="02070309020205020404" pitchFamily="49" charset="0"/>
              <a:buChar char="o"/>
            </a:pPr>
            <a:r>
              <a:rPr lang="fr-CA" sz="1800" dirty="0"/>
              <a:t>Cela variera selon l’établissement, mais l’objectif est d’atteindre le salaire moyen au cours des deux prochaines années. </a:t>
            </a:r>
          </a:p>
          <a:p>
            <a:pPr lvl="1">
              <a:buFont typeface="Courier New" panose="02070309020205020404" pitchFamily="49" charset="0"/>
              <a:buChar char="o"/>
            </a:pPr>
            <a:r>
              <a:rPr lang="fr-CA" sz="1800" dirty="0"/>
              <a:t>Tous les rapports soumis, le budget et les états financiers annuels, seront examinés et comparés aux soumissions des années précédentes.</a:t>
            </a:r>
          </a:p>
          <a:p>
            <a:pPr lvl="1">
              <a:buFont typeface="Courier New" panose="02070309020205020404" pitchFamily="49" charset="0"/>
              <a:buChar char="o"/>
            </a:pPr>
            <a:r>
              <a:rPr lang="fr-CA" sz="1800" dirty="0"/>
              <a:t>L’augmentation de fonctionnement sera suffisante pour que votre personnel reçoive le salaire cible.</a:t>
            </a:r>
          </a:p>
          <a:p>
            <a:pPr lvl="1">
              <a:buFont typeface="Courier New" panose="02070309020205020404" pitchFamily="49" charset="0"/>
              <a:buChar char="o"/>
            </a:pPr>
            <a:r>
              <a:rPr lang="fr-CA" sz="1800" dirty="0"/>
              <a:t>Si, après l’examen, il y a des questions sur l’avancement des établissements, nous communiquerons avec le président du conseil pour planifier une autre rencontre.</a:t>
            </a:r>
          </a:p>
        </p:txBody>
      </p:sp>
      <p:sp>
        <p:nvSpPr>
          <p:cNvPr id="2" name="TextBox 1"/>
          <p:cNvSpPr txBox="1"/>
          <p:nvPr/>
        </p:nvSpPr>
        <p:spPr>
          <a:xfrm>
            <a:off x="1068260" y="549236"/>
            <a:ext cx="6966857" cy="584775"/>
          </a:xfrm>
          <a:prstGeom prst="rect">
            <a:avLst/>
          </a:prstGeom>
          <a:noFill/>
        </p:spPr>
        <p:txBody>
          <a:bodyPr wrap="square" rtlCol="0">
            <a:spAutoFit/>
          </a:bodyPr>
          <a:lstStyle/>
          <a:p>
            <a:pPr algn="ctr"/>
            <a:r>
              <a:rPr lang="fr-CA" sz="3200" b="1" dirty="0">
                <a:solidFill>
                  <a:schemeClr val="tx2"/>
                </a:solidFill>
                <a:latin typeface="+mj-lt"/>
                <a:ea typeface="+mj-ea"/>
                <a:cs typeface="+mj-cs"/>
              </a:rPr>
              <a:t>Élaboration de l’échelle salariale</a:t>
            </a:r>
          </a:p>
        </p:txBody>
      </p:sp>
    </p:spTree>
    <p:extLst>
      <p:ext uri="{BB962C8B-B14F-4D97-AF65-F5344CB8AC3E}">
        <p14:creationId xmlns:p14="http://schemas.microsoft.com/office/powerpoint/2010/main" val="4260631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666045"/>
            <a:ext cx="8024743" cy="880534"/>
          </a:xfrm>
        </p:spPr>
        <p:txBody>
          <a:bodyPr/>
          <a:lstStyle/>
          <a:p>
            <a:pPr algn="ctr"/>
            <a:r>
              <a:rPr lang="fr-CA" sz="3600" dirty="0"/>
              <a:t>Élaboration de l’échelle salariale</a:t>
            </a:r>
          </a:p>
        </p:txBody>
      </p:sp>
      <p:sp>
        <p:nvSpPr>
          <p:cNvPr id="3" name="Content Placeholder 2"/>
          <p:cNvSpPr>
            <a:spLocks noGrp="1"/>
          </p:cNvSpPr>
          <p:nvPr>
            <p:ph idx="1"/>
          </p:nvPr>
        </p:nvSpPr>
        <p:spPr>
          <a:xfrm>
            <a:off x="643006" y="1998133"/>
            <a:ext cx="8031093" cy="4267504"/>
          </a:xfrm>
        </p:spPr>
        <p:txBody>
          <a:bodyPr/>
          <a:lstStyle/>
          <a:p>
            <a:r>
              <a:rPr lang="fr-CA" sz="2400" dirty="0"/>
              <a:t>La réduction des salaires des employés n’est </a:t>
            </a:r>
            <a:r>
              <a:rPr lang="fr-CA" sz="2400" u="sng" dirty="0"/>
              <a:t>pas</a:t>
            </a:r>
            <a:r>
              <a:rPr lang="fr-CA" sz="2400" dirty="0"/>
              <a:t> l’objectif de la grille salariale.</a:t>
            </a:r>
          </a:p>
          <a:p>
            <a:pPr lvl="1">
              <a:buFont typeface="Courier New" panose="02070309020205020404" pitchFamily="49" charset="0"/>
              <a:buChar char="o"/>
            </a:pPr>
            <a:r>
              <a:rPr lang="fr-CA" sz="2200" dirty="0"/>
              <a:t>Si le salaire d’un employé est considérablement plus élevé pour son poste et sa classification par rapport aux salaires sur la grille ou l’échelle salariale révisée de l’établissement, les conseils d’administration peuvent établir un plan pour harmoniser ces salaires. </a:t>
            </a:r>
          </a:p>
          <a:p>
            <a:pPr lvl="1">
              <a:buFont typeface="Courier New" panose="02070309020205020404" pitchFamily="49" charset="0"/>
              <a:buChar char="o"/>
            </a:pPr>
            <a:r>
              <a:rPr lang="fr-CA" sz="2200" dirty="0"/>
              <a:t>Dans le secteur public, un employé peut faire l’objet d’un blocage de salaire, ce qui signifie que le salaire d’un employé n’augmente pas avant que l’échelle salariale de ce poste et de cette classification ne soit actualisée. </a:t>
            </a:r>
          </a:p>
          <a:p>
            <a:pPr lvl="1">
              <a:buFont typeface="Courier New" panose="02070309020205020404" pitchFamily="49" charset="0"/>
              <a:buChar char="o"/>
            </a:pPr>
            <a:endParaRPr lang="en-CA" sz="2200" dirty="0"/>
          </a:p>
        </p:txBody>
      </p:sp>
    </p:spTree>
    <p:extLst>
      <p:ext uri="{BB962C8B-B14F-4D97-AF65-F5344CB8AC3E}">
        <p14:creationId xmlns:p14="http://schemas.microsoft.com/office/powerpoint/2010/main" val="1590055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485422"/>
            <a:ext cx="8024743" cy="767645"/>
          </a:xfrm>
        </p:spPr>
        <p:txBody>
          <a:bodyPr/>
          <a:lstStyle/>
          <a:p>
            <a:pPr algn="ctr"/>
            <a:r>
              <a:rPr lang="fr-CA" sz="3600" dirty="0"/>
              <a:t>Mise à l’échelle ou échelons</a:t>
            </a:r>
          </a:p>
        </p:txBody>
      </p:sp>
      <p:sp>
        <p:nvSpPr>
          <p:cNvPr id="3" name="Content Placeholder 2"/>
          <p:cNvSpPr>
            <a:spLocks noGrp="1"/>
          </p:cNvSpPr>
          <p:nvPr>
            <p:ph idx="1"/>
          </p:nvPr>
        </p:nvSpPr>
        <p:spPr>
          <a:xfrm>
            <a:off x="643006" y="1399822"/>
            <a:ext cx="8031093" cy="4508764"/>
          </a:xfrm>
        </p:spPr>
        <p:txBody>
          <a:bodyPr/>
          <a:lstStyle/>
          <a:p>
            <a:r>
              <a:rPr lang="fr-CA" sz="2400" dirty="0"/>
              <a:t>La convention collective des services publics, en gage d’exemple, a augmenté de 3,5 % entre les étapes ou les échelons.</a:t>
            </a:r>
          </a:p>
          <a:p>
            <a:pPr marL="0" indent="0">
              <a:buNone/>
            </a:pPr>
            <a:endParaRPr lang="en-CA" sz="800" dirty="0" smtClean="0"/>
          </a:p>
          <a:p>
            <a:r>
              <a:rPr lang="fr-CA" sz="2400" dirty="0"/>
              <a:t>L’échelle salariale pour chaque type de poste comporte habituellement de 5 à 7 étapes pour reconnaître l’expérience et les années de service.</a:t>
            </a:r>
          </a:p>
          <a:p>
            <a:pPr lvl="1">
              <a:buFont typeface="Courier New" panose="02070309020205020404" pitchFamily="49" charset="0"/>
              <a:buChar char="o"/>
            </a:pPr>
            <a:r>
              <a:rPr lang="fr-CA" sz="2200" dirty="0"/>
              <a:t>Une fois qu’un employé atteint l’étape ou l’échelon le plus élevé, il demeure à ce salaire jusqu’à ce que les niveaux de l’échelle salariale soient augmentés. </a:t>
            </a:r>
          </a:p>
          <a:p>
            <a:pPr marL="457200" lvl="1" indent="0">
              <a:buNone/>
            </a:pPr>
            <a:endParaRPr lang="en-CA" sz="800" dirty="0" smtClean="0"/>
          </a:p>
          <a:p>
            <a:r>
              <a:rPr lang="fr-CA" sz="2200" dirty="0"/>
              <a:t>Les examens à venir contiennent des exemples de mise à l’échelle en utilisant les points de départ de la grille salariale comme niveau 1 et la cible comme niveau intermédiaire pour différents postes.</a:t>
            </a:r>
            <a:br>
              <a:rPr lang="fr-CA" sz="2200" dirty="0"/>
            </a:br>
            <a:endParaRPr lang="fr-CA" sz="2200" dirty="0"/>
          </a:p>
        </p:txBody>
      </p:sp>
    </p:spTree>
    <p:extLst>
      <p:ext uri="{BB962C8B-B14F-4D97-AF65-F5344CB8AC3E}">
        <p14:creationId xmlns:p14="http://schemas.microsoft.com/office/powerpoint/2010/main" val="33214304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615" y="642938"/>
            <a:ext cx="8024743" cy="857250"/>
          </a:xfrm>
        </p:spPr>
        <p:txBody>
          <a:bodyPr/>
          <a:lstStyle/>
          <a:p>
            <a:pPr algn="ctr"/>
            <a:r>
              <a:rPr lang="fr-CA" dirty="0">
                <a:latin typeface="+mn-lt"/>
                <a:ea typeface="Calibri" panose="020F0502020204030204" pitchFamily="34" charset="0"/>
                <a:cs typeface="Times New Roman" panose="02020603050405020304" pitchFamily="18" charset="0"/>
              </a:rPr>
              <a:t/>
            </a:r>
            <a:br>
              <a:rPr lang="fr-CA" dirty="0">
                <a:latin typeface="+mn-lt"/>
                <a:ea typeface="Calibri" panose="020F0502020204030204" pitchFamily="34" charset="0"/>
                <a:cs typeface="Times New Roman" panose="02020603050405020304" pitchFamily="18" charset="0"/>
              </a:rPr>
            </a:br>
            <a:r>
              <a:rPr lang="fr-CA" sz="3600" dirty="0">
                <a:latin typeface="+mn-lt"/>
                <a:ea typeface="Calibri" panose="020F0502020204030204" pitchFamily="34" charset="0"/>
                <a:cs typeface="Times New Roman" panose="02020603050405020304" pitchFamily="18" charset="0"/>
              </a:rPr>
              <a:t>Exemples de mise à l’échelle</a:t>
            </a:r>
            <a:r>
              <a:rPr lang="fr-CA" sz="3600" dirty="0">
                <a:solidFill>
                  <a:schemeClr val="tx1"/>
                </a:solidFill>
                <a:latin typeface="+mn-lt"/>
                <a:ea typeface="Calibri" panose="020F0502020204030204" pitchFamily="34" charset="0"/>
                <a:cs typeface="Times New Roman" panose="02020603050405020304" pitchFamily="18" charset="0"/>
              </a:rPr>
              <a:t/>
            </a:r>
            <a:br>
              <a:rPr lang="fr-CA" sz="3600" dirty="0">
                <a:solidFill>
                  <a:schemeClr val="tx1"/>
                </a:solidFill>
                <a:latin typeface="+mn-lt"/>
                <a:ea typeface="Calibri" panose="020F0502020204030204" pitchFamily="34" charset="0"/>
                <a:cs typeface="Times New Roman" panose="02020603050405020304" pitchFamily="18" charset="0"/>
              </a:rPr>
            </a:br>
            <a:endParaRPr lang="fr-CA" sz="3600" dirty="0">
              <a:solidFill>
                <a:schemeClr val="tx1"/>
              </a:solidFill>
              <a:latin typeface="+mn-lt"/>
              <a:ea typeface="Calibri" panose="020F0502020204030204" pitchFamily="34" charset="0"/>
              <a:cs typeface="Times New Roman" panose="02020603050405020304" pitchFamily="18" charset="0"/>
            </a:endParaRPr>
          </a:p>
        </p:txBody>
      </p:sp>
      <p:graphicFrame>
        <p:nvGraphicFramePr>
          <p:cNvPr id="7" name="Content Placeholder 3"/>
          <p:cNvGraphicFramePr>
            <a:graphicFrameLocks/>
          </p:cNvGraphicFramePr>
          <p:nvPr>
            <p:extLst>
              <p:ext uri="{D42A27DB-BD31-4B8C-83A1-F6EECF244321}">
                <p14:modId xmlns:p14="http://schemas.microsoft.com/office/powerpoint/2010/main" val="261717714"/>
              </p:ext>
            </p:extLst>
          </p:nvPr>
        </p:nvGraphicFramePr>
        <p:xfrm>
          <a:off x="577615" y="4328617"/>
          <a:ext cx="7881262" cy="2198671"/>
        </p:xfrm>
        <a:graphic>
          <a:graphicData uri="http://schemas.openxmlformats.org/drawingml/2006/table">
            <a:tbl>
              <a:tblPr firstRow="1" firstCol="1" bandRow="1">
                <a:tableStyleId>{793D81CF-94F2-401A-BA57-92F5A7B2D0C5}</a:tableStyleId>
              </a:tblPr>
              <a:tblGrid>
                <a:gridCol w="1750392">
                  <a:extLst>
                    <a:ext uri="{9D8B030D-6E8A-4147-A177-3AD203B41FA5}">
                      <a16:colId xmlns:a16="http://schemas.microsoft.com/office/drawing/2014/main" val="3866756925"/>
                    </a:ext>
                  </a:extLst>
                </a:gridCol>
                <a:gridCol w="1226174">
                  <a:extLst>
                    <a:ext uri="{9D8B030D-6E8A-4147-A177-3AD203B41FA5}">
                      <a16:colId xmlns:a16="http://schemas.microsoft.com/office/drawing/2014/main" val="473523115"/>
                    </a:ext>
                  </a:extLst>
                </a:gridCol>
                <a:gridCol w="1226174">
                  <a:extLst>
                    <a:ext uri="{9D8B030D-6E8A-4147-A177-3AD203B41FA5}">
                      <a16:colId xmlns:a16="http://schemas.microsoft.com/office/drawing/2014/main" val="1468434658"/>
                    </a:ext>
                  </a:extLst>
                </a:gridCol>
                <a:gridCol w="1226174">
                  <a:extLst>
                    <a:ext uri="{9D8B030D-6E8A-4147-A177-3AD203B41FA5}">
                      <a16:colId xmlns:a16="http://schemas.microsoft.com/office/drawing/2014/main" val="3578740205"/>
                    </a:ext>
                  </a:extLst>
                </a:gridCol>
                <a:gridCol w="1226174">
                  <a:extLst>
                    <a:ext uri="{9D8B030D-6E8A-4147-A177-3AD203B41FA5}">
                      <a16:colId xmlns:a16="http://schemas.microsoft.com/office/drawing/2014/main" val="2159582247"/>
                    </a:ext>
                  </a:extLst>
                </a:gridCol>
                <a:gridCol w="1226174">
                  <a:extLst>
                    <a:ext uri="{9D8B030D-6E8A-4147-A177-3AD203B41FA5}">
                      <a16:colId xmlns:a16="http://schemas.microsoft.com/office/drawing/2014/main" val="2466957645"/>
                    </a:ext>
                  </a:extLst>
                </a:gridCol>
              </a:tblGrid>
              <a:tr h="648617">
                <a:tc>
                  <a:txBody>
                    <a:bodyPr/>
                    <a:lstStyle/>
                    <a:p>
                      <a:pPr>
                        <a:lnSpc>
                          <a:spcPct val="107000"/>
                        </a:lnSpc>
                        <a:spcAft>
                          <a:spcPts val="0"/>
                        </a:spcAft>
                      </a:pPr>
                      <a:r>
                        <a:rPr lang="fr-CA" sz="1600" dirty="0">
                          <a:ln>
                            <a:noFill/>
                          </a:ln>
                          <a:solidFill>
                            <a:schemeClr val="tx1"/>
                          </a:solidFill>
                          <a:latin typeface="+mn-lt"/>
                          <a:ea typeface="Calibri" panose="020F0502020204030204" pitchFamily="34" charset="0"/>
                          <a:cs typeface="Times New Roman" panose="02020603050405020304" pitchFamily="18" charset="0"/>
                        </a:rPr>
                        <a:t>Superviseure ou superviseur EJE II</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7000"/>
                        </a:lnSpc>
                        <a:spcBef>
                          <a:spcPts val="300"/>
                        </a:spcBef>
                        <a:spcAft>
                          <a:spcPts val="300"/>
                        </a:spcAft>
                      </a:pPr>
                      <a:r>
                        <a:rPr lang="fr-CA" sz="1600" dirty="0">
                          <a:solidFill>
                            <a:schemeClr val="tx1"/>
                          </a:solidFill>
                          <a:latin typeface="+mn-lt"/>
                        </a:rPr>
                        <a:t>Niveau 1</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7000"/>
                        </a:lnSpc>
                        <a:spcBef>
                          <a:spcPts val="300"/>
                        </a:spcBef>
                        <a:spcAft>
                          <a:spcPts val="300"/>
                        </a:spcAft>
                      </a:pPr>
                      <a:r>
                        <a:rPr lang="fr-CA" sz="1600" dirty="0">
                          <a:solidFill>
                            <a:schemeClr val="tx1"/>
                          </a:solidFill>
                          <a:latin typeface="+mn-lt"/>
                        </a:rPr>
                        <a:t>Niveau 2</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7000"/>
                        </a:lnSpc>
                        <a:spcBef>
                          <a:spcPts val="300"/>
                        </a:spcBef>
                        <a:spcAft>
                          <a:spcPts val="300"/>
                        </a:spcAft>
                      </a:pPr>
                      <a:r>
                        <a:rPr lang="fr-CA" sz="1600" dirty="0">
                          <a:solidFill>
                            <a:schemeClr val="tx1"/>
                          </a:solidFill>
                          <a:latin typeface="+mn-lt"/>
                        </a:rPr>
                        <a:t>Niveau 3</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7000"/>
                        </a:lnSpc>
                        <a:spcBef>
                          <a:spcPts val="300"/>
                        </a:spcBef>
                        <a:spcAft>
                          <a:spcPts val="300"/>
                        </a:spcAft>
                      </a:pPr>
                      <a:r>
                        <a:rPr lang="fr-CA" sz="1600" dirty="0">
                          <a:solidFill>
                            <a:schemeClr val="tx1"/>
                          </a:solidFill>
                          <a:latin typeface="+mn-lt"/>
                        </a:rPr>
                        <a:t>Niveau 4</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7000"/>
                        </a:lnSpc>
                        <a:spcBef>
                          <a:spcPts val="300"/>
                        </a:spcBef>
                        <a:spcAft>
                          <a:spcPts val="300"/>
                        </a:spcAft>
                      </a:pPr>
                      <a:r>
                        <a:rPr lang="fr-CA" sz="1600" dirty="0">
                          <a:solidFill>
                            <a:schemeClr val="tx1"/>
                          </a:solidFill>
                          <a:latin typeface="+mn-lt"/>
                        </a:rPr>
                        <a:t>Niveau 5</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889456589"/>
                  </a:ext>
                </a:extLst>
              </a:tr>
              <a:tr h="648617">
                <a:tc>
                  <a:txBody>
                    <a:bodyPr/>
                    <a:lstStyle/>
                    <a:p>
                      <a:pPr>
                        <a:lnSpc>
                          <a:spcPct val="107000"/>
                        </a:lnSpc>
                        <a:spcBef>
                          <a:spcPts val="300"/>
                        </a:spcBef>
                        <a:spcAft>
                          <a:spcPts val="0"/>
                        </a:spcAft>
                      </a:pPr>
                      <a:r>
                        <a:rPr lang="fr-CA" sz="1600" dirty="0">
                          <a:latin typeface="+mn-lt"/>
                        </a:rPr>
                        <a:t>Annuel </a:t>
                      </a:r>
                    </a:p>
                    <a:p>
                      <a:pPr>
                        <a:lnSpc>
                          <a:spcPct val="107000"/>
                        </a:lnSpc>
                        <a:spcAft>
                          <a:spcPts val="300"/>
                        </a:spcAft>
                      </a:pPr>
                      <a:r>
                        <a:rPr lang="fr-CA" sz="1600" dirty="0">
                          <a:latin typeface="+mn-lt"/>
                        </a:rPr>
                        <a:t>(semaine de 40 heures)</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lnSpc>
                          <a:spcPct val="107000"/>
                        </a:lnSpc>
                        <a:spcBef>
                          <a:spcPts val="300"/>
                        </a:spcBef>
                        <a:spcAft>
                          <a:spcPts val="0"/>
                        </a:spcAft>
                      </a:pPr>
                      <a:r>
                        <a:rPr lang="fr-CA" sz="1600" dirty="0">
                          <a:latin typeface="+mn-lt"/>
                        </a:rPr>
                        <a:t>48 505 $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lnSpc>
                          <a:spcPct val="107000"/>
                        </a:lnSpc>
                        <a:spcBef>
                          <a:spcPts val="300"/>
                        </a:spcBef>
                        <a:spcAft>
                          <a:spcPts val="0"/>
                        </a:spcAft>
                      </a:pPr>
                      <a:r>
                        <a:rPr lang="fr-CA" sz="1600" dirty="0">
                          <a:latin typeface="+mn-lt"/>
                        </a:rPr>
                        <a:t>50 252 $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lnSpc>
                          <a:spcPct val="107000"/>
                        </a:lnSpc>
                        <a:spcBef>
                          <a:spcPts val="300"/>
                        </a:spcBef>
                        <a:spcAft>
                          <a:spcPts val="0"/>
                        </a:spcAft>
                      </a:pPr>
                      <a:r>
                        <a:rPr lang="fr-CA" sz="1600" dirty="0">
                          <a:latin typeface="+mn-lt"/>
                        </a:rPr>
                        <a:t>52 000 $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lnSpc>
                          <a:spcPct val="107000"/>
                        </a:lnSpc>
                        <a:spcBef>
                          <a:spcPts val="300"/>
                        </a:spcBef>
                        <a:spcAft>
                          <a:spcPts val="0"/>
                        </a:spcAft>
                      </a:pPr>
                      <a:r>
                        <a:rPr lang="fr-CA" sz="1600" dirty="0">
                          <a:latin typeface="+mn-lt"/>
                        </a:rPr>
                        <a:t>53 747 $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lnSpc>
                          <a:spcPct val="107000"/>
                        </a:lnSpc>
                        <a:spcBef>
                          <a:spcPts val="300"/>
                        </a:spcBef>
                        <a:spcAft>
                          <a:spcPts val="0"/>
                        </a:spcAft>
                      </a:pPr>
                      <a:r>
                        <a:rPr lang="fr-CA" sz="1600" dirty="0">
                          <a:latin typeface="+mn-lt"/>
                        </a:rPr>
                        <a:t>55 640 $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59483661"/>
                  </a:ext>
                </a:extLst>
              </a:tr>
              <a:tr h="633141">
                <a:tc>
                  <a:txBody>
                    <a:bodyPr/>
                    <a:lstStyle/>
                    <a:p>
                      <a:pPr>
                        <a:lnSpc>
                          <a:spcPct val="107000"/>
                        </a:lnSpc>
                        <a:spcAft>
                          <a:spcPts val="0"/>
                        </a:spcAft>
                      </a:pPr>
                      <a:r>
                        <a:rPr lang="fr-CA" sz="1600">
                          <a:latin typeface="+mn-lt"/>
                        </a:rPr>
                        <a:t>Salaire horaire</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lnSpc>
                          <a:spcPct val="107000"/>
                        </a:lnSpc>
                        <a:spcBef>
                          <a:spcPts val="300"/>
                        </a:spcBef>
                        <a:spcAft>
                          <a:spcPts val="0"/>
                        </a:spcAft>
                      </a:pPr>
                      <a:r>
                        <a:rPr lang="fr-CA" sz="1600">
                          <a:latin typeface="+mn-lt"/>
                        </a:rPr>
                        <a:t>23,32 $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7000"/>
                        </a:lnSpc>
                        <a:spcBef>
                          <a:spcPts val="300"/>
                        </a:spcBef>
                        <a:spcAft>
                          <a:spcPts val="0"/>
                        </a:spcAft>
                      </a:pPr>
                      <a:r>
                        <a:rPr lang="fr-CA" sz="1600" dirty="0">
                          <a:latin typeface="+mn-lt"/>
                        </a:rPr>
                        <a:t>24,16 $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7000"/>
                        </a:lnSpc>
                        <a:spcBef>
                          <a:spcPts val="300"/>
                        </a:spcBef>
                        <a:spcAft>
                          <a:spcPts val="0"/>
                        </a:spcAft>
                      </a:pPr>
                      <a:r>
                        <a:rPr lang="fr-CA" sz="1600" dirty="0">
                          <a:latin typeface="+mn-lt"/>
                        </a:rPr>
                        <a:t>25,00 $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7000"/>
                        </a:lnSpc>
                        <a:spcBef>
                          <a:spcPts val="300"/>
                        </a:spcBef>
                        <a:spcAft>
                          <a:spcPts val="0"/>
                        </a:spcAft>
                      </a:pPr>
                      <a:r>
                        <a:rPr lang="fr-CA" sz="1600" dirty="0">
                          <a:latin typeface="+mn-lt"/>
                        </a:rPr>
                        <a:t>25,84 $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7000"/>
                        </a:lnSpc>
                        <a:spcBef>
                          <a:spcPts val="300"/>
                        </a:spcBef>
                        <a:spcAft>
                          <a:spcPts val="0"/>
                        </a:spcAft>
                      </a:pPr>
                      <a:r>
                        <a:rPr lang="fr-CA" sz="1600" dirty="0">
                          <a:latin typeface="+mn-lt"/>
                        </a:rPr>
                        <a:t>26,75 $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650934"/>
                  </a:ext>
                </a:extLst>
              </a:tr>
            </a:tbl>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312716352"/>
              </p:ext>
            </p:extLst>
          </p:nvPr>
        </p:nvGraphicFramePr>
        <p:xfrm>
          <a:off x="597697" y="1792467"/>
          <a:ext cx="7881266" cy="2113489"/>
        </p:xfrm>
        <a:graphic>
          <a:graphicData uri="http://schemas.openxmlformats.org/drawingml/2006/table">
            <a:tbl>
              <a:tblPr firstRow="1" firstCol="1" bandRow="1">
                <a:tableStyleId>{5C22544A-7EE6-4342-B048-85BDC9FD1C3A}</a:tableStyleId>
              </a:tblPr>
              <a:tblGrid>
                <a:gridCol w="1761681">
                  <a:extLst>
                    <a:ext uri="{9D8B030D-6E8A-4147-A177-3AD203B41FA5}">
                      <a16:colId xmlns:a16="http://schemas.microsoft.com/office/drawing/2014/main" val="3318184106"/>
                    </a:ext>
                  </a:extLst>
                </a:gridCol>
                <a:gridCol w="1223917">
                  <a:extLst>
                    <a:ext uri="{9D8B030D-6E8A-4147-A177-3AD203B41FA5}">
                      <a16:colId xmlns:a16="http://schemas.microsoft.com/office/drawing/2014/main" val="2331082489"/>
                    </a:ext>
                  </a:extLst>
                </a:gridCol>
                <a:gridCol w="1223917">
                  <a:extLst>
                    <a:ext uri="{9D8B030D-6E8A-4147-A177-3AD203B41FA5}">
                      <a16:colId xmlns:a16="http://schemas.microsoft.com/office/drawing/2014/main" val="586298559"/>
                    </a:ext>
                  </a:extLst>
                </a:gridCol>
                <a:gridCol w="1223917">
                  <a:extLst>
                    <a:ext uri="{9D8B030D-6E8A-4147-A177-3AD203B41FA5}">
                      <a16:colId xmlns:a16="http://schemas.microsoft.com/office/drawing/2014/main" val="1750629188"/>
                    </a:ext>
                  </a:extLst>
                </a:gridCol>
                <a:gridCol w="1223917">
                  <a:extLst>
                    <a:ext uri="{9D8B030D-6E8A-4147-A177-3AD203B41FA5}">
                      <a16:colId xmlns:a16="http://schemas.microsoft.com/office/drawing/2014/main" val="92315591"/>
                    </a:ext>
                  </a:extLst>
                </a:gridCol>
                <a:gridCol w="1223917">
                  <a:extLst>
                    <a:ext uri="{9D8B030D-6E8A-4147-A177-3AD203B41FA5}">
                      <a16:colId xmlns:a16="http://schemas.microsoft.com/office/drawing/2014/main" val="52448061"/>
                    </a:ext>
                  </a:extLst>
                </a:gridCol>
              </a:tblGrid>
              <a:tr h="558165">
                <a:tc>
                  <a:txBody>
                    <a:bodyPr/>
                    <a:lstStyle/>
                    <a:p>
                      <a:pPr marL="0" algn="l"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EJE Il</a:t>
                      </a:r>
                      <a:endParaRPr lang="en-CA" sz="1600" kern="1200" dirty="0">
                        <a:solidFill>
                          <a:schemeClr val="dk1"/>
                        </a:solidFill>
                        <a:latin typeface="+mn-lt"/>
                        <a:ea typeface="+mn-ea"/>
                        <a:cs typeface="+mn-cs"/>
                      </a:endParaRPr>
                    </a:p>
                    <a:p>
                      <a:pPr marL="0" algn="l"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Membres du personnel</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Niveau 1</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Niveau 2</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Niveau 3</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Niveau 4</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Niveau 5</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5392544"/>
                  </a:ext>
                </a:extLst>
              </a:tr>
              <a:tr h="558165">
                <a:tc>
                  <a:txBody>
                    <a:bodyPr/>
                    <a:lstStyle/>
                    <a:p>
                      <a:pPr marL="0" algn="l"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Annuel</a:t>
                      </a:r>
                      <a:endParaRPr lang="en-CA" sz="1600" kern="1200" dirty="0">
                        <a:solidFill>
                          <a:schemeClr val="dk1"/>
                        </a:solidFill>
                        <a:latin typeface="+mn-lt"/>
                        <a:ea typeface="+mn-ea"/>
                        <a:cs typeface="+mn-cs"/>
                      </a:endParaRPr>
                    </a:p>
                    <a:p>
                      <a:pPr marL="0" algn="l"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(semaine de 40 heures)</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59055" algn="r"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43 472 $</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9055" algn="r"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44 366 $</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9055" algn="r"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46 363 $</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9055" algn="r"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47 819 $</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r"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49 441 $</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6598077"/>
                  </a:ext>
                </a:extLst>
              </a:tr>
              <a:tr h="471759">
                <a:tc>
                  <a:txBody>
                    <a:bodyPr/>
                    <a:lstStyle/>
                    <a:p>
                      <a:pPr marL="0" algn="l"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Salaire horaire</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59055" algn="r" defTabSz="914400" rtl="0" eaLnBrk="1" latinLnBrk="0" hangingPunct="1">
                        <a:lnSpc>
                          <a:spcPct val="107000"/>
                        </a:lnSpc>
                        <a:spcBef>
                          <a:spcPts val="300"/>
                        </a:spcBef>
                        <a:spcAft>
                          <a:spcPts val="0"/>
                        </a:spcAft>
                      </a:pPr>
                      <a:r>
                        <a:rPr lang="fr-CA" sz="1600" kern="1200">
                          <a:solidFill>
                            <a:schemeClr val="dk1"/>
                          </a:solidFill>
                          <a:latin typeface="+mn-lt"/>
                          <a:ea typeface="+mn-ea"/>
                          <a:cs typeface="+mn-cs"/>
                        </a:rPr>
                        <a:t>20,90 $</a:t>
                      </a:r>
                      <a:endParaRPr lang="en-CA" sz="1600" kern="120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9055" algn="r"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21,33 $</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9055" algn="r"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22,29 $</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9055" algn="r" defTabSz="914400" rtl="0" eaLnBrk="1" latinLnBrk="0" hangingPunct="1">
                        <a:lnSpc>
                          <a:spcPct val="107000"/>
                        </a:lnSpc>
                        <a:spcBef>
                          <a:spcPts val="300"/>
                        </a:spcBef>
                        <a:spcAft>
                          <a:spcPts val="0"/>
                        </a:spcAft>
                      </a:pPr>
                      <a:r>
                        <a:rPr lang="fr-CA" sz="1600" kern="1200" dirty="0">
                          <a:solidFill>
                            <a:schemeClr val="dk1"/>
                          </a:solidFill>
                          <a:latin typeface="+mn-lt"/>
                          <a:ea typeface="+mn-ea"/>
                          <a:cs typeface="+mn-cs"/>
                        </a:rPr>
                        <a:t>22,99 $</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9055" algn="r" defTabSz="914400" rtl="0" eaLnBrk="1" latinLnBrk="0" hangingPunct="1">
                        <a:lnSpc>
                          <a:spcPct val="107000"/>
                        </a:lnSpc>
                        <a:spcBef>
                          <a:spcPts val="300"/>
                        </a:spcBef>
                        <a:spcAft>
                          <a:spcPts val="0"/>
                        </a:spcAft>
                      </a:pPr>
                      <a:r>
                        <a:rPr lang="fr-CA" sz="1600" kern="1200" dirty="0" smtClean="0">
                          <a:solidFill>
                            <a:schemeClr val="dk1"/>
                          </a:solidFill>
                          <a:latin typeface="+mn-lt"/>
                          <a:ea typeface="+mn-ea"/>
                          <a:cs typeface="+mn-cs"/>
                        </a:rPr>
                        <a:t>    23,77</a:t>
                      </a:r>
                      <a:r>
                        <a:rPr lang="fr-CA" sz="1600" kern="1200" dirty="0">
                          <a:solidFill>
                            <a:schemeClr val="dk1"/>
                          </a:solidFill>
                          <a:latin typeface="+mn-lt"/>
                          <a:ea typeface="+mn-ea"/>
                          <a:cs typeface="+mn-cs"/>
                        </a:rPr>
                        <a:t> $</a:t>
                      </a:r>
                      <a:endParaRPr lang="en-CA" sz="16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45722546"/>
                  </a:ext>
                </a:extLst>
              </a:tr>
            </a:tbl>
          </a:graphicData>
        </a:graphic>
      </p:graphicFrame>
    </p:spTree>
    <p:extLst>
      <p:ext uri="{BB962C8B-B14F-4D97-AF65-F5344CB8AC3E}">
        <p14:creationId xmlns:p14="http://schemas.microsoft.com/office/powerpoint/2010/main" val="36711074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42935" y="728663"/>
            <a:ext cx="8024743" cy="754449"/>
          </a:xfrm>
        </p:spPr>
        <p:txBody>
          <a:bodyPr/>
          <a:lstStyle/>
          <a:p>
            <a:pPr algn="ctr"/>
            <a:r>
              <a:rPr lang="fr-CA" dirty="0"/>
              <a:t/>
            </a:r>
            <a:br>
              <a:rPr lang="fr-CA" dirty="0"/>
            </a:br>
            <a:r>
              <a:rPr lang="fr-CA" sz="3600" dirty="0"/>
              <a:t>Exemples de mise à l’échelle</a:t>
            </a:r>
            <a:r>
              <a:rPr lang="fr-CA" dirty="0"/>
              <a:t/>
            </a:r>
            <a:br>
              <a:rPr lang="fr-CA" dirty="0"/>
            </a:br>
            <a:endParaRPr lang="fr-CA" dirty="0"/>
          </a:p>
        </p:txBody>
      </p:sp>
      <p:graphicFrame>
        <p:nvGraphicFramePr>
          <p:cNvPr id="7" name="Content Placeholder 3"/>
          <p:cNvGraphicFramePr>
            <a:graphicFrameLocks noGrp="1"/>
          </p:cNvGraphicFramePr>
          <p:nvPr>
            <p:ph idx="1"/>
            <p:extLst>
              <p:ext uri="{D42A27DB-BD31-4B8C-83A1-F6EECF244321}">
                <p14:modId xmlns:p14="http://schemas.microsoft.com/office/powerpoint/2010/main" val="705729175"/>
              </p:ext>
            </p:extLst>
          </p:nvPr>
        </p:nvGraphicFramePr>
        <p:xfrm>
          <a:off x="434569" y="1943099"/>
          <a:ext cx="8233110" cy="2087399"/>
        </p:xfrm>
        <a:graphic>
          <a:graphicData uri="http://schemas.openxmlformats.org/drawingml/2006/table">
            <a:tbl>
              <a:tblPr firstRow="1" firstCol="1" bandRow="1"/>
              <a:tblGrid>
                <a:gridCol w="2050842">
                  <a:extLst>
                    <a:ext uri="{9D8B030D-6E8A-4147-A177-3AD203B41FA5}">
                      <a16:colId xmlns:a16="http://schemas.microsoft.com/office/drawing/2014/main" val="3363768292"/>
                    </a:ext>
                  </a:extLst>
                </a:gridCol>
                <a:gridCol w="1030378">
                  <a:extLst>
                    <a:ext uri="{9D8B030D-6E8A-4147-A177-3AD203B41FA5}">
                      <a16:colId xmlns:a16="http://schemas.microsoft.com/office/drawing/2014/main" val="962651954"/>
                    </a:ext>
                  </a:extLst>
                </a:gridCol>
                <a:gridCol w="1030378">
                  <a:extLst>
                    <a:ext uri="{9D8B030D-6E8A-4147-A177-3AD203B41FA5}">
                      <a16:colId xmlns:a16="http://schemas.microsoft.com/office/drawing/2014/main" val="3624768167"/>
                    </a:ext>
                  </a:extLst>
                </a:gridCol>
                <a:gridCol w="1030378">
                  <a:extLst>
                    <a:ext uri="{9D8B030D-6E8A-4147-A177-3AD203B41FA5}">
                      <a16:colId xmlns:a16="http://schemas.microsoft.com/office/drawing/2014/main" val="248409419"/>
                    </a:ext>
                  </a:extLst>
                </a:gridCol>
                <a:gridCol w="1030378">
                  <a:extLst>
                    <a:ext uri="{9D8B030D-6E8A-4147-A177-3AD203B41FA5}">
                      <a16:colId xmlns:a16="http://schemas.microsoft.com/office/drawing/2014/main" val="2814513652"/>
                    </a:ext>
                  </a:extLst>
                </a:gridCol>
                <a:gridCol w="1030378">
                  <a:extLst>
                    <a:ext uri="{9D8B030D-6E8A-4147-A177-3AD203B41FA5}">
                      <a16:colId xmlns:a16="http://schemas.microsoft.com/office/drawing/2014/main" val="3450523380"/>
                    </a:ext>
                  </a:extLst>
                </a:gridCol>
                <a:gridCol w="1030378">
                  <a:extLst>
                    <a:ext uri="{9D8B030D-6E8A-4147-A177-3AD203B41FA5}">
                      <a16:colId xmlns:a16="http://schemas.microsoft.com/office/drawing/2014/main" val="4218326840"/>
                    </a:ext>
                  </a:extLst>
                </a:gridCol>
              </a:tblGrid>
              <a:tr h="762470">
                <a:tc>
                  <a:txBody>
                    <a:bodyPr/>
                    <a:lstStyle/>
                    <a:p>
                      <a:pPr>
                        <a:lnSpc>
                          <a:spcPct val="107000"/>
                        </a:lnSpc>
                        <a:spcAft>
                          <a:spcPts val="0"/>
                        </a:spcAft>
                      </a:pPr>
                      <a:r>
                        <a:rPr lang="fr-CA" sz="1600" b="1" dirty="0">
                          <a:ln>
                            <a:noFill/>
                          </a:ln>
                          <a:solidFill>
                            <a:schemeClr val="tx1"/>
                          </a:solidFill>
                          <a:latin typeface="+mj-lt"/>
                          <a:ea typeface="Calibri" panose="020F0502020204030204" pitchFamily="34" charset="0"/>
                          <a:cs typeface="Times New Roman" panose="02020603050405020304" pitchFamily="18" charset="0"/>
                        </a:rPr>
                        <a:t>Directrice adjointe ou directeur adjoint EJE II</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600" b="1">
                          <a:solidFill>
                            <a:schemeClr val="tx1"/>
                          </a:solidFill>
                          <a:latin typeface="+mj-lt"/>
                        </a:rPr>
                        <a:t>Niveau 1</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600" b="1">
                          <a:solidFill>
                            <a:schemeClr val="tx1"/>
                          </a:solidFill>
                          <a:latin typeface="+mj-lt"/>
                        </a:rPr>
                        <a:t>Niveau 2</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600" b="1">
                          <a:solidFill>
                            <a:schemeClr val="tx1"/>
                          </a:solidFill>
                          <a:latin typeface="+mj-lt"/>
                        </a:rPr>
                        <a:t>Niveau 3</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600" b="1">
                          <a:solidFill>
                            <a:schemeClr val="tx1"/>
                          </a:solidFill>
                          <a:latin typeface="+mj-lt"/>
                        </a:rPr>
                        <a:t>Niveau 4</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600" b="1">
                          <a:solidFill>
                            <a:schemeClr val="tx1"/>
                          </a:solidFill>
                          <a:latin typeface="+mj-lt"/>
                        </a:rPr>
                        <a:t>Niveau 5</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nSpc>
                          <a:spcPct val="107000"/>
                        </a:lnSpc>
                        <a:spcAft>
                          <a:spcPts val="0"/>
                        </a:spcAft>
                      </a:pPr>
                      <a:r>
                        <a:rPr lang="fr-CA" sz="1600" b="1">
                          <a:ln>
                            <a:noFill/>
                          </a:ln>
                          <a:solidFill>
                            <a:schemeClr val="tx1"/>
                          </a:solidFill>
                          <a:latin typeface="+mj-lt"/>
                        </a:rPr>
                        <a:t>Niveau 6</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481764966"/>
                  </a:ext>
                </a:extLst>
              </a:tr>
              <a:tr h="762470">
                <a:tc>
                  <a:txBody>
                    <a:bodyPr/>
                    <a:lstStyle/>
                    <a:p>
                      <a:pPr>
                        <a:lnSpc>
                          <a:spcPct val="107000"/>
                        </a:lnSpc>
                        <a:spcBef>
                          <a:spcPts val="300"/>
                        </a:spcBef>
                        <a:spcAft>
                          <a:spcPts val="0"/>
                        </a:spcAft>
                      </a:pPr>
                      <a:r>
                        <a:rPr lang="fr-CA" sz="1600" b="1" dirty="0">
                          <a:latin typeface="+mj-lt"/>
                        </a:rPr>
                        <a:t>Annuel </a:t>
                      </a:r>
                    </a:p>
                    <a:p>
                      <a:pPr>
                        <a:lnSpc>
                          <a:spcPct val="107000"/>
                        </a:lnSpc>
                        <a:spcAft>
                          <a:spcPts val="300"/>
                        </a:spcAft>
                      </a:pPr>
                      <a:r>
                        <a:rPr lang="fr-CA" sz="1600" b="1" dirty="0">
                          <a:latin typeface="+mj-lt"/>
                        </a:rPr>
                        <a:t>(semaine de 40 heures)</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r">
                        <a:lnSpc>
                          <a:spcPct val="107000"/>
                        </a:lnSpc>
                        <a:spcBef>
                          <a:spcPts val="300"/>
                        </a:spcBef>
                        <a:spcAft>
                          <a:spcPts val="0"/>
                        </a:spcAft>
                      </a:pPr>
                      <a:r>
                        <a:rPr lang="fr-CA" sz="1600">
                          <a:latin typeface="+mj-lt"/>
                          <a:ea typeface="Calibri" panose="020F0502020204030204" pitchFamily="34" charset="0"/>
                          <a:cs typeface="Times New Roman" panose="02020603050405020304" pitchFamily="18" charset="0"/>
                        </a:rPr>
                        <a:t>51 022 $</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600">
                          <a:latin typeface="+mj-lt"/>
                          <a:ea typeface="Calibri" panose="020F0502020204030204" pitchFamily="34" charset="0"/>
                          <a:cs typeface="Times New Roman" panose="02020603050405020304" pitchFamily="18" charset="0"/>
                        </a:rPr>
                        <a:t>52 811 $</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600">
                          <a:latin typeface="+mj-lt"/>
                          <a:ea typeface="Calibri" panose="020F0502020204030204" pitchFamily="34" charset="0"/>
                          <a:cs typeface="Times New Roman" panose="02020603050405020304" pitchFamily="18" charset="0"/>
                        </a:rPr>
                        <a:t>54 704 $</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600">
                          <a:latin typeface="+mj-lt"/>
                          <a:ea typeface="Calibri" panose="020F0502020204030204" pitchFamily="34" charset="0"/>
                          <a:cs typeface="Times New Roman" panose="02020603050405020304" pitchFamily="18" charset="0"/>
                        </a:rPr>
                        <a:t>56 210 $</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600" dirty="0">
                          <a:latin typeface="+mj-lt"/>
                          <a:ea typeface="Calibri" panose="020F0502020204030204" pitchFamily="34" charset="0"/>
                          <a:cs typeface="Times New Roman" panose="02020603050405020304" pitchFamily="18" charset="0"/>
                        </a:rPr>
                        <a:t>58 697 $</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600">
                          <a:latin typeface="+mj-lt"/>
                          <a:ea typeface="Calibri" panose="020F0502020204030204" pitchFamily="34" charset="0"/>
                          <a:cs typeface="Times New Roman" panose="02020603050405020304" pitchFamily="18" charset="0"/>
                        </a:rPr>
                        <a:t>60 840 $</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2770189"/>
                  </a:ext>
                </a:extLst>
              </a:tr>
              <a:tr h="521869">
                <a:tc>
                  <a:txBody>
                    <a:bodyPr/>
                    <a:lstStyle/>
                    <a:p>
                      <a:pPr>
                        <a:lnSpc>
                          <a:spcPct val="107000"/>
                        </a:lnSpc>
                        <a:spcAft>
                          <a:spcPts val="0"/>
                        </a:spcAft>
                      </a:pPr>
                      <a:r>
                        <a:rPr lang="fr-CA" sz="1600" b="1" dirty="0">
                          <a:latin typeface="+mj-lt"/>
                        </a:rPr>
                        <a:t>Salaire horaire</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r">
                        <a:lnSpc>
                          <a:spcPct val="107000"/>
                        </a:lnSpc>
                        <a:spcBef>
                          <a:spcPts val="300"/>
                        </a:spcBef>
                        <a:spcAft>
                          <a:spcPts val="0"/>
                        </a:spcAft>
                      </a:pPr>
                      <a:r>
                        <a:rPr lang="fr-CA" sz="1600" dirty="0">
                          <a:latin typeface="+mj-lt"/>
                          <a:ea typeface="Calibri" panose="020F0502020204030204" pitchFamily="34" charset="0"/>
                          <a:cs typeface="Times New Roman" panose="02020603050405020304" pitchFamily="18" charset="0"/>
                        </a:rPr>
                        <a:t>24,53 $</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600" dirty="0">
                          <a:latin typeface="+mj-lt"/>
                          <a:ea typeface="Calibri" panose="020F0502020204030204" pitchFamily="34" charset="0"/>
                          <a:cs typeface="Times New Roman" panose="02020603050405020304" pitchFamily="18" charset="0"/>
                        </a:rPr>
                        <a:t>25,39 $</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600" dirty="0">
                          <a:latin typeface="+mj-lt"/>
                          <a:ea typeface="Calibri" panose="020F0502020204030204" pitchFamily="34" charset="0"/>
                          <a:cs typeface="Times New Roman" panose="02020603050405020304" pitchFamily="18" charset="0"/>
                        </a:rPr>
                        <a:t>26,30 $</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600" dirty="0">
                          <a:latin typeface="+mj-lt"/>
                          <a:ea typeface="Calibri" panose="020F0502020204030204" pitchFamily="34" charset="0"/>
                          <a:cs typeface="Times New Roman" panose="02020603050405020304" pitchFamily="18" charset="0"/>
                        </a:rPr>
                        <a:t>27,20 $</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600" dirty="0">
                          <a:latin typeface="+mj-lt"/>
                          <a:ea typeface="Calibri" panose="020F0502020204030204" pitchFamily="34" charset="0"/>
                          <a:cs typeface="Times New Roman" panose="02020603050405020304" pitchFamily="18" charset="0"/>
                        </a:rPr>
                        <a:t>28,22 $</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600" dirty="0">
                          <a:latin typeface="+mj-lt"/>
                          <a:ea typeface="Calibri" panose="020F0502020204030204" pitchFamily="34" charset="0"/>
                          <a:cs typeface="Times New Roman" panose="02020603050405020304" pitchFamily="18" charset="0"/>
                        </a:rPr>
                        <a:t>29,25 $</a:t>
                      </a:r>
                    </a:p>
                  </a:txBody>
                  <a:tcPr marL="69537" marR="695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4246186"/>
                  </a:ext>
                </a:extLst>
              </a:tr>
            </a:tbl>
          </a:graphicData>
        </a:graphic>
      </p:graphicFrame>
      <p:graphicFrame>
        <p:nvGraphicFramePr>
          <p:cNvPr id="8" name="Content Placeholder 3"/>
          <p:cNvGraphicFramePr>
            <a:graphicFrameLocks/>
          </p:cNvGraphicFramePr>
          <p:nvPr>
            <p:extLst>
              <p:ext uri="{D42A27DB-BD31-4B8C-83A1-F6EECF244321}">
                <p14:modId xmlns:p14="http://schemas.microsoft.com/office/powerpoint/2010/main" val="2723890303"/>
              </p:ext>
            </p:extLst>
          </p:nvPr>
        </p:nvGraphicFramePr>
        <p:xfrm>
          <a:off x="434569" y="4263223"/>
          <a:ext cx="8233108" cy="2035285"/>
        </p:xfrm>
        <a:graphic>
          <a:graphicData uri="http://schemas.openxmlformats.org/drawingml/2006/table">
            <a:tbl>
              <a:tblPr firstRow="1" firstCol="1" bandRow="1">
                <a:tableStyleId>{793D81CF-94F2-401A-BA57-92F5A7B2D0C5}</a:tableStyleId>
              </a:tblPr>
              <a:tblGrid>
                <a:gridCol w="2048050">
                  <a:extLst>
                    <a:ext uri="{9D8B030D-6E8A-4147-A177-3AD203B41FA5}">
                      <a16:colId xmlns:a16="http://schemas.microsoft.com/office/drawing/2014/main" val="1965584925"/>
                    </a:ext>
                  </a:extLst>
                </a:gridCol>
                <a:gridCol w="1030843">
                  <a:extLst>
                    <a:ext uri="{9D8B030D-6E8A-4147-A177-3AD203B41FA5}">
                      <a16:colId xmlns:a16="http://schemas.microsoft.com/office/drawing/2014/main" val="3436715611"/>
                    </a:ext>
                  </a:extLst>
                </a:gridCol>
                <a:gridCol w="1030843">
                  <a:extLst>
                    <a:ext uri="{9D8B030D-6E8A-4147-A177-3AD203B41FA5}">
                      <a16:colId xmlns:a16="http://schemas.microsoft.com/office/drawing/2014/main" val="1174029984"/>
                    </a:ext>
                  </a:extLst>
                </a:gridCol>
                <a:gridCol w="1030843">
                  <a:extLst>
                    <a:ext uri="{9D8B030D-6E8A-4147-A177-3AD203B41FA5}">
                      <a16:colId xmlns:a16="http://schemas.microsoft.com/office/drawing/2014/main" val="1055956267"/>
                    </a:ext>
                  </a:extLst>
                </a:gridCol>
                <a:gridCol w="1030843">
                  <a:extLst>
                    <a:ext uri="{9D8B030D-6E8A-4147-A177-3AD203B41FA5}">
                      <a16:colId xmlns:a16="http://schemas.microsoft.com/office/drawing/2014/main" val="825266810"/>
                    </a:ext>
                  </a:extLst>
                </a:gridCol>
                <a:gridCol w="1030843">
                  <a:extLst>
                    <a:ext uri="{9D8B030D-6E8A-4147-A177-3AD203B41FA5}">
                      <a16:colId xmlns:a16="http://schemas.microsoft.com/office/drawing/2014/main" val="4015858460"/>
                    </a:ext>
                  </a:extLst>
                </a:gridCol>
                <a:gridCol w="1030843">
                  <a:extLst>
                    <a:ext uri="{9D8B030D-6E8A-4147-A177-3AD203B41FA5}">
                      <a16:colId xmlns:a16="http://schemas.microsoft.com/office/drawing/2014/main" val="783778216"/>
                    </a:ext>
                  </a:extLst>
                </a:gridCol>
              </a:tblGrid>
              <a:tr h="761432">
                <a:tc>
                  <a:txBody>
                    <a:bodyPr/>
                    <a:lstStyle/>
                    <a:p>
                      <a:pPr>
                        <a:lnSpc>
                          <a:spcPct val="107000"/>
                        </a:lnSpc>
                        <a:spcAft>
                          <a:spcPts val="0"/>
                        </a:spcAft>
                      </a:pPr>
                      <a:r>
                        <a:rPr lang="fr-CA" sz="1600" b="1" dirty="0">
                          <a:ln>
                            <a:noFill/>
                          </a:ln>
                          <a:solidFill>
                            <a:schemeClr val="tx1"/>
                          </a:solidFill>
                          <a:latin typeface="+mn-lt"/>
                          <a:ea typeface="Calibri" panose="020F0502020204030204" pitchFamily="34" charset="0"/>
                          <a:cs typeface="Times New Roman" panose="02020603050405020304" pitchFamily="18" charset="0"/>
                        </a:rPr>
                        <a:t>Directrice ou directeur EJE II (petite garderie</a:t>
                      </a:r>
                      <a:r>
                        <a:rPr lang="fr-CA" sz="1600" b="1" baseline="0" dirty="0">
                          <a:ln>
                            <a:noFill/>
                          </a:ln>
                          <a:solidFill>
                            <a:schemeClr val="tx1"/>
                          </a:solidFill>
                          <a:latin typeface="+mn-lt"/>
                          <a:ea typeface="Calibri" panose="020F0502020204030204" pitchFamily="34" charset="0"/>
                          <a:cs typeface="Times New Roman" panose="02020603050405020304" pitchFamily="18" charset="0"/>
                        </a:rPr>
                        <a:t>)</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600" b="1" dirty="0">
                          <a:solidFill>
                            <a:schemeClr val="tx1"/>
                          </a:solidFill>
                          <a:latin typeface="+mn-lt"/>
                        </a:rPr>
                        <a:t>Niveau 1</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600" b="1">
                          <a:solidFill>
                            <a:schemeClr val="tx1"/>
                          </a:solidFill>
                          <a:latin typeface="+mn-lt"/>
                        </a:rPr>
                        <a:t>Niveau 2</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600" b="1" dirty="0">
                          <a:solidFill>
                            <a:schemeClr val="tx1"/>
                          </a:solidFill>
                          <a:latin typeface="+mn-lt"/>
                        </a:rPr>
                        <a:t>Niveau 3</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600" b="1">
                          <a:solidFill>
                            <a:schemeClr val="tx1"/>
                          </a:solidFill>
                          <a:latin typeface="+mn-lt"/>
                        </a:rPr>
                        <a:t>Niveau 4</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600" b="1">
                          <a:solidFill>
                            <a:schemeClr val="tx1"/>
                          </a:solidFill>
                          <a:latin typeface="+mn-lt"/>
                        </a:rPr>
                        <a:t>Niveau 5</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nSpc>
                          <a:spcPct val="107000"/>
                        </a:lnSpc>
                        <a:spcAft>
                          <a:spcPts val="0"/>
                        </a:spcAft>
                      </a:pPr>
                      <a:r>
                        <a:rPr lang="fr-CA" sz="1600" b="1">
                          <a:ln>
                            <a:noFill/>
                          </a:ln>
                          <a:solidFill>
                            <a:schemeClr val="tx1"/>
                          </a:solidFill>
                          <a:latin typeface="+mn-lt"/>
                        </a:rPr>
                        <a:t>Niveau 6</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4220491308"/>
                  </a:ext>
                </a:extLst>
              </a:tr>
              <a:tr h="761432">
                <a:tc>
                  <a:txBody>
                    <a:bodyPr/>
                    <a:lstStyle/>
                    <a:p>
                      <a:pPr>
                        <a:lnSpc>
                          <a:spcPct val="107000"/>
                        </a:lnSpc>
                        <a:spcBef>
                          <a:spcPts val="300"/>
                        </a:spcBef>
                        <a:spcAft>
                          <a:spcPts val="0"/>
                        </a:spcAft>
                      </a:pPr>
                      <a:r>
                        <a:rPr lang="fr-CA" sz="1600" b="1">
                          <a:latin typeface="+mn-lt"/>
                        </a:rPr>
                        <a:t>Annuel </a:t>
                      </a:r>
                    </a:p>
                    <a:p>
                      <a:pPr>
                        <a:lnSpc>
                          <a:spcPct val="107000"/>
                        </a:lnSpc>
                        <a:spcAft>
                          <a:spcPts val="300"/>
                        </a:spcAft>
                      </a:pPr>
                      <a:r>
                        <a:rPr lang="fr-CA" sz="1600" b="1">
                          <a:latin typeface="+mn-lt"/>
                        </a:rPr>
                        <a:t>(semaine de 40 heures)</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r">
                        <a:lnSpc>
                          <a:spcPct val="107000"/>
                        </a:lnSpc>
                        <a:spcAft>
                          <a:spcPts val="0"/>
                        </a:spcAft>
                      </a:pPr>
                      <a:r>
                        <a:rPr lang="fr-CA" sz="1600" dirty="0"/>
                        <a:t>53 123 $</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600" dirty="0"/>
                        <a:t>55 099 $</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600" dirty="0"/>
                        <a:t>56 992 $</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600" dirty="0"/>
                        <a:t>59 716 $</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600" dirty="0"/>
                        <a:t>61 984 $</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600"/>
                        <a:t>64 251 $</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0018190"/>
                  </a:ext>
                </a:extLst>
              </a:tr>
              <a:tr h="469755">
                <a:tc>
                  <a:txBody>
                    <a:bodyPr/>
                    <a:lstStyle/>
                    <a:p>
                      <a:pPr>
                        <a:lnSpc>
                          <a:spcPct val="107000"/>
                        </a:lnSpc>
                        <a:spcAft>
                          <a:spcPts val="0"/>
                        </a:spcAft>
                      </a:pPr>
                      <a:r>
                        <a:rPr lang="fr-CA" sz="1600" b="1">
                          <a:latin typeface="+mn-lt"/>
                        </a:rPr>
                        <a:t>Salaire horaire</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r">
                        <a:lnSpc>
                          <a:spcPct val="107000"/>
                        </a:lnSpc>
                        <a:spcAft>
                          <a:spcPts val="0"/>
                        </a:spcAft>
                      </a:pPr>
                      <a:r>
                        <a:rPr lang="fr-CA" sz="1600"/>
                        <a:t>25,58 $</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600"/>
                        <a:t>26,49 $</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600"/>
                        <a:t>27,40 $</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600"/>
                        <a:t>28,71 $</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600" dirty="0"/>
                        <a:t>29,80 $</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600" dirty="0"/>
                        <a:t>30,89 $</a:t>
                      </a:r>
                    </a:p>
                  </a:txBody>
                  <a:tcPr marL="66711" marR="667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0107448"/>
                  </a:ext>
                </a:extLst>
              </a:tr>
            </a:tbl>
          </a:graphicData>
        </a:graphic>
      </p:graphicFrame>
    </p:spTree>
    <p:extLst>
      <p:ext uri="{BB962C8B-B14F-4D97-AF65-F5344CB8AC3E}">
        <p14:creationId xmlns:p14="http://schemas.microsoft.com/office/powerpoint/2010/main" val="16496276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37" y="650153"/>
            <a:ext cx="8024743" cy="1143000"/>
          </a:xfrm>
        </p:spPr>
        <p:txBody>
          <a:bodyPr/>
          <a:lstStyle/>
          <a:p>
            <a:pPr algn="ctr"/>
            <a:r>
              <a:rPr lang="fr-CA" sz="3600" dirty="0">
                <a:solidFill>
                  <a:schemeClr val="tx1"/>
                </a:solidFill>
              </a:rPr>
              <a:t>Exemple de</a:t>
            </a:r>
            <a:r>
              <a:rPr lang="fr-CA" sz="3600" dirty="0"/>
              <a:t> mise à l’échelle</a:t>
            </a:r>
          </a:p>
        </p:txBody>
      </p:sp>
      <p:graphicFrame>
        <p:nvGraphicFramePr>
          <p:cNvPr id="10" name="Table 9"/>
          <p:cNvGraphicFramePr>
            <a:graphicFrameLocks noGrp="1"/>
          </p:cNvGraphicFramePr>
          <p:nvPr>
            <p:extLst>
              <p:ext uri="{D42A27DB-BD31-4B8C-83A1-F6EECF244321}">
                <p14:modId xmlns:p14="http://schemas.microsoft.com/office/powerpoint/2010/main" val="2321162897"/>
              </p:ext>
            </p:extLst>
          </p:nvPr>
        </p:nvGraphicFramePr>
        <p:xfrm>
          <a:off x="575734" y="2493878"/>
          <a:ext cx="8280887" cy="2448825"/>
        </p:xfrm>
        <a:graphic>
          <a:graphicData uri="http://schemas.openxmlformats.org/drawingml/2006/table">
            <a:tbl>
              <a:tblPr firstRow="1" firstCol="1" lastRow="1" lastCol="1" bandRow="1" bandCol="1">
                <a:tableStyleId>{5C22544A-7EE6-4342-B048-85BDC9FD1C3A}</a:tableStyleId>
              </a:tblPr>
              <a:tblGrid>
                <a:gridCol w="2075399">
                  <a:extLst>
                    <a:ext uri="{9D8B030D-6E8A-4147-A177-3AD203B41FA5}">
                      <a16:colId xmlns:a16="http://schemas.microsoft.com/office/drawing/2014/main" val="3376758034"/>
                    </a:ext>
                  </a:extLst>
                </a:gridCol>
                <a:gridCol w="1034248">
                  <a:extLst>
                    <a:ext uri="{9D8B030D-6E8A-4147-A177-3AD203B41FA5}">
                      <a16:colId xmlns:a16="http://schemas.microsoft.com/office/drawing/2014/main" val="1348212232"/>
                    </a:ext>
                  </a:extLst>
                </a:gridCol>
                <a:gridCol w="1034248">
                  <a:extLst>
                    <a:ext uri="{9D8B030D-6E8A-4147-A177-3AD203B41FA5}">
                      <a16:colId xmlns:a16="http://schemas.microsoft.com/office/drawing/2014/main" val="746078567"/>
                    </a:ext>
                  </a:extLst>
                </a:gridCol>
                <a:gridCol w="1034248">
                  <a:extLst>
                    <a:ext uri="{9D8B030D-6E8A-4147-A177-3AD203B41FA5}">
                      <a16:colId xmlns:a16="http://schemas.microsoft.com/office/drawing/2014/main" val="210281690"/>
                    </a:ext>
                  </a:extLst>
                </a:gridCol>
                <a:gridCol w="1034248">
                  <a:extLst>
                    <a:ext uri="{9D8B030D-6E8A-4147-A177-3AD203B41FA5}">
                      <a16:colId xmlns:a16="http://schemas.microsoft.com/office/drawing/2014/main" val="31365893"/>
                    </a:ext>
                  </a:extLst>
                </a:gridCol>
                <a:gridCol w="1034248">
                  <a:extLst>
                    <a:ext uri="{9D8B030D-6E8A-4147-A177-3AD203B41FA5}">
                      <a16:colId xmlns:a16="http://schemas.microsoft.com/office/drawing/2014/main" val="2908501441"/>
                    </a:ext>
                  </a:extLst>
                </a:gridCol>
                <a:gridCol w="1034248">
                  <a:extLst>
                    <a:ext uri="{9D8B030D-6E8A-4147-A177-3AD203B41FA5}">
                      <a16:colId xmlns:a16="http://schemas.microsoft.com/office/drawing/2014/main" val="2886303305"/>
                    </a:ext>
                  </a:extLst>
                </a:gridCol>
              </a:tblGrid>
              <a:tr h="880008">
                <a:tc>
                  <a:txBody>
                    <a:bodyPr/>
                    <a:lstStyle/>
                    <a:p>
                      <a:pPr marL="0" marR="30480" indent="-5080" algn="l" defTabSz="914400" rtl="0" eaLnBrk="1" latinLnBrk="0" hangingPunct="1">
                        <a:lnSpc>
                          <a:spcPct val="107000"/>
                        </a:lnSpc>
                        <a:spcAft>
                          <a:spcPts val="0"/>
                        </a:spcAft>
                      </a:pPr>
                      <a:r>
                        <a:rPr lang="fr-CA" sz="1800" kern="1200" dirty="0" smtClean="0">
                          <a:solidFill>
                            <a:schemeClr val="dk1"/>
                          </a:solidFill>
                          <a:effectLst/>
                          <a:latin typeface="+mn-lt"/>
                          <a:ea typeface="+mn-ea"/>
                          <a:cs typeface="+mn-cs"/>
                        </a:rPr>
                        <a:t>Directrice </a:t>
                      </a:r>
                      <a:r>
                        <a:rPr lang="fr-CA" sz="1800" kern="1200" dirty="0">
                          <a:solidFill>
                            <a:schemeClr val="dk1"/>
                          </a:solidFill>
                          <a:effectLst/>
                          <a:latin typeface="+mn-lt"/>
                          <a:ea typeface="+mn-ea"/>
                          <a:cs typeface="+mn-cs"/>
                        </a:rPr>
                        <a:t>ou </a:t>
                      </a:r>
                      <a:r>
                        <a:rPr lang="fr-CA" sz="1800" kern="1200" dirty="0" smtClean="0">
                          <a:solidFill>
                            <a:schemeClr val="dk1"/>
                          </a:solidFill>
                          <a:effectLst/>
                          <a:latin typeface="+mn-lt"/>
                          <a:ea typeface="+mn-ea"/>
                          <a:cs typeface="+mn-cs"/>
                        </a:rPr>
                        <a:t>directeur EJE III (petite garderie)</a:t>
                      </a:r>
                      <a:endParaRPr lang="en-CA" sz="180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0480" algn="r" defTabSz="914400" rtl="0" eaLnBrk="1" latinLnBrk="0" hangingPunct="1">
                        <a:lnSpc>
                          <a:spcPct val="107000"/>
                        </a:lnSpc>
                        <a:spcAft>
                          <a:spcPts val="0"/>
                        </a:spcAft>
                      </a:pPr>
                      <a:r>
                        <a:rPr lang="fr-CA" sz="1800" kern="1200" dirty="0">
                          <a:solidFill>
                            <a:schemeClr val="dk1"/>
                          </a:solidFill>
                          <a:effectLst/>
                          <a:latin typeface="+mn-lt"/>
                          <a:ea typeface="+mn-ea"/>
                          <a:cs typeface="+mn-cs"/>
                        </a:rPr>
                        <a:t>Niveau 1</a:t>
                      </a:r>
                      <a:endParaRPr lang="en-CA" sz="180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0480" algn="r" defTabSz="914400" rtl="0" eaLnBrk="1" latinLnBrk="0" hangingPunct="1">
                        <a:lnSpc>
                          <a:spcPct val="107000"/>
                        </a:lnSpc>
                        <a:spcAft>
                          <a:spcPts val="0"/>
                        </a:spcAft>
                      </a:pPr>
                      <a:r>
                        <a:rPr lang="fr-CA" sz="1800" kern="1200" dirty="0">
                          <a:solidFill>
                            <a:schemeClr val="dk1"/>
                          </a:solidFill>
                          <a:effectLst/>
                          <a:latin typeface="+mn-lt"/>
                          <a:ea typeface="+mn-ea"/>
                          <a:cs typeface="+mn-cs"/>
                        </a:rPr>
                        <a:t>Niveau 2</a:t>
                      </a:r>
                      <a:endParaRPr lang="en-CA" sz="180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0480" algn="r" defTabSz="914400" rtl="0" eaLnBrk="1" latinLnBrk="0" hangingPunct="1">
                        <a:lnSpc>
                          <a:spcPct val="107000"/>
                        </a:lnSpc>
                        <a:spcAft>
                          <a:spcPts val="0"/>
                        </a:spcAft>
                      </a:pPr>
                      <a:r>
                        <a:rPr lang="fr-CA" sz="1800" kern="1200" dirty="0">
                          <a:solidFill>
                            <a:schemeClr val="dk1"/>
                          </a:solidFill>
                          <a:effectLst/>
                          <a:latin typeface="+mn-lt"/>
                          <a:ea typeface="+mn-ea"/>
                          <a:cs typeface="+mn-cs"/>
                        </a:rPr>
                        <a:t>Niveau 3</a:t>
                      </a:r>
                      <a:endParaRPr lang="en-CA" sz="180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0480" algn="r" defTabSz="914400" rtl="0" eaLnBrk="1" latinLnBrk="0" hangingPunct="1">
                        <a:lnSpc>
                          <a:spcPct val="107000"/>
                        </a:lnSpc>
                        <a:spcAft>
                          <a:spcPts val="0"/>
                        </a:spcAft>
                      </a:pPr>
                      <a:r>
                        <a:rPr lang="fr-CA" sz="1800" kern="1200" dirty="0">
                          <a:solidFill>
                            <a:schemeClr val="dk1"/>
                          </a:solidFill>
                          <a:effectLst/>
                          <a:latin typeface="+mn-lt"/>
                          <a:ea typeface="+mn-ea"/>
                          <a:cs typeface="+mn-cs"/>
                        </a:rPr>
                        <a:t>Niveau 4</a:t>
                      </a:r>
                      <a:endParaRPr lang="en-CA" sz="180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0480" algn="r" defTabSz="914400" rtl="0" eaLnBrk="1" latinLnBrk="0" hangingPunct="1">
                        <a:lnSpc>
                          <a:spcPct val="107000"/>
                        </a:lnSpc>
                        <a:spcAft>
                          <a:spcPts val="0"/>
                        </a:spcAft>
                      </a:pPr>
                      <a:r>
                        <a:rPr lang="fr-CA" sz="1800" kern="1200" dirty="0">
                          <a:solidFill>
                            <a:schemeClr val="dk1"/>
                          </a:solidFill>
                          <a:effectLst/>
                          <a:latin typeface="+mn-lt"/>
                          <a:ea typeface="+mn-ea"/>
                          <a:cs typeface="+mn-cs"/>
                        </a:rPr>
                        <a:t>Niveau 5</a:t>
                      </a:r>
                      <a:endParaRPr lang="en-CA" sz="180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0480" algn="r" defTabSz="914400" rtl="0" eaLnBrk="1" latinLnBrk="0" hangingPunct="1">
                        <a:lnSpc>
                          <a:spcPct val="107000"/>
                        </a:lnSpc>
                        <a:spcAft>
                          <a:spcPts val="0"/>
                        </a:spcAft>
                      </a:pPr>
                      <a:r>
                        <a:rPr lang="fr-CA" sz="1800" kern="1200">
                          <a:solidFill>
                            <a:schemeClr val="dk1"/>
                          </a:solidFill>
                          <a:effectLst/>
                          <a:latin typeface="+mn-lt"/>
                          <a:ea typeface="+mn-ea"/>
                          <a:cs typeface="+mn-cs"/>
                        </a:rPr>
                        <a:t>Niveau 6</a:t>
                      </a:r>
                      <a:endParaRPr lang="en-CA" sz="1800" kern="120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5148146"/>
                  </a:ext>
                </a:extLst>
              </a:tr>
              <a:tr h="880008">
                <a:tc>
                  <a:txBody>
                    <a:bodyPr/>
                    <a:lstStyle/>
                    <a:p>
                      <a:pPr marL="0" marR="30480" algn="l" defTabSz="914400" rtl="0" eaLnBrk="1" latinLnBrk="0" hangingPunct="1">
                        <a:lnSpc>
                          <a:spcPct val="107000"/>
                        </a:lnSpc>
                        <a:spcAft>
                          <a:spcPts val="0"/>
                        </a:spcAft>
                      </a:pPr>
                      <a:r>
                        <a:rPr lang="fr-CA" sz="1800" kern="1200" dirty="0">
                          <a:solidFill>
                            <a:schemeClr val="dk1"/>
                          </a:solidFill>
                          <a:effectLst/>
                          <a:latin typeface="+mn-lt"/>
                          <a:ea typeface="+mn-ea"/>
                          <a:cs typeface="+mn-cs"/>
                        </a:rPr>
                        <a:t>Annuel</a:t>
                      </a:r>
                      <a:endParaRPr lang="en-CA" sz="1800" kern="1200" dirty="0">
                        <a:solidFill>
                          <a:schemeClr val="dk1"/>
                        </a:solidFill>
                        <a:effectLst/>
                        <a:latin typeface="+mn-lt"/>
                        <a:ea typeface="+mn-ea"/>
                        <a:cs typeface="+mn-cs"/>
                      </a:endParaRPr>
                    </a:p>
                    <a:p>
                      <a:pPr marL="0" marR="30480" algn="l" defTabSz="914400" rtl="0" eaLnBrk="1" latinLnBrk="0" hangingPunct="1">
                        <a:lnSpc>
                          <a:spcPct val="107000"/>
                        </a:lnSpc>
                        <a:spcAft>
                          <a:spcPts val="0"/>
                        </a:spcAft>
                      </a:pPr>
                      <a:r>
                        <a:rPr lang="fr-CA" sz="1800" kern="1200" dirty="0">
                          <a:solidFill>
                            <a:schemeClr val="dk1"/>
                          </a:solidFill>
                          <a:effectLst/>
                          <a:latin typeface="+mn-lt"/>
                          <a:ea typeface="+mn-ea"/>
                          <a:cs typeface="+mn-cs"/>
                        </a:rPr>
                        <a:t>(semaine de 40 heures)</a:t>
                      </a:r>
                      <a:endParaRPr lang="en-CA" sz="180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0480" algn="r" defTabSz="914400" rtl="0" eaLnBrk="1" latinLnBrk="0" hangingPunct="1">
                        <a:lnSpc>
                          <a:spcPct val="107000"/>
                        </a:lnSpc>
                        <a:spcAft>
                          <a:spcPts val="0"/>
                        </a:spcAft>
                      </a:pPr>
                      <a:r>
                        <a:rPr lang="fr-CA" sz="1800" b="0" kern="1200" dirty="0">
                          <a:solidFill>
                            <a:schemeClr val="dk1"/>
                          </a:solidFill>
                          <a:effectLst/>
                          <a:latin typeface="+mn-lt"/>
                          <a:ea typeface="+mn-ea"/>
                          <a:cs typeface="+mn-cs"/>
                        </a:rPr>
                        <a:t>56 721 $</a:t>
                      </a:r>
                      <a:endParaRPr lang="en-CA" sz="1800" b="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30480" algn="r" defTabSz="914400" rtl="0" eaLnBrk="1" latinLnBrk="0" hangingPunct="1">
                        <a:lnSpc>
                          <a:spcPct val="107000"/>
                        </a:lnSpc>
                        <a:spcAft>
                          <a:spcPts val="0"/>
                        </a:spcAft>
                      </a:pPr>
                      <a:r>
                        <a:rPr lang="fr-CA" sz="1800" b="0" kern="1200" dirty="0">
                          <a:solidFill>
                            <a:schemeClr val="dk1"/>
                          </a:solidFill>
                          <a:effectLst/>
                          <a:latin typeface="+mn-lt"/>
                          <a:ea typeface="+mn-ea"/>
                          <a:cs typeface="+mn-cs"/>
                        </a:rPr>
                        <a:t>58 780 $</a:t>
                      </a:r>
                      <a:endParaRPr lang="en-CA" sz="1800" b="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30480" algn="r" defTabSz="914400" rtl="0" eaLnBrk="1" latinLnBrk="0" hangingPunct="1">
                        <a:lnSpc>
                          <a:spcPct val="107000"/>
                        </a:lnSpc>
                        <a:spcAft>
                          <a:spcPts val="0"/>
                        </a:spcAft>
                      </a:pPr>
                      <a:r>
                        <a:rPr lang="fr-CA" sz="1800" b="0" kern="1200" dirty="0">
                          <a:solidFill>
                            <a:schemeClr val="dk1"/>
                          </a:solidFill>
                          <a:effectLst/>
                          <a:latin typeface="+mn-lt"/>
                          <a:ea typeface="+mn-ea"/>
                          <a:cs typeface="+mn-cs"/>
                        </a:rPr>
                        <a:t>60 798 $</a:t>
                      </a:r>
                      <a:endParaRPr lang="en-CA" sz="1800" b="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30480" algn="r" defTabSz="914400" rtl="0" eaLnBrk="1" latinLnBrk="0" hangingPunct="1">
                        <a:lnSpc>
                          <a:spcPct val="107000"/>
                        </a:lnSpc>
                        <a:spcAft>
                          <a:spcPts val="0"/>
                        </a:spcAft>
                      </a:pPr>
                      <a:r>
                        <a:rPr lang="fr-CA" sz="1800" b="0" kern="1200">
                          <a:solidFill>
                            <a:schemeClr val="dk1"/>
                          </a:solidFill>
                          <a:effectLst/>
                          <a:latin typeface="+mn-lt"/>
                          <a:ea typeface="+mn-ea"/>
                          <a:cs typeface="+mn-cs"/>
                        </a:rPr>
                        <a:t>63 065 $</a:t>
                      </a:r>
                      <a:endParaRPr lang="en-CA" sz="1800" b="0" kern="120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30480" algn="r" defTabSz="914400" rtl="0" eaLnBrk="1" latinLnBrk="0" hangingPunct="1">
                        <a:lnSpc>
                          <a:spcPct val="107000"/>
                        </a:lnSpc>
                        <a:spcAft>
                          <a:spcPts val="0"/>
                        </a:spcAft>
                      </a:pPr>
                      <a:r>
                        <a:rPr lang="fr-CA" sz="1800" b="0" kern="1200">
                          <a:solidFill>
                            <a:schemeClr val="dk1"/>
                          </a:solidFill>
                          <a:effectLst/>
                          <a:latin typeface="+mn-lt"/>
                          <a:ea typeface="+mn-ea"/>
                          <a:cs typeface="+mn-cs"/>
                        </a:rPr>
                        <a:t>65 332 $</a:t>
                      </a:r>
                      <a:endParaRPr lang="en-CA" sz="1800" b="0" kern="120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30480" algn="r" defTabSz="914400" rtl="0" eaLnBrk="1" latinLnBrk="0" hangingPunct="1">
                        <a:lnSpc>
                          <a:spcPct val="107000"/>
                        </a:lnSpc>
                        <a:spcAft>
                          <a:spcPts val="0"/>
                        </a:spcAft>
                      </a:pPr>
                      <a:r>
                        <a:rPr lang="fr-CA" sz="1800" b="0" kern="1200" dirty="0">
                          <a:solidFill>
                            <a:schemeClr val="dk1"/>
                          </a:solidFill>
                          <a:effectLst/>
                          <a:latin typeface="+mn-lt"/>
                          <a:ea typeface="+mn-ea"/>
                          <a:cs typeface="+mn-cs"/>
                        </a:rPr>
                        <a:t>67 683 $</a:t>
                      </a:r>
                      <a:endParaRPr lang="en-CA" sz="1800" b="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6637486"/>
                  </a:ext>
                </a:extLst>
              </a:tr>
              <a:tr h="687843">
                <a:tc>
                  <a:txBody>
                    <a:bodyPr/>
                    <a:lstStyle/>
                    <a:p>
                      <a:pPr marL="0" marR="30480" algn="l" defTabSz="914400" rtl="0" eaLnBrk="1" latinLnBrk="0" hangingPunct="1">
                        <a:lnSpc>
                          <a:spcPct val="107000"/>
                        </a:lnSpc>
                        <a:spcAft>
                          <a:spcPts val="0"/>
                        </a:spcAft>
                      </a:pPr>
                      <a:r>
                        <a:rPr lang="fr-CA" sz="1800" kern="1200" dirty="0">
                          <a:solidFill>
                            <a:schemeClr val="dk1"/>
                          </a:solidFill>
                          <a:effectLst/>
                          <a:latin typeface="+mn-lt"/>
                          <a:ea typeface="+mn-ea"/>
                          <a:cs typeface="+mn-cs"/>
                        </a:rPr>
                        <a:t> </a:t>
                      </a:r>
                      <a:endParaRPr lang="en-CA" sz="1800" kern="1200" dirty="0">
                        <a:solidFill>
                          <a:schemeClr val="dk1"/>
                        </a:solidFill>
                        <a:effectLst/>
                        <a:latin typeface="+mn-lt"/>
                        <a:ea typeface="+mn-ea"/>
                        <a:cs typeface="+mn-cs"/>
                      </a:endParaRPr>
                    </a:p>
                    <a:p>
                      <a:pPr marL="0" marR="30480" algn="l" defTabSz="914400" rtl="0" eaLnBrk="1" latinLnBrk="0" hangingPunct="1">
                        <a:lnSpc>
                          <a:spcPct val="107000"/>
                        </a:lnSpc>
                        <a:spcAft>
                          <a:spcPts val="0"/>
                        </a:spcAft>
                      </a:pPr>
                      <a:r>
                        <a:rPr lang="fr-CA" sz="1800" kern="1200" dirty="0">
                          <a:solidFill>
                            <a:schemeClr val="dk1"/>
                          </a:solidFill>
                          <a:effectLst/>
                          <a:latin typeface="+mn-lt"/>
                          <a:ea typeface="+mn-ea"/>
                          <a:cs typeface="+mn-cs"/>
                        </a:rPr>
                        <a:t>Salaire horaire</a:t>
                      </a:r>
                      <a:endParaRPr lang="en-CA" sz="180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0480" algn="r" defTabSz="914400" rtl="0" eaLnBrk="1" latinLnBrk="0" hangingPunct="1">
                        <a:lnSpc>
                          <a:spcPct val="107000"/>
                        </a:lnSpc>
                        <a:spcAft>
                          <a:spcPts val="0"/>
                        </a:spcAft>
                      </a:pPr>
                      <a:r>
                        <a:rPr lang="fr-CA" sz="1800" b="0" kern="1200" dirty="0">
                          <a:solidFill>
                            <a:schemeClr val="dk1"/>
                          </a:solidFill>
                          <a:effectLst/>
                          <a:latin typeface="+mn-lt"/>
                          <a:ea typeface="+mn-ea"/>
                          <a:cs typeface="+mn-cs"/>
                        </a:rPr>
                        <a:t>27,27 $</a:t>
                      </a:r>
                      <a:endParaRPr lang="en-CA" sz="1800" b="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30480" algn="r" defTabSz="914400" rtl="0" eaLnBrk="1" latinLnBrk="0" hangingPunct="1">
                        <a:lnSpc>
                          <a:spcPct val="107000"/>
                        </a:lnSpc>
                        <a:spcAft>
                          <a:spcPts val="0"/>
                        </a:spcAft>
                      </a:pPr>
                      <a:r>
                        <a:rPr lang="fr-CA" sz="1800" b="0" kern="1200" dirty="0">
                          <a:solidFill>
                            <a:schemeClr val="dk1"/>
                          </a:solidFill>
                          <a:effectLst/>
                          <a:latin typeface="+mn-lt"/>
                          <a:ea typeface="+mn-ea"/>
                          <a:cs typeface="+mn-cs"/>
                        </a:rPr>
                        <a:t>28,26 $</a:t>
                      </a:r>
                      <a:endParaRPr lang="en-CA" sz="1800" b="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30480" algn="r" defTabSz="914400" rtl="0" eaLnBrk="1" latinLnBrk="0" hangingPunct="1">
                        <a:lnSpc>
                          <a:spcPct val="107000"/>
                        </a:lnSpc>
                        <a:spcAft>
                          <a:spcPts val="0"/>
                        </a:spcAft>
                      </a:pPr>
                      <a:r>
                        <a:rPr lang="fr-CA" sz="1800" b="0" kern="1200" dirty="0">
                          <a:solidFill>
                            <a:schemeClr val="dk1"/>
                          </a:solidFill>
                          <a:effectLst/>
                          <a:latin typeface="+mn-lt"/>
                          <a:ea typeface="+mn-ea"/>
                          <a:cs typeface="+mn-cs"/>
                        </a:rPr>
                        <a:t>29,23 $</a:t>
                      </a:r>
                      <a:endParaRPr lang="en-CA" sz="1800" b="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30480" algn="r" defTabSz="914400" rtl="0" eaLnBrk="1" latinLnBrk="0" hangingPunct="1">
                        <a:lnSpc>
                          <a:spcPct val="107000"/>
                        </a:lnSpc>
                        <a:spcAft>
                          <a:spcPts val="0"/>
                        </a:spcAft>
                      </a:pPr>
                      <a:r>
                        <a:rPr lang="fr-CA" sz="1800" b="0" kern="1200" dirty="0">
                          <a:solidFill>
                            <a:schemeClr val="dk1"/>
                          </a:solidFill>
                          <a:effectLst/>
                          <a:latin typeface="+mn-lt"/>
                          <a:ea typeface="+mn-ea"/>
                          <a:cs typeface="+mn-cs"/>
                        </a:rPr>
                        <a:t>30,32 $</a:t>
                      </a:r>
                      <a:endParaRPr lang="en-CA" sz="1800" b="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30480" algn="r" defTabSz="914400" rtl="0" eaLnBrk="1" latinLnBrk="0" hangingPunct="1">
                        <a:lnSpc>
                          <a:spcPct val="107000"/>
                        </a:lnSpc>
                        <a:spcAft>
                          <a:spcPts val="0"/>
                        </a:spcAft>
                      </a:pPr>
                      <a:r>
                        <a:rPr lang="fr-CA" sz="1800" b="0" kern="1200" dirty="0">
                          <a:solidFill>
                            <a:schemeClr val="dk1"/>
                          </a:solidFill>
                          <a:effectLst/>
                          <a:latin typeface="+mn-lt"/>
                          <a:ea typeface="+mn-ea"/>
                          <a:cs typeface="+mn-cs"/>
                        </a:rPr>
                        <a:t>31,41 $</a:t>
                      </a:r>
                      <a:endParaRPr lang="en-CA" sz="1800" b="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30480" algn="r" defTabSz="914400" rtl="0" eaLnBrk="1" latinLnBrk="0" hangingPunct="1">
                        <a:lnSpc>
                          <a:spcPct val="107000"/>
                        </a:lnSpc>
                        <a:spcAft>
                          <a:spcPts val="0"/>
                        </a:spcAft>
                      </a:pPr>
                      <a:r>
                        <a:rPr lang="fr-CA" sz="1800" b="0" kern="1200" dirty="0">
                          <a:solidFill>
                            <a:schemeClr val="dk1"/>
                          </a:solidFill>
                          <a:effectLst/>
                          <a:latin typeface="+mn-lt"/>
                          <a:ea typeface="+mn-ea"/>
                          <a:cs typeface="+mn-cs"/>
                        </a:rPr>
                        <a:t>32,54 $</a:t>
                      </a:r>
                      <a:endParaRPr lang="en-CA" sz="1800" b="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1906702"/>
                  </a:ext>
                </a:extLst>
              </a:tr>
            </a:tbl>
          </a:graphicData>
        </a:graphic>
      </p:graphicFrame>
    </p:spTree>
    <p:extLst>
      <p:ext uri="{BB962C8B-B14F-4D97-AF65-F5344CB8AC3E}">
        <p14:creationId xmlns:p14="http://schemas.microsoft.com/office/powerpoint/2010/main" val="22651366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597354"/>
            <a:ext cx="8024743" cy="842963"/>
          </a:xfrm>
        </p:spPr>
        <p:txBody>
          <a:bodyPr/>
          <a:lstStyle/>
          <a:p>
            <a:pPr algn="ctr"/>
            <a:r>
              <a:rPr lang="fr-CA" sz="3600" dirty="0"/>
              <a:t>Conseil d’administration</a:t>
            </a:r>
          </a:p>
        </p:txBody>
      </p:sp>
      <p:sp>
        <p:nvSpPr>
          <p:cNvPr id="5" name="Content Placeholder 2"/>
          <p:cNvSpPr>
            <a:spLocks noGrp="1"/>
          </p:cNvSpPr>
          <p:nvPr>
            <p:ph idx="1"/>
          </p:nvPr>
        </p:nvSpPr>
        <p:spPr>
          <a:xfrm>
            <a:off x="643006" y="1896533"/>
            <a:ext cx="8031093" cy="3913291"/>
          </a:xfrm>
        </p:spPr>
        <p:txBody>
          <a:bodyPr/>
          <a:lstStyle/>
          <a:p>
            <a:r>
              <a:rPr lang="fr-CA" sz="2400" dirty="0"/>
              <a:t>On a rappelé aux conseils d’administration : </a:t>
            </a:r>
          </a:p>
          <a:p>
            <a:pPr lvl="1">
              <a:buFont typeface="Courier New" panose="02070309020205020404" pitchFamily="49" charset="0"/>
              <a:buChar char="o"/>
            </a:pPr>
            <a:r>
              <a:rPr lang="fr-CA" sz="2000" dirty="0"/>
              <a:t>qu’ils sont l’entité juridique d’une garderie sans but lucratif.</a:t>
            </a:r>
          </a:p>
          <a:p>
            <a:pPr lvl="1">
              <a:buFont typeface="Courier New" panose="02070309020205020404" pitchFamily="49" charset="0"/>
              <a:buChar char="o"/>
            </a:pPr>
            <a:r>
              <a:rPr lang="fr-CA" sz="2000" dirty="0"/>
              <a:t>qu’ils sont responsables de la prise de décisions concernant les activités, la programmation, la dotation en personnel et les finances de la garderie.</a:t>
            </a:r>
            <a:r>
              <a:rPr lang="fr-CA" sz="2000" b="1" dirty="0"/>
              <a:t> </a:t>
            </a:r>
          </a:p>
          <a:p>
            <a:pPr marL="0" indent="0">
              <a:buNone/>
            </a:pPr>
            <a:endParaRPr lang="en-CA" sz="2200" dirty="0"/>
          </a:p>
          <a:p>
            <a:r>
              <a:rPr lang="fr-CA" sz="2400" dirty="0"/>
              <a:t>Les conseils d’administration ont été avisés que les directrices et directeurs peuvent aider à établir l’échelle salariale d’un établissement en fournissant des renseignements et du soutien pour prendre des décisions administratives. </a:t>
            </a:r>
          </a:p>
          <a:p>
            <a:pPr marL="0" indent="0">
              <a:buNone/>
            </a:pPr>
            <a:endParaRPr lang="en-CA" sz="1800" b="1" dirty="0"/>
          </a:p>
        </p:txBody>
      </p:sp>
    </p:spTree>
    <p:extLst>
      <p:ext uri="{BB962C8B-B14F-4D97-AF65-F5344CB8AC3E}">
        <p14:creationId xmlns:p14="http://schemas.microsoft.com/office/powerpoint/2010/main" val="3240580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270" y="598311"/>
            <a:ext cx="8024743" cy="846667"/>
          </a:xfrm>
        </p:spPr>
        <p:txBody>
          <a:bodyPr/>
          <a:lstStyle/>
          <a:p>
            <a:pPr algn="ctr"/>
            <a:r>
              <a:rPr lang="fr-CA" sz="3600" dirty="0"/>
              <a:t>Objectif </a:t>
            </a:r>
          </a:p>
        </p:txBody>
      </p:sp>
      <p:sp>
        <p:nvSpPr>
          <p:cNvPr id="3" name="Content Placeholder 2"/>
          <p:cNvSpPr>
            <a:spLocks noGrp="1"/>
          </p:cNvSpPr>
          <p:nvPr>
            <p:ph idx="1"/>
          </p:nvPr>
        </p:nvSpPr>
        <p:spPr>
          <a:xfrm>
            <a:off x="555920" y="1535289"/>
            <a:ext cx="8031093" cy="4521342"/>
          </a:xfrm>
        </p:spPr>
        <p:txBody>
          <a:bodyPr/>
          <a:lstStyle/>
          <a:p>
            <a:r>
              <a:rPr lang="fr-CA" sz="1900" dirty="0" smtClean="0"/>
              <a:t>Le but du webinaire d’aujourd’hui est de discuter des thèmes et des questions communs des webinaires précédents pour les conseils et les directeurs. </a:t>
            </a:r>
          </a:p>
          <a:p>
            <a:pPr marL="0" indent="0">
              <a:buNone/>
            </a:pPr>
            <a:r>
              <a:rPr lang="fr-CA" sz="1900" b="1" dirty="0" smtClean="0"/>
              <a:t>Les thèmes courants sont les suivants :</a:t>
            </a:r>
          </a:p>
          <a:p>
            <a:r>
              <a:rPr lang="fr-CA" sz="1900" dirty="0" smtClean="0"/>
              <a:t>Échéances des prochains plans d’action et augmentations de salaire à venir</a:t>
            </a:r>
          </a:p>
          <a:p>
            <a:r>
              <a:rPr lang="fr-CA" sz="1900" dirty="0" smtClean="0"/>
              <a:t>Soutien continu aux subventions de fonctionnement </a:t>
            </a:r>
          </a:p>
          <a:p>
            <a:r>
              <a:rPr lang="fr-CA" sz="1900" dirty="0" smtClean="0"/>
              <a:t>Échéances pour atteindre les salaires cibles</a:t>
            </a:r>
          </a:p>
          <a:p>
            <a:r>
              <a:rPr lang="fr-CA" sz="1900" dirty="0" smtClean="0"/>
              <a:t>Postes qui ne figurent pas dans la grille salariale</a:t>
            </a:r>
          </a:p>
          <a:p>
            <a:r>
              <a:rPr lang="fr-CA" sz="1900" dirty="0" smtClean="0"/>
              <a:t>Rémunération du personnel comptant de nombreuses années de service</a:t>
            </a:r>
          </a:p>
          <a:p>
            <a:r>
              <a:rPr lang="fr-CA" sz="1900" dirty="0" smtClean="0"/>
              <a:t>Autres coûts liés à la rémunération du personnel</a:t>
            </a:r>
          </a:p>
          <a:p>
            <a:r>
              <a:rPr lang="fr-CA" sz="1900" dirty="0" smtClean="0"/>
              <a:t>Personnel participant au Programme de soutien à l’inclusion</a:t>
            </a:r>
          </a:p>
          <a:p>
            <a:r>
              <a:rPr lang="fr-CA" sz="1900" dirty="0" smtClean="0"/>
              <a:t>Élaboration de l’échelle salariale</a:t>
            </a:r>
          </a:p>
          <a:p>
            <a:r>
              <a:rPr lang="fr-CA" sz="1900" dirty="0" smtClean="0"/>
              <a:t>Prochaines étapes</a:t>
            </a:r>
            <a:endParaRPr lang="en-CA" sz="1900" dirty="0" smtClean="0"/>
          </a:p>
        </p:txBody>
      </p:sp>
    </p:spTree>
    <p:extLst>
      <p:ext uri="{BB962C8B-B14F-4D97-AF65-F5344CB8AC3E}">
        <p14:creationId xmlns:p14="http://schemas.microsoft.com/office/powerpoint/2010/main" val="430789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530577"/>
            <a:ext cx="8024743" cy="1004711"/>
          </a:xfrm>
        </p:spPr>
        <p:txBody>
          <a:bodyPr/>
          <a:lstStyle/>
          <a:p>
            <a:r>
              <a:rPr lang="fr-CA" sz="3600" dirty="0"/>
              <a:t>Responsabilités du </a:t>
            </a:r>
            <a:r>
              <a:rPr lang="fr-CA" sz="3600" dirty="0" smtClean="0"/>
              <a:t/>
            </a:r>
            <a:br>
              <a:rPr lang="fr-CA" sz="3600" dirty="0" smtClean="0"/>
            </a:br>
            <a:r>
              <a:rPr lang="fr-CA" sz="3600" dirty="0" smtClean="0"/>
              <a:t>conseil </a:t>
            </a:r>
            <a:r>
              <a:rPr lang="fr-CA" sz="3600" dirty="0"/>
              <a:t>d’administration</a:t>
            </a:r>
          </a:p>
        </p:txBody>
      </p:sp>
      <p:sp>
        <p:nvSpPr>
          <p:cNvPr id="3" name="Content Placeholder 2"/>
          <p:cNvSpPr>
            <a:spLocks noGrp="1"/>
          </p:cNvSpPr>
          <p:nvPr>
            <p:ph idx="1"/>
          </p:nvPr>
        </p:nvSpPr>
        <p:spPr>
          <a:xfrm>
            <a:off x="643006" y="1772356"/>
            <a:ext cx="8031093" cy="3866264"/>
          </a:xfrm>
        </p:spPr>
        <p:txBody>
          <a:bodyPr/>
          <a:lstStyle/>
          <a:p>
            <a:r>
              <a:rPr lang="fr-CA" sz="2200" dirty="0"/>
              <a:t>Les conseils d’administration ont été informés des points suivants au moment de déterminer leur échelle salariale :</a:t>
            </a:r>
          </a:p>
          <a:p>
            <a:pPr lvl="1">
              <a:buFont typeface="Courier New" panose="02070309020205020404" pitchFamily="49" charset="0"/>
              <a:buChar char="o"/>
            </a:pPr>
            <a:r>
              <a:rPr lang="fr-CA" sz="1600" dirty="0"/>
              <a:t>Passer en revue les descriptions de poste, les responsabilités et les classifications.</a:t>
            </a:r>
          </a:p>
          <a:p>
            <a:pPr lvl="1">
              <a:buFont typeface="Courier New" panose="02070309020205020404" pitchFamily="49" charset="0"/>
              <a:buChar char="o"/>
            </a:pPr>
            <a:r>
              <a:rPr lang="fr-CA" sz="1600" dirty="0"/>
              <a:t>Comparer l’échelle salariale actuelle de l’établissement au tableau de grille salariale.</a:t>
            </a:r>
          </a:p>
          <a:p>
            <a:pPr lvl="1">
              <a:buFont typeface="Courier New" panose="02070309020205020404" pitchFamily="49" charset="0"/>
              <a:buChar char="o"/>
            </a:pPr>
            <a:r>
              <a:rPr lang="fr-CA" sz="1600" dirty="0"/>
              <a:t>Réviser l’échelle salariale de l’établissement qui peut être soutenue par les fonds de fonctionnement et les frais assumés par les parents.</a:t>
            </a:r>
          </a:p>
          <a:p>
            <a:pPr lvl="1">
              <a:buFont typeface="Courier New" panose="02070309020205020404" pitchFamily="49" charset="0"/>
              <a:buChar char="o"/>
            </a:pPr>
            <a:r>
              <a:rPr lang="fr-CA" sz="1600" dirty="0"/>
              <a:t>Identifier les employés dont les taux de salaire nécessitent des ajustements en fonction de leur poste et de leur classification.</a:t>
            </a:r>
          </a:p>
          <a:p>
            <a:pPr lvl="1">
              <a:buFont typeface="Courier New" panose="02070309020205020404" pitchFamily="49" charset="0"/>
              <a:buChar char="o"/>
            </a:pPr>
            <a:r>
              <a:rPr lang="fr-CA" sz="1600" dirty="0"/>
              <a:t>Examiner et réviser le budget de l’établissement en tenant compte de l’augmentation des coûts de dotation en personnel et des revenus de subvention de fonctionnement.</a:t>
            </a:r>
          </a:p>
          <a:p>
            <a:pPr lvl="1">
              <a:buFont typeface="Courier New" panose="02070309020205020404" pitchFamily="49" charset="0"/>
              <a:buChar char="o"/>
            </a:pPr>
            <a:r>
              <a:rPr lang="fr-CA" sz="1600" dirty="0"/>
              <a:t>Conformément aux règlements administratifs et procédures de l’établissement, examiner et approuver l’échelle salariale et le budget révisés.</a:t>
            </a:r>
          </a:p>
          <a:p>
            <a:pPr lvl="1">
              <a:buFont typeface="Courier New" panose="02070309020205020404" pitchFamily="49" charset="0"/>
              <a:buChar char="o"/>
            </a:pPr>
            <a:r>
              <a:rPr lang="fr-CA" sz="1600" dirty="0"/>
              <a:t>Élaborer un plan de communication.</a:t>
            </a:r>
          </a:p>
          <a:p>
            <a:pPr lvl="1">
              <a:buFont typeface="Courier New" panose="02070309020205020404" pitchFamily="49" charset="0"/>
              <a:buChar char="o"/>
            </a:pPr>
            <a:r>
              <a:rPr lang="fr-CA" sz="1600" dirty="0"/>
              <a:t>S’assurer que le personnel est payé rétroactivement au 1</a:t>
            </a:r>
            <a:r>
              <a:rPr lang="fr-CA" sz="1600" baseline="30000" dirty="0"/>
              <a:t>er</a:t>
            </a:r>
            <a:r>
              <a:rPr lang="fr-CA" sz="1600" dirty="0"/>
              <a:t> juillet 2022</a:t>
            </a:r>
            <a:r>
              <a:rPr lang="fr-CA" sz="1600" dirty="0" smtClean="0"/>
              <a:t>.</a:t>
            </a:r>
            <a:endParaRPr lang="en-CA" sz="1600" dirty="0"/>
          </a:p>
        </p:txBody>
      </p:sp>
    </p:spTree>
    <p:extLst>
      <p:ext uri="{BB962C8B-B14F-4D97-AF65-F5344CB8AC3E}">
        <p14:creationId xmlns:p14="http://schemas.microsoft.com/office/powerpoint/2010/main" val="39690472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776" y="474133"/>
            <a:ext cx="8024743" cy="1219200"/>
          </a:xfrm>
        </p:spPr>
        <p:txBody>
          <a:bodyPr/>
          <a:lstStyle/>
          <a:p>
            <a:pPr algn="ctr"/>
            <a:r>
              <a:rPr lang="fr-CA" sz="3600" dirty="0"/>
              <a:t>Formation sur la gouvernance du conseil d’administration</a:t>
            </a:r>
          </a:p>
        </p:txBody>
      </p:sp>
      <p:sp>
        <p:nvSpPr>
          <p:cNvPr id="3" name="Content Placeholder 2"/>
          <p:cNvSpPr>
            <a:spLocks noGrp="1"/>
          </p:cNvSpPr>
          <p:nvPr>
            <p:ph idx="1"/>
          </p:nvPr>
        </p:nvSpPr>
        <p:spPr>
          <a:xfrm>
            <a:off x="414336" y="1693334"/>
            <a:ext cx="8429625" cy="4512748"/>
          </a:xfrm>
        </p:spPr>
        <p:txBody>
          <a:bodyPr/>
          <a:lstStyle/>
          <a:p>
            <a:pPr marL="0" indent="0">
              <a:buNone/>
            </a:pPr>
            <a:r>
              <a:rPr lang="fr-CA" sz="2000" dirty="0"/>
              <a:t>On a rappelé aux conseils d’administration que pour obtenir plus de renseignements sur les responsabilités du conseil d’administration, la Manitoba Child Care Association offre : </a:t>
            </a:r>
          </a:p>
          <a:p>
            <a:r>
              <a:rPr lang="fr-CA" sz="1800" i="1" dirty="0"/>
              <a:t>« The Basics of Effective Board </a:t>
            </a:r>
            <a:r>
              <a:rPr lang="fr-CA" sz="1800" i="1" dirty="0" err="1"/>
              <a:t>Governance</a:t>
            </a:r>
            <a:r>
              <a:rPr lang="fr-CA" sz="1800" i="1" dirty="0"/>
              <a:t> » (les fondements de la gouvernance de conseils d’administration efficace) : An Online Board Orientation Resource for </a:t>
            </a:r>
            <a:r>
              <a:rPr lang="fr-CA" sz="1800" i="1" dirty="0" err="1"/>
              <a:t>Early</a:t>
            </a:r>
            <a:r>
              <a:rPr lang="fr-CA" sz="1800" i="1" dirty="0"/>
              <a:t> Learning &amp; Child Care Centres (une ressource d’orientation du conseil d’administration en ligne pour les garderies) </a:t>
            </a:r>
          </a:p>
          <a:p>
            <a:r>
              <a:rPr lang="fr-CA" sz="1800" i="1" dirty="0"/>
              <a:t>How to </a:t>
            </a:r>
            <a:r>
              <a:rPr lang="fr-CA" sz="1800" i="1" dirty="0" err="1"/>
              <a:t>Run</a:t>
            </a:r>
            <a:r>
              <a:rPr lang="fr-CA" sz="1800" i="1" dirty="0"/>
              <a:t> an Effective </a:t>
            </a:r>
            <a:r>
              <a:rPr lang="fr-CA" sz="1800" i="1" dirty="0" err="1"/>
              <a:t>Annual</a:t>
            </a:r>
            <a:r>
              <a:rPr lang="fr-CA" sz="1800" i="1" dirty="0"/>
              <a:t> General Meeting</a:t>
            </a:r>
            <a:r>
              <a:rPr lang="fr-CA" sz="1800" dirty="0"/>
              <a:t> and </a:t>
            </a:r>
            <a:r>
              <a:rPr lang="fr-CA" sz="1800" i="1" dirty="0"/>
              <a:t>How to </a:t>
            </a:r>
            <a:r>
              <a:rPr lang="fr-CA" sz="1800" i="1" dirty="0" err="1"/>
              <a:t>Run</a:t>
            </a:r>
            <a:r>
              <a:rPr lang="fr-CA" sz="1800" i="1" dirty="0"/>
              <a:t> an Effective Board Meeting</a:t>
            </a:r>
            <a:r>
              <a:rPr lang="fr-CA" sz="1800" dirty="0"/>
              <a:t> (</a:t>
            </a:r>
            <a:r>
              <a:rPr lang="fr-CA" sz="1800" i="1" dirty="0"/>
              <a:t>comment tenir une assemblée générale annuelle efficace</a:t>
            </a:r>
            <a:r>
              <a:rPr lang="fr-CA" sz="1800" dirty="0"/>
              <a:t> et </a:t>
            </a:r>
            <a:r>
              <a:rPr lang="fr-CA" sz="1800" i="1" dirty="0"/>
              <a:t>comment tenir une réunion efficace du conseil)</a:t>
            </a:r>
            <a:r>
              <a:rPr lang="fr-CA" sz="1800" dirty="0"/>
              <a:t> </a:t>
            </a:r>
          </a:p>
          <a:p>
            <a:pPr marL="0" indent="0">
              <a:buNone/>
            </a:pPr>
            <a:endParaRPr lang="en-US" sz="800" dirty="0" smtClean="0"/>
          </a:p>
          <a:p>
            <a:r>
              <a:rPr lang="fr-CA" sz="2000" dirty="0"/>
              <a:t>Par l’intermédiaire d’un financement conformément à l’Accord entre le Canada et le Manitoba sur l’apprentissage et la garde des jeunes enfants :</a:t>
            </a:r>
          </a:p>
          <a:p>
            <a:pPr lvl="1">
              <a:buFont typeface="Arial" panose="020B0604020202020204" pitchFamily="34" charset="0"/>
              <a:buChar char="•"/>
            </a:pPr>
            <a:r>
              <a:rPr lang="fr-CA" sz="1800" dirty="0"/>
              <a:t>Ces ressources sont maintenant disponibles en français.</a:t>
            </a:r>
          </a:p>
          <a:p>
            <a:pPr lvl="1">
              <a:buFont typeface="Arial" panose="020B0604020202020204" pitchFamily="34" charset="0"/>
              <a:buChar char="•"/>
            </a:pPr>
            <a:r>
              <a:rPr lang="fr-CA" sz="1800" dirty="0"/>
              <a:t>Continue d’être disponible sans frais pour </a:t>
            </a:r>
            <a:r>
              <a:rPr lang="fr-CA" sz="1800" dirty="0">
                <a:cs typeface="Arial" panose="020B0604020202020204" pitchFamily="34" charset="0"/>
              </a:rPr>
              <a:t>les conseils d’administration et la gestion des garderies sans but lucratif au Manitoba. </a:t>
            </a:r>
          </a:p>
          <a:p>
            <a:pPr marL="0" indent="0">
              <a:buNone/>
            </a:pPr>
            <a:endParaRPr lang="en-CA" sz="1800" dirty="0"/>
          </a:p>
        </p:txBody>
      </p:sp>
    </p:spTree>
    <p:extLst>
      <p:ext uri="{BB962C8B-B14F-4D97-AF65-F5344CB8AC3E}">
        <p14:creationId xmlns:p14="http://schemas.microsoft.com/office/powerpoint/2010/main" val="2087169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700087"/>
            <a:ext cx="8024743" cy="1000126"/>
          </a:xfrm>
        </p:spPr>
        <p:txBody>
          <a:bodyPr/>
          <a:lstStyle/>
          <a:p>
            <a:pPr algn="ctr"/>
            <a:r>
              <a:rPr lang="fr-CA" sz="3600" dirty="0"/>
              <a:t>Ressources complémentaires pour les conseils d’administration</a:t>
            </a:r>
          </a:p>
        </p:txBody>
      </p:sp>
      <p:sp>
        <p:nvSpPr>
          <p:cNvPr id="3" name="Content Placeholder 2"/>
          <p:cNvSpPr>
            <a:spLocks noGrp="1"/>
          </p:cNvSpPr>
          <p:nvPr>
            <p:ph idx="1"/>
          </p:nvPr>
        </p:nvSpPr>
        <p:spPr>
          <a:xfrm>
            <a:off x="649356" y="2043289"/>
            <a:ext cx="8031093" cy="4297460"/>
          </a:xfrm>
        </p:spPr>
        <p:txBody>
          <a:bodyPr/>
          <a:lstStyle/>
          <a:p>
            <a:r>
              <a:rPr lang="fr-CA" sz="1800" dirty="0"/>
              <a:t>Encourage les membres du conseil d’administration à visiter le site Web d’Apprentissage et garde des jeunes enfants dans </a:t>
            </a:r>
            <a:r>
              <a:rPr lang="fr-CA" sz="1800" dirty="0">
                <a:hlinkClick r:id="rId3"/>
              </a:rPr>
              <a:t>Province du Manitoba | </a:t>
            </a:r>
            <a:r>
              <a:rPr lang="fr-CA" sz="1800" dirty="0" err="1">
                <a:hlinkClick r:id="rId3"/>
              </a:rPr>
              <a:t>Education</a:t>
            </a:r>
            <a:r>
              <a:rPr lang="fr-CA" sz="1800" dirty="0">
                <a:hlinkClick r:id="rId3"/>
              </a:rPr>
              <a:t> - Page d’accueil (gov.mb.ca)</a:t>
            </a:r>
            <a:r>
              <a:rPr lang="fr-CA" sz="1800" dirty="0"/>
              <a:t> pour accéder </a:t>
            </a:r>
            <a:r>
              <a:rPr lang="fr-CA" sz="1800" i="1" dirty="0"/>
              <a:t>au document The Roles, Responsibilities and Functions of a Board - A Board Development Guide</a:t>
            </a:r>
            <a:r>
              <a:rPr lang="fr-CA" sz="1800" dirty="0"/>
              <a:t> (les rôles, responsabilités et fonctions du conseil d’administration - un guide de développement de conseil d’administration)</a:t>
            </a:r>
            <a:r>
              <a:rPr lang="fr-CA" sz="1800" i="1" dirty="0"/>
              <a:t>.</a:t>
            </a:r>
          </a:p>
          <a:p>
            <a:pPr marL="0" indent="0">
              <a:buNone/>
            </a:pPr>
            <a:endParaRPr lang="en-CA" sz="800" dirty="0" smtClean="0"/>
          </a:p>
          <a:p>
            <a:r>
              <a:rPr lang="fr-CA" sz="1800" dirty="0"/>
              <a:t>Il comprend des renseignements précieux, notamment :</a:t>
            </a:r>
          </a:p>
          <a:p>
            <a:pPr lvl="1">
              <a:buFont typeface="Courier New" panose="02070309020205020404" pitchFamily="49" charset="0"/>
              <a:buChar char="o"/>
            </a:pPr>
            <a:r>
              <a:rPr lang="fr-CA" sz="1800" dirty="0"/>
              <a:t>Des ressources sur divers sujets comme </a:t>
            </a:r>
            <a:r>
              <a:rPr lang="fr-CA" sz="1800" i="1" dirty="0" err="1"/>
              <a:t>Establishing</a:t>
            </a:r>
            <a:r>
              <a:rPr lang="fr-CA" sz="1800" i="1" dirty="0"/>
              <a:t> By-</a:t>
            </a:r>
            <a:r>
              <a:rPr lang="fr-CA" sz="1800" i="1" dirty="0" err="1"/>
              <a:t>Laws</a:t>
            </a:r>
            <a:r>
              <a:rPr lang="fr-CA" sz="1800" i="1" dirty="0"/>
              <a:t>, </a:t>
            </a:r>
            <a:r>
              <a:rPr lang="fr-CA" sz="1800" i="1" dirty="0" err="1"/>
              <a:t>Role</a:t>
            </a:r>
            <a:r>
              <a:rPr lang="fr-CA" sz="1800" i="1" dirty="0"/>
              <a:t> of the Board </a:t>
            </a:r>
            <a:r>
              <a:rPr lang="fr-CA" sz="1800" dirty="0"/>
              <a:t>(établissement de règlements administratifs, du rôle du conseil d’administration)</a:t>
            </a:r>
            <a:r>
              <a:rPr lang="fr-CA" sz="1800" i="1" dirty="0"/>
              <a:t> </a:t>
            </a:r>
            <a:r>
              <a:rPr lang="fr-CA" sz="1800" dirty="0"/>
              <a:t>et </a:t>
            </a:r>
            <a:r>
              <a:rPr lang="fr-CA" sz="1800" i="1" dirty="0"/>
              <a:t>Board/</a:t>
            </a:r>
            <a:r>
              <a:rPr lang="fr-CA" sz="1800" i="1" dirty="0" err="1"/>
              <a:t>Executive</a:t>
            </a:r>
            <a:r>
              <a:rPr lang="fr-CA" sz="1800" i="1" dirty="0"/>
              <a:t> Director Relations</a:t>
            </a:r>
            <a:r>
              <a:rPr lang="fr-CA" sz="1800" dirty="0"/>
              <a:t> (les relations entre le conseil d’administration et le directeur général); </a:t>
            </a:r>
          </a:p>
          <a:p>
            <a:pPr lvl="1">
              <a:buFont typeface="Courier New" panose="02070309020205020404" pitchFamily="49" charset="0"/>
              <a:buChar char="o"/>
            </a:pPr>
            <a:r>
              <a:rPr lang="fr-CA" sz="1800" dirty="0"/>
              <a:t>Des feuilles de travail comme </a:t>
            </a:r>
            <a:r>
              <a:rPr lang="fr-CA" sz="1800" i="1" dirty="0"/>
              <a:t>Board and Staff – </a:t>
            </a:r>
            <a:r>
              <a:rPr lang="fr-CA" sz="1800" i="1" dirty="0" err="1"/>
              <a:t>Who</a:t>
            </a:r>
            <a:r>
              <a:rPr lang="fr-CA" sz="1800" i="1" dirty="0"/>
              <a:t> </a:t>
            </a:r>
            <a:r>
              <a:rPr lang="fr-CA" sz="1800" i="1" dirty="0" err="1"/>
              <a:t>Does</a:t>
            </a:r>
            <a:r>
              <a:rPr lang="fr-CA" sz="1800" i="1" dirty="0"/>
              <a:t> </a:t>
            </a:r>
            <a:r>
              <a:rPr lang="fr-CA" sz="1800" i="1" dirty="0" err="1"/>
              <a:t>What</a:t>
            </a:r>
            <a:r>
              <a:rPr lang="fr-CA" sz="1800" i="1" dirty="0"/>
              <a:t>? </a:t>
            </a:r>
            <a:r>
              <a:rPr lang="fr-CA" sz="1800" dirty="0"/>
              <a:t>(conseil d’administration et personnel – Qui fait quoi?) et </a:t>
            </a:r>
            <a:r>
              <a:rPr lang="fr-CA" sz="1800" i="1" dirty="0"/>
              <a:t>Board </a:t>
            </a:r>
            <a:r>
              <a:rPr lang="fr-CA" sz="1800" i="1" dirty="0" err="1"/>
              <a:t>Member</a:t>
            </a:r>
            <a:r>
              <a:rPr lang="fr-CA" sz="1800" i="1" dirty="0"/>
              <a:t> Checklist</a:t>
            </a:r>
            <a:r>
              <a:rPr lang="fr-CA" sz="1800" dirty="0"/>
              <a:t> (liste de vérification des membres du conseil d’administration)</a:t>
            </a:r>
          </a:p>
        </p:txBody>
      </p:sp>
    </p:spTree>
    <p:extLst>
      <p:ext uri="{BB962C8B-B14F-4D97-AF65-F5344CB8AC3E}">
        <p14:creationId xmlns:p14="http://schemas.microsoft.com/office/powerpoint/2010/main" val="2505706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020" y="575733"/>
            <a:ext cx="8024743" cy="891823"/>
          </a:xfrm>
        </p:spPr>
        <p:txBody>
          <a:bodyPr/>
          <a:lstStyle/>
          <a:p>
            <a:pPr algn="ctr"/>
            <a:r>
              <a:rPr lang="fr-CA" sz="3600" dirty="0"/>
              <a:t>Prochaines étapes</a:t>
            </a:r>
          </a:p>
        </p:txBody>
      </p:sp>
      <p:sp>
        <p:nvSpPr>
          <p:cNvPr id="3" name="Content Placeholder 2"/>
          <p:cNvSpPr>
            <a:spLocks noGrp="1"/>
          </p:cNvSpPr>
          <p:nvPr>
            <p:ph idx="1"/>
          </p:nvPr>
        </p:nvSpPr>
        <p:spPr>
          <a:xfrm>
            <a:off x="625589" y="1738489"/>
            <a:ext cx="8031093" cy="3995554"/>
          </a:xfrm>
        </p:spPr>
        <p:txBody>
          <a:bodyPr/>
          <a:lstStyle/>
          <a:p>
            <a:r>
              <a:rPr lang="fr-CA" sz="2000" dirty="0"/>
              <a:t>La grille salariale 2022-2023 sert de fondement et de première étape vers l’élaboration d’une grille exhaustive contenant une échelle salariale complète lors de prochains plans d’action. </a:t>
            </a:r>
          </a:p>
          <a:p>
            <a:pPr marL="0" indent="0">
              <a:buNone/>
            </a:pPr>
            <a:endParaRPr lang="en-CA" sz="800" dirty="0" smtClean="0"/>
          </a:p>
          <a:p>
            <a:r>
              <a:rPr lang="fr-CA" sz="2000" dirty="0"/>
              <a:t>Des webinaires supplémentaires auront lieu en septembre pour les membres du conseil et le personnel qui n’ont pas pu assister aux séances tenues en juin et en juillet.</a:t>
            </a:r>
          </a:p>
          <a:p>
            <a:pPr marL="0" indent="0">
              <a:buNone/>
            </a:pPr>
            <a:endParaRPr lang="en-CA" sz="800" dirty="0"/>
          </a:p>
          <a:p>
            <a:r>
              <a:rPr lang="fr-CA" sz="2000" dirty="0"/>
              <a:t>Les conseils ont demandé que les communications futures par circulaires leur soient transmises </a:t>
            </a:r>
            <a:r>
              <a:rPr lang="fr-CA" sz="2000" u="sng" dirty="0"/>
              <a:t>directement</a:t>
            </a:r>
            <a:r>
              <a:rPr lang="fr-CA" sz="2000" dirty="0"/>
              <a:t> afin d’éclairer les décisions d’affaires et de programmation futures.</a:t>
            </a:r>
          </a:p>
          <a:p>
            <a:pPr marL="0" indent="0">
              <a:buNone/>
            </a:pPr>
            <a:endParaRPr lang="en-CA" sz="800" dirty="0" smtClean="0"/>
          </a:p>
          <a:p>
            <a:r>
              <a:rPr lang="fr-CA" sz="2000" dirty="0"/>
              <a:t>Veuillez mettre à jour tous les renseignements concernant votre conseil d’administration sur la garde d’enfants en ligne, y compris les adresses de courriel personnelles du président du conseil et des autres membres</a:t>
            </a:r>
            <a:r>
              <a:rPr lang="fr-CA" sz="2000" dirty="0" smtClean="0"/>
              <a:t>.</a:t>
            </a:r>
            <a:endParaRPr lang="fr-CA" sz="2000" dirty="0"/>
          </a:p>
        </p:txBody>
      </p:sp>
    </p:spTree>
    <p:extLst>
      <p:ext uri="{BB962C8B-B14F-4D97-AF65-F5344CB8AC3E}">
        <p14:creationId xmlns:p14="http://schemas.microsoft.com/office/powerpoint/2010/main" val="13106377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211" y="699911"/>
            <a:ext cx="8024743" cy="778933"/>
          </a:xfrm>
        </p:spPr>
        <p:txBody>
          <a:bodyPr/>
          <a:lstStyle/>
          <a:p>
            <a:pPr algn="ctr"/>
            <a:r>
              <a:rPr lang="fr-CA" sz="3600" dirty="0"/>
              <a:t>Questions et réponses</a:t>
            </a:r>
          </a:p>
        </p:txBody>
      </p:sp>
      <p:sp>
        <p:nvSpPr>
          <p:cNvPr id="3" name="Content Placeholder 2"/>
          <p:cNvSpPr>
            <a:spLocks noGrp="1"/>
          </p:cNvSpPr>
          <p:nvPr>
            <p:ph idx="1"/>
          </p:nvPr>
        </p:nvSpPr>
        <p:spPr>
          <a:xfrm>
            <a:off x="479490" y="1682044"/>
            <a:ext cx="8350183" cy="4682790"/>
          </a:xfrm>
        </p:spPr>
        <p:txBody>
          <a:bodyPr/>
          <a:lstStyle/>
          <a:p>
            <a:r>
              <a:rPr lang="fr-CA" sz="2000" dirty="0"/>
              <a:t>Pour en savoir plus sur les initiatives d’Apprentissage et garde des jeunes enfants et sur les plans d’action du Manitoba conformément aux accords conclus avec le Canada, visitez le site : </a:t>
            </a:r>
            <a:r>
              <a:rPr lang="fr-CA" sz="2000" u="sng" dirty="0">
                <a:solidFill>
                  <a:srgbClr val="0070C0"/>
                </a:solidFill>
                <a:hlinkClick r:id="rId3"/>
              </a:rPr>
              <a:t>www.manitoba.ca/education/childcare/actionplan.fr.html</a:t>
            </a:r>
            <a:r>
              <a:rPr lang="fr-CA" sz="2000" dirty="0"/>
              <a:t>.</a:t>
            </a:r>
          </a:p>
          <a:p>
            <a:pPr marL="0" indent="0">
              <a:buNone/>
            </a:pPr>
            <a:endParaRPr lang="en-CA" sz="800" i="1" dirty="0" smtClean="0"/>
          </a:p>
          <a:p>
            <a:r>
              <a:rPr lang="fr-CA" sz="2000" dirty="0"/>
              <a:t>Pour accéder au document </a:t>
            </a:r>
            <a:r>
              <a:rPr lang="fr-CA" sz="2000" i="1" dirty="0"/>
              <a:t>The Roles, Responsibilities and Functions of a Board - A Board Development Guide</a:t>
            </a:r>
            <a:r>
              <a:rPr lang="fr-CA" sz="2000" dirty="0"/>
              <a:t>, consultez le site </a:t>
            </a:r>
            <a:r>
              <a:rPr lang="fr-CA" sz="2000" dirty="0">
                <a:hlinkClick r:id="rId4"/>
              </a:rPr>
              <a:t>Province du Manitoba | </a:t>
            </a:r>
            <a:r>
              <a:rPr lang="fr-CA" sz="2000" dirty="0" err="1">
                <a:hlinkClick r:id="rId4"/>
              </a:rPr>
              <a:t>Education</a:t>
            </a:r>
            <a:r>
              <a:rPr lang="fr-CA" sz="2000" dirty="0">
                <a:hlinkClick r:id="rId4"/>
              </a:rPr>
              <a:t> – Page d’accueil (gov.mb.ca)</a:t>
            </a:r>
            <a:r>
              <a:rPr lang="fr-CA" sz="2000" dirty="0"/>
              <a:t>.</a:t>
            </a:r>
          </a:p>
          <a:p>
            <a:pPr marL="0" indent="0">
              <a:buNone/>
            </a:pPr>
            <a:endParaRPr lang="en-CA" sz="800" dirty="0" smtClean="0"/>
          </a:p>
          <a:p>
            <a:r>
              <a:rPr lang="fr-CA" sz="2000" dirty="0"/>
              <a:t>Pour connaître</a:t>
            </a:r>
            <a:r>
              <a:rPr lang="fr-CA" sz="2000" i="1" dirty="0"/>
              <a:t> les fondements de la gouvernance de conseils d’administration efficace</a:t>
            </a:r>
            <a:r>
              <a:rPr lang="fr-CA" sz="2000" dirty="0"/>
              <a:t>, visitez le site : </a:t>
            </a:r>
            <a:r>
              <a:rPr lang="fr-CA" sz="2000" dirty="0">
                <a:hlinkClick r:id="rId5"/>
              </a:rPr>
              <a:t>https://mccahouse.org/board-governance-2/</a:t>
            </a:r>
            <a:r>
              <a:rPr lang="fr-CA" sz="2000" dirty="0"/>
              <a:t>.</a:t>
            </a:r>
          </a:p>
          <a:p>
            <a:pPr marL="0" indent="0">
              <a:buNone/>
            </a:pPr>
            <a:endParaRPr lang="en-CA" sz="800" dirty="0" smtClean="0"/>
          </a:p>
          <a:p>
            <a:r>
              <a:rPr lang="fr-CA" sz="2000" dirty="0" smtClean="0"/>
              <a:t>Si vous avez des questions après le webinaire, veuillez les soumettre au Service de renseignements sur la garde d’enfants à l’adresse</a:t>
            </a:r>
            <a:r>
              <a:rPr lang="fr-CA" sz="2000" dirty="0" smtClean="0">
                <a:hlinkClick r:id="rId6"/>
              </a:rPr>
              <a:t> cdcinfo@gov.mb.ca</a:t>
            </a:r>
            <a:r>
              <a:rPr lang="fr-CA" sz="2000" dirty="0" smtClean="0"/>
              <a:t>.  </a:t>
            </a:r>
            <a:endParaRPr lang="fr-CA" sz="2000" dirty="0"/>
          </a:p>
        </p:txBody>
      </p:sp>
    </p:spTree>
    <p:extLst>
      <p:ext uri="{BB962C8B-B14F-4D97-AF65-F5344CB8AC3E}">
        <p14:creationId xmlns:p14="http://schemas.microsoft.com/office/powerpoint/2010/main" val="2755439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653" y="655401"/>
            <a:ext cx="8418576" cy="948266"/>
          </a:xfrm>
        </p:spPr>
        <p:txBody>
          <a:bodyPr/>
          <a:lstStyle/>
          <a:p>
            <a:pPr algn="ctr"/>
            <a:r>
              <a:rPr lang="fr-CA" sz="3600" dirty="0"/>
              <a:t>Prochains plans d’action et augmentations de salaire à venir</a:t>
            </a:r>
          </a:p>
        </p:txBody>
      </p:sp>
      <p:sp>
        <p:nvSpPr>
          <p:cNvPr id="3" name="Content Placeholder 2"/>
          <p:cNvSpPr>
            <a:spLocks noGrp="1"/>
          </p:cNvSpPr>
          <p:nvPr>
            <p:ph idx="1"/>
          </p:nvPr>
        </p:nvSpPr>
        <p:spPr>
          <a:xfrm>
            <a:off x="684394" y="1896533"/>
            <a:ext cx="8031093" cy="4037928"/>
          </a:xfrm>
        </p:spPr>
        <p:txBody>
          <a:bodyPr/>
          <a:lstStyle/>
          <a:p>
            <a:r>
              <a:rPr lang="fr-CA" sz="2000" dirty="0"/>
              <a:t>La grille salariale du premier plan d’action de deux ans du Manitoba est la première étape vers l’augmentation des salaires du secteur. </a:t>
            </a:r>
          </a:p>
          <a:p>
            <a:pPr marL="0" indent="0">
              <a:buNone/>
            </a:pPr>
            <a:endParaRPr lang="en-CA" sz="800" dirty="0" smtClean="0"/>
          </a:p>
          <a:p>
            <a:r>
              <a:rPr lang="fr-CA" sz="2000" dirty="0"/>
              <a:t>Le deuxième plan d’action sera négocié et élaboré pour 2023-2024. </a:t>
            </a:r>
          </a:p>
          <a:p>
            <a:pPr marL="0" indent="0">
              <a:buNone/>
            </a:pPr>
            <a:endParaRPr lang="en-CA" sz="800" dirty="0" smtClean="0"/>
          </a:p>
          <a:p>
            <a:r>
              <a:rPr lang="fr-CA" sz="2000" dirty="0"/>
              <a:t>Il s’agit d’un avantage puisqu’il offre la possibilité et la souplesse d’apporter des modifications et de tirer parti de cette grille salariale actuelle. </a:t>
            </a:r>
          </a:p>
          <a:p>
            <a:pPr marL="0" indent="0">
              <a:buNone/>
            </a:pPr>
            <a:endParaRPr lang="en-CA" sz="800" dirty="0" smtClean="0"/>
          </a:p>
          <a:p>
            <a:r>
              <a:rPr lang="fr-CA" sz="2000" dirty="0"/>
              <a:t>Les changements apportés à la grille salariale seront éclairés par des consultations avec le secteur de l’apprentissage et la garde des jeunes enfants et par des commentaires fournis par la table de consultation du ministre, les sous-comités et d’autres groupes d’intervenants. </a:t>
            </a:r>
            <a:endParaRPr lang="en-CA" sz="2000" dirty="0"/>
          </a:p>
        </p:txBody>
      </p:sp>
    </p:spTree>
    <p:extLst>
      <p:ext uri="{BB962C8B-B14F-4D97-AF65-F5344CB8AC3E}">
        <p14:creationId xmlns:p14="http://schemas.microsoft.com/office/powerpoint/2010/main" val="823949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455158"/>
            <a:ext cx="8024743" cy="842963"/>
          </a:xfrm>
        </p:spPr>
        <p:txBody>
          <a:bodyPr/>
          <a:lstStyle/>
          <a:p>
            <a:pPr algn="ctr"/>
            <a:r>
              <a:rPr lang="fr-CA" sz="2800" dirty="0">
                <a:solidFill>
                  <a:schemeClr val="tx1"/>
                </a:solidFill>
              </a:rPr>
              <a:t>Subventions de fonctionnement continues </a:t>
            </a:r>
          </a:p>
        </p:txBody>
      </p:sp>
      <p:sp>
        <p:nvSpPr>
          <p:cNvPr id="3" name="Content Placeholder 2"/>
          <p:cNvSpPr>
            <a:spLocks noGrp="1"/>
          </p:cNvSpPr>
          <p:nvPr>
            <p:ph idx="1"/>
          </p:nvPr>
        </p:nvSpPr>
        <p:spPr>
          <a:xfrm>
            <a:off x="573337" y="1074522"/>
            <a:ext cx="8031093" cy="5783478"/>
          </a:xfrm>
        </p:spPr>
        <p:txBody>
          <a:bodyPr/>
          <a:lstStyle/>
          <a:p>
            <a:pPr marL="457200" lvl="1" indent="0">
              <a:buNone/>
            </a:pPr>
            <a:endParaRPr lang="en-CA" sz="800" dirty="0" smtClean="0"/>
          </a:p>
          <a:p>
            <a:r>
              <a:rPr lang="fr-CA" sz="1800" dirty="0"/>
              <a:t>L’Accord entre le Canada et le Manitoba sur l’apprentissage et la garde des jeunes enfants à l’échelle du Canada se poursuit jusqu’en 2026. Le Canada n’a pas indiqué de date de fin pour le financement fédéral. </a:t>
            </a:r>
          </a:p>
          <a:p>
            <a:pPr marL="0" indent="0">
              <a:buNone/>
            </a:pPr>
            <a:endParaRPr lang="en-CA" sz="1800" dirty="0"/>
          </a:p>
          <a:p>
            <a:pPr marL="0" indent="0">
              <a:buNone/>
            </a:pPr>
            <a:endParaRPr lang="en-CA" sz="1800" dirty="0" smtClean="0"/>
          </a:p>
          <a:p>
            <a:pPr marL="0" indent="0">
              <a:buNone/>
            </a:pPr>
            <a:endParaRPr lang="en-CA" sz="1800" dirty="0"/>
          </a:p>
          <a:p>
            <a:pPr marL="0" indent="0">
              <a:buNone/>
            </a:pPr>
            <a:endParaRPr lang="en-CA" sz="1800" dirty="0" smtClean="0"/>
          </a:p>
          <a:p>
            <a:pPr marL="0" indent="0">
              <a:buNone/>
            </a:pPr>
            <a:endParaRPr lang="en-CA" sz="1800" dirty="0"/>
          </a:p>
          <a:p>
            <a:pPr marL="0" indent="0">
              <a:buNone/>
            </a:pPr>
            <a:endParaRPr lang="en-CA" sz="1800" dirty="0" smtClean="0"/>
          </a:p>
          <a:p>
            <a:pPr marL="0" indent="0">
              <a:buNone/>
            </a:pPr>
            <a:endParaRPr lang="en-CA" sz="1800" dirty="0"/>
          </a:p>
          <a:p>
            <a:pPr marL="0" indent="0">
              <a:buNone/>
            </a:pPr>
            <a:endParaRPr lang="en-CA" sz="1800" dirty="0"/>
          </a:p>
          <a:p>
            <a:pPr marL="0" indent="0">
              <a:buNone/>
            </a:pPr>
            <a:endParaRPr lang="fr-CA" sz="1800" dirty="0" smtClean="0"/>
          </a:p>
          <a:p>
            <a:r>
              <a:rPr lang="fr-CA" sz="1800" dirty="0" smtClean="0"/>
              <a:t>Le </a:t>
            </a:r>
            <a:r>
              <a:rPr lang="fr-CA" sz="1800" dirty="0"/>
              <a:t>Manitoba a intégré les taux de subvention augmentés dans le Règlement sur la garde d’enfants</a:t>
            </a:r>
          </a:p>
          <a:p>
            <a:r>
              <a:rPr lang="fr-CA" sz="1800" dirty="0"/>
              <a:t>L’augmentation actuelle des taux de subvention d’exploitation fournit suffisamment de fonds pour payer le salaire cible du personnel dans la grille salariale</a:t>
            </a:r>
            <a:r>
              <a:rPr lang="fr-CA" sz="1800" dirty="0" smtClean="0"/>
              <a:t>.</a:t>
            </a:r>
            <a:endParaRPr lang="en-CA" sz="1800" dirty="0"/>
          </a:p>
        </p:txBody>
      </p:sp>
      <p:graphicFrame>
        <p:nvGraphicFramePr>
          <p:cNvPr id="4" name="Table 3"/>
          <p:cNvGraphicFramePr>
            <a:graphicFrameLocks noGrp="1"/>
          </p:cNvGraphicFramePr>
          <p:nvPr>
            <p:extLst>
              <p:ext uri="{D42A27DB-BD31-4B8C-83A1-F6EECF244321}">
                <p14:modId xmlns:p14="http://schemas.microsoft.com/office/powerpoint/2010/main" val="3501959126"/>
              </p:ext>
            </p:extLst>
          </p:nvPr>
        </p:nvGraphicFramePr>
        <p:xfrm>
          <a:off x="1919111" y="2325509"/>
          <a:ext cx="5678311" cy="2768387"/>
        </p:xfrm>
        <a:graphic>
          <a:graphicData uri="http://schemas.openxmlformats.org/drawingml/2006/table">
            <a:tbl>
              <a:tblPr/>
              <a:tblGrid>
                <a:gridCol w="2356025">
                  <a:extLst>
                    <a:ext uri="{9D8B030D-6E8A-4147-A177-3AD203B41FA5}">
                      <a16:colId xmlns:a16="http://schemas.microsoft.com/office/drawing/2014/main" val="365300791"/>
                    </a:ext>
                  </a:extLst>
                </a:gridCol>
                <a:gridCol w="3322286">
                  <a:extLst>
                    <a:ext uri="{9D8B030D-6E8A-4147-A177-3AD203B41FA5}">
                      <a16:colId xmlns:a16="http://schemas.microsoft.com/office/drawing/2014/main" val="532133000"/>
                    </a:ext>
                  </a:extLst>
                </a:gridCol>
              </a:tblGrid>
              <a:tr h="908102">
                <a:tc>
                  <a:txBody>
                    <a:bodyPr/>
                    <a:lstStyle/>
                    <a:p>
                      <a:pPr algn="l" fontAlgn="t"/>
                      <a:r>
                        <a:rPr lang="fr-CA" sz="1700" dirty="0"/>
                        <a:t>Exercice</a:t>
                      </a:r>
                    </a:p>
                  </a:txBody>
                  <a:tcPr marL="56359" marR="56359" marT="56359" marB="56359">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l" fontAlgn="t"/>
                      <a:r>
                        <a:rPr lang="fr-CA" sz="1700" dirty="0"/>
                        <a:t>Montant estimé à payer au Manitoba* (sous réserve d’un rajustement annuel)</a:t>
                      </a:r>
                    </a:p>
                  </a:txBody>
                  <a:tcPr marL="56359" marR="56359" marT="56359" marB="56359">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460557156"/>
                  </a:ext>
                </a:extLst>
              </a:tr>
              <a:tr h="372057">
                <a:tc>
                  <a:txBody>
                    <a:bodyPr/>
                    <a:lstStyle/>
                    <a:p>
                      <a:pPr fontAlgn="t"/>
                      <a:r>
                        <a:rPr lang="fr-CA" sz="1700" dirty="0"/>
                        <a:t>De 2021 à 2022</a:t>
                      </a:r>
                    </a:p>
                  </a:txBody>
                  <a:tcPr marL="56359" marR="56359" marT="56359" marB="56359">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r" fontAlgn="t"/>
                      <a:r>
                        <a:rPr lang="fr-CA" sz="1700" dirty="0"/>
                        <a:t>129 314 235 $</a:t>
                      </a:r>
                    </a:p>
                  </a:txBody>
                  <a:tcPr marL="56359" marR="56359" marT="56359" marB="56359">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622146875"/>
                  </a:ext>
                </a:extLst>
              </a:tr>
              <a:tr h="372057">
                <a:tc>
                  <a:txBody>
                    <a:bodyPr/>
                    <a:lstStyle/>
                    <a:p>
                      <a:pPr fontAlgn="t"/>
                      <a:r>
                        <a:rPr lang="fr-CA" sz="1700"/>
                        <a:t>De 2022 à 2023</a:t>
                      </a:r>
                    </a:p>
                  </a:txBody>
                  <a:tcPr marL="56359" marR="56359" marT="56359" marB="56359">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r" fontAlgn="t"/>
                      <a:r>
                        <a:rPr lang="fr-CA" sz="1700" dirty="0"/>
                        <a:t>197 356 654 $</a:t>
                      </a:r>
                    </a:p>
                  </a:txBody>
                  <a:tcPr marL="56359" marR="56359" marT="56359" marB="56359">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844261823"/>
                  </a:ext>
                </a:extLst>
              </a:tr>
              <a:tr h="372057">
                <a:tc>
                  <a:txBody>
                    <a:bodyPr/>
                    <a:lstStyle/>
                    <a:p>
                      <a:pPr fontAlgn="t"/>
                      <a:r>
                        <a:rPr lang="fr-CA" sz="1700"/>
                        <a:t>De 2023 à 2024</a:t>
                      </a:r>
                    </a:p>
                  </a:txBody>
                  <a:tcPr marL="56359" marR="56359" marT="56359" marB="56359">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r" fontAlgn="t"/>
                      <a:r>
                        <a:rPr lang="fr-CA" sz="1700" dirty="0"/>
                        <a:t>244 395 815 $</a:t>
                      </a:r>
                    </a:p>
                  </a:txBody>
                  <a:tcPr marL="56359" marR="56359" marT="56359" marB="56359">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277382369"/>
                  </a:ext>
                </a:extLst>
              </a:tr>
              <a:tr h="372057">
                <a:tc>
                  <a:txBody>
                    <a:bodyPr/>
                    <a:lstStyle/>
                    <a:p>
                      <a:pPr fontAlgn="t"/>
                      <a:r>
                        <a:rPr lang="fr-CA" sz="1700" dirty="0"/>
                        <a:t>De 2024 à 2025</a:t>
                      </a:r>
                    </a:p>
                  </a:txBody>
                  <a:tcPr marL="56359" marR="56359" marT="56359" marB="56359">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r" fontAlgn="t"/>
                      <a:r>
                        <a:rPr lang="fr-CA" sz="1700" dirty="0"/>
                        <a:t>287 259 304 $</a:t>
                      </a:r>
                    </a:p>
                  </a:txBody>
                  <a:tcPr marL="56359" marR="56359" marT="56359" marB="56359">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145181895"/>
                  </a:ext>
                </a:extLst>
              </a:tr>
              <a:tr h="372057">
                <a:tc>
                  <a:txBody>
                    <a:bodyPr/>
                    <a:lstStyle/>
                    <a:p>
                      <a:pPr fontAlgn="t"/>
                      <a:r>
                        <a:rPr lang="fr-CA" sz="1700"/>
                        <a:t>De 2025 à 2026</a:t>
                      </a:r>
                    </a:p>
                  </a:txBody>
                  <a:tcPr marL="56359" marR="56359" marT="56359" marB="56359">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r" fontAlgn="t"/>
                      <a:r>
                        <a:rPr lang="fr-CA" sz="1700" dirty="0"/>
                        <a:t>342 349 858 $</a:t>
                      </a:r>
                    </a:p>
                  </a:txBody>
                  <a:tcPr marL="56359" marR="56359" marT="56359" marB="56359">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835421178"/>
                  </a:ext>
                </a:extLst>
              </a:tr>
            </a:tbl>
          </a:graphicData>
        </a:graphic>
      </p:graphicFrame>
    </p:spTree>
    <p:extLst>
      <p:ext uri="{BB962C8B-B14F-4D97-AF65-F5344CB8AC3E}">
        <p14:creationId xmlns:p14="http://schemas.microsoft.com/office/powerpoint/2010/main" val="1119059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280" y="449619"/>
            <a:ext cx="8024743" cy="1117599"/>
          </a:xfrm>
        </p:spPr>
        <p:txBody>
          <a:bodyPr/>
          <a:lstStyle/>
          <a:p>
            <a:pPr algn="ctr"/>
            <a:r>
              <a:rPr lang="fr-CA" sz="3600" dirty="0"/>
              <a:t>Élaboration de la grille salariale</a:t>
            </a:r>
          </a:p>
        </p:txBody>
      </p:sp>
      <p:sp>
        <p:nvSpPr>
          <p:cNvPr id="3" name="Content Placeholder 2"/>
          <p:cNvSpPr>
            <a:spLocks noGrp="1"/>
          </p:cNvSpPr>
          <p:nvPr>
            <p:ph idx="1"/>
          </p:nvPr>
        </p:nvSpPr>
        <p:spPr>
          <a:xfrm>
            <a:off x="385406" y="1663013"/>
            <a:ext cx="8486078" cy="4167195"/>
          </a:xfrm>
        </p:spPr>
        <p:txBody>
          <a:bodyPr/>
          <a:lstStyle/>
          <a:p>
            <a:r>
              <a:rPr lang="fr-CA" sz="2800" dirty="0"/>
              <a:t>L’objectif de la grille salariale initiale est d’accroître l’équité et l’équité salariale dans les établissements et dans toute la province.</a:t>
            </a:r>
          </a:p>
          <a:p>
            <a:pPr marL="0" indent="0">
              <a:buNone/>
            </a:pPr>
            <a:endParaRPr lang="en-CA" sz="800" dirty="0" smtClean="0"/>
          </a:p>
          <a:p>
            <a:r>
              <a:rPr lang="fr-CA" sz="2800" dirty="0"/>
              <a:t>Cette grille salariale vise à augmenter les salaires les plus bas :</a:t>
            </a:r>
          </a:p>
          <a:p>
            <a:pPr lvl="1">
              <a:buFont typeface="Courier New" panose="02070309020205020404" pitchFamily="49" charset="0"/>
              <a:buChar char="o"/>
            </a:pPr>
            <a:r>
              <a:rPr lang="fr-CA" sz="2000" dirty="0"/>
              <a:t>Le salaire d’un employé doit être égal </a:t>
            </a:r>
            <a:r>
              <a:rPr lang="fr-CA" sz="2000" u="sng" dirty="0"/>
              <a:t>ou supérieur</a:t>
            </a:r>
            <a:r>
              <a:rPr lang="fr-CA" sz="2000" dirty="0"/>
              <a:t> au salaire horaire du point de départ pour son poste et sa classification. </a:t>
            </a:r>
          </a:p>
          <a:p>
            <a:pPr lvl="1">
              <a:buFont typeface="Courier New" panose="02070309020205020404" pitchFamily="49" charset="0"/>
              <a:buChar char="o"/>
            </a:pPr>
            <a:r>
              <a:rPr lang="fr-CA" sz="2000" dirty="0"/>
              <a:t>Le salaire cible est le salaire moyen pour ce poste et cette classification. </a:t>
            </a:r>
          </a:p>
          <a:p>
            <a:pPr marL="457200" lvl="1" indent="0">
              <a:buNone/>
            </a:pPr>
            <a:endParaRPr lang="en-CA" sz="2200" dirty="0" smtClean="0"/>
          </a:p>
        </p:txBody>
      </p:sp>
    </p:spTree>
    <p:extLst>
      <p:ext uri="{BB962C8B-B14F-4D97-AF65-F5344CB8AC3E}">
        <p14:creationId xmlns:p14="http://schemas.microsoft.com/office/powerpoint/2010/main" val="10272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666044"/>
            <a:ext cx="8024743" cy="824088"/>
          </a:xfrm>
        </p:spPr>
        <p:txBody>
          <a:bodyPr/>
          <a:lstStyle/>
          <a:p>
            <a:pPr algn="ctr"/>
            <a:r>
              <a:rPr lang="fr-CA" sz="3600" dirty="0"/>
              <a:t>Postes qui ne figurent pas dans la grille salariale</a:t>
            </a:r>
          </a:p>
        </p:txBody>
      </p:sp>
      <p:sp>
        <p:nvSpPr>
          <p:cNvPr id="3" name="Content Placeholder 2"/>
          <p:cNvSpPr>
            <a:spLocks noGrp="1"/>
          </p:cNvSpPr>
          <p:nvPr>
            <p:ph idx="1"/>
          </p:nvPr>
        </p:nvSpPr>
        <p:spPr>
          <a:xfrm>
            <a:off x="560499" y="1738489"/>
            <a:ext cx="8031093" cy="4813696"/>
          </a:xfrm>
        </p:spPr>
        <p:txBody>
          <a:bodyPr/>
          <a:lstStyle/>
          <a:p>
            <a:r>
              <a:rPr lang="fr-CA" sz="2000" dirty="0"/>
              <a:t>Garderies utilisant une terminologie différente :</a:t>
            </a:r>
          </a:p>
          <a:p>
            <a:pPr lvl="1">
              <a:buFont typeface="Courier New" panose="02070309020205020404" pitchFamily="49" charset="0"/>
              <a:buChar char="o"/>
            </a:pPr>
            <a:r>
              <a:rPr lang="fr-CA" sz="2000" dirty="0"/>
              <a:t>Les conseils ont été encouragés à examiner les descriptions de poste, les responsabilités et les classifications de l’établissement. </a:t>
            </a:r>
          </a:p>
          <a:p>
            <a:pPr lvl="1">
              <a:buFont typeface="Courier New" panose="02070309020205020404" pitchFamily="49" charset="0"/>
              <a:buChar char="o"/>
            </a:pPr>
            <a:r>
              <a:rPr lang="fr-CA" sz="2000" dirty="0"/>
              <a:t>Communiquez avec le coordonnateur des services de garderie pour obtenir de l’aide afin d’harmoniser les titres de poste de l’établissement avec les postes de la grille salariale en fonction des responsabilités d’une directrice adjointe ou d’un directeur adjoint par rapport à celui d’une superviseure ou d’un superviseur par rapport à celui d’une directrice ou d’un directeur. </a:t>
            </a:r>
          </a:p>
          <a:p>
            <a:pPr marL="457200" lvl="1" indent="0">
              <a:buNone/>
            </a:pPr>
            <a:endParaRPr lang="en-CA" sz="800" dirty="0" smtClean="0"/>
          </a:p>
          <a:p>
            <a:r>
              <a:rPr lang="fr-CA" sz="2000" dirty="0"/>
              <a:t>Substituts et personnel de soutien</a:t>
            </a:r>
          </a:p>
          <a:p>
            <a:pPr lvl="1">
              <a:buFont typeface="Courier New" panose="02070309020205020404" pitchFamily="49" charset="0"/>
              <a:buChar char="o"/>
            </a:pPr>
            <a:r>
              <a:rPr lang="fr-CA" sz="2000" dirty="0"/>
              <a:t>Le salaire de tous les employés permanents doit, au minimum, correspondre au salaire de départ indiqué dans la grille salariale.</a:t>
            </a:r>
          </a:p>
        </p:txBody>
      </p:sp>
    </p:spTree>
    <p:extLst>
      <p:ext uri="{BB962C8B-B14F-4D97-AF65-F5344CB8AC3E}">
        <p14:creationId xmlns:p14="http://schemas.microsoft.com/office/powerpoint/2010/main" val="2661272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706" y="594763"/>
            <a:ext cx="8024743" cy="1038578"/>
          </a:xfrm>
        </p:spPr>
        <p:txBody>
          <a:bodyPr/>
          <a:lstStyle/>
          <a:p>
            <a:pPr algn="ctr"/>
            <a:r>
              <a:rPr lang="fr-CA" sz="3600" dirty="0"/>
              <a:t>Postes qui ne figurent pas dans la grille salariale</a:t>
            </a:r>
          </a:p>
        </p:txBody>
      </p:sp>
      <p:sp>
        <p:nvSpPr>
          <p:cNvPr id="3" name="Content Placeholder 2"/>
          <p:cNvSpPr>
            <a:spLocks noGrp="1"/>
          </p:cNvSpPr>
          <p:nvPr>
            <p:ph idx="1"/>
          </p:nvPr>
        </p:nvSpPr>
        <p:spPr>
          <a:xfrm>
            <a:off x="544853" y="1907821"/>
            <a:ext cx="8031093" cy="4100669"/>
          </a:xfrm>
        </p:spPr>
        <p:txBody>
          <a:bodyPr/>
          <a:lstStyle/>
          <a:p>
            <a:pPr marL="342900" lvl="1" indent="-342900">
              <a:buFont typeface="Courier New" panose="02070309020205020404" pitchFamily="49" charset="0"/>
              <a:buChar char="•"/>
            </a:pPr>
            <a:r>
              <a:rPr lang="fr-CA" sz="2400" dirty="0"/>
              <a:t>Les personnes embauchées dans le cadre des programmes de subvention d’été n’ont pas à être payées selon la grille salariale, car ce ne sont pas des employés permanents et ce sont des postes à durée limitée.  </a:t>
            </a:r>
          </a:p>
          <a:p>
            <a:pPr marL="342900" lvl="1" indent="-342900">
              <a:buFont typeface="Courier New" panose="02070309020205020404" pitchFamily="49" charset="0"/>
              <a:buChar char="•"/>
            </a:pPr>
            <a:r>
              <a:rPr lang="fr-CA" sz="2400" dirty="0"/>
              <a:t>Les employés du programme de subvention d’été doivent être rémunérés selon les taux de salaire indiqués sur votre demande approuvée : </a:t>
            </a:r>
          </a:p>
          <a:p>
            <a:pPr lvl="1">
              <a:buFont typeface="Courier New" panose="02070309020205020404" pitchFamily="49" charset="0"/>
              <a:buChar char="o"/>
            </a:pPr>
            <a:r>
              <a:rPr lang="fr-CA" sz="2000" dirty="0"/>
              <a:t>Les établissements ne sont pas tenus de fournir une paie rétroactive pour la période de subvention d’été. </a:t>
            </a:r>
          </a:p>
          <a:p>
            <a:pPr lvl="1">
              <a:buFont typeface="Courier New" panose="02070309020205020404" pitchFamily="49" charset="0"/>
              <a:buChar char="o"/>
            </a:pPr>
            <a:r>
              <a:rPr lang="fr-CA" sz="2000" dirty="0"/>
              <a:t>Si le travailleur devient un employé permanent, il sera placé sur votre échelle salariale et recevra une paie rétroactive à la date à laquelle il devient un employé permanent</a:t>
            </a:r>
            <a:r>
              <a:rPr lang="fr-CA" sz="2000" dirty="0" smtClean="0"/>
              <a:t>.</a:t>
            </a:r>
            <a:endParaRPr lang="fr-CA" sz="2000" dirty="0"/>
          </a:p>
        </p:txBody>
      </p:sp>
    </p:spTree>
    <p:extLst>
      <p:ext uri="{BB962C8B-B14F-4D97-AF65-F5344CB8AC3E}">
        <p14:creationId xmlns:p14="http://schemas.microsoft.com/office/powerpoint/2010/main" val="679771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0730" y="1828800"/>
            <a:ext cx="8031093" cy="5787033"/>
          </a:xfrm>
        </p:spPr>
        <p:txBody>
          <a:bodyPr/>
          <a:lstStyle/>
          <a:p>
            <a:pPr marL="342900" lvl="1" indent="-342900">
              <a:buChar char="•"/>
            </a:pPr>
            <a:r>
              <a:rPr lang="fr-CA" sz="2200" dirty="0">
                <a:ea typeface="+mn-ea"/>
                <a:cs typeface="+mn-cs"/>
              </a:rPr>
              <a:t>Les conseils d’administration sont en mesure de reconnaître le personnel à long terme en le plaçant à une étape ou un échelon plus élevé sur l’échelle salariale de l’établissement en ce qui a trait au poste et à la classification.</a:t>
            </a:r>
          </a:p>
          <a:p>
            <a:pPr marL="0" lvl="1" indent="0">
              <a:buNone/>
            </a:pPr>
            <a:endParaRPr lang="en-CA" sz="800" dirty="0" smtClean="0">
              <a:ea typeface="+mn-ea"/>
              <a:cs typeface="+mn-cs"/>
            </a:endParaRPr>
          </a:p>
          <a:p>
            <a:pPr marL="342900" lvl="1" indent="-342900">
              <a:buChar char="•"/>
            </a:pPr>
            <a:r>
              <a:rPr lang="fr-CA" sz="2200" dirty="0">
                <a:ea typeface="+mn-ea"/>
                <a:cs typeface="+mn-cs"/>
              </a:rPr>
              <a:t>Le financement de fonctionnement accru peut servir à soutenir d’autres coûts liés aux salaires qui ont augmenté en raison de salaires plus élevés, comme l’assurance-emploi, le Régime de pensions du Canada, l’indemnisation des accidentés du travail et les avantages sociaux. </a:t>
            </a:r>
          </a:p>
          <a:p>
            <a:pPr marL="0" lvl="1" indent="0">
              <a:buNone/>
            </a:pPr>
            <a:endParaRPr lang="en-CA" sz="800" dirty="0">
              <a:ea typeface="+mn-ea"/>
              <a:cs typeface="+mn-cs"/>
            </a:endParaRPr>
          </a:p>
          <a:p>
            <a:r>
              <a:rPr lang="fr-CA" sz="2200" dirty="0"/>
              <a:t>Les cotisations au régime de retraite de l’employeur continuent d’être financées séparément en vertu du programme de demande de remboursement des contributions versées à un régime de retraite. </a:t>
            </a:r>
          </a:p>
        </p:txBody>
      </p:sp>
      <p:sp>
        <p:nvSpPr>
          <p:cNvPr id="2" name="TextBox 1"/>
          <p:cNvSpPr txBox="1"/>
          <p:nvPr/>
        </p:nvSpPr>
        <p:spPr>
          <a:xfrm>
            <a:off x="733778" y="548640"/>
            <a:ext cx="7744178" cy="1200329"/>
          </a:xfrm>
          <a:prstGeom prst="rect">
            <a:avLst/>
          </a:prstGeom>
          <a:noFill/>
        </p:spPr>
        <p:txBody>
          <a:bodyPr wrap="square" rtlCol="0">
            <a:spAutoFit/>
          </a:bodyPr>
          <a:lstStyle/>
          <a:p>
            <a:pPr algn="ctr"/>
            <a:endParaRPr lang="en-CA" sz="800" b="1" dirty="0" smtClean="0"/>
          </a:p>
          <a:p>
            <a:pPr algn="ctr"/>
            <a:r>
              <a:rPr lang="fr-CA" sz="3200" b="1" dirty="0"/>
              <a:t>Salaire du personnel à long terme et autres coûts afférents au personnel</a:t>
            </a:r>
          </a:p>
        </p:txBody>
      </p:sp>
    </p:spTree>
    <p:extLst>
      <p:ext uri="{BB962C8B-B14F-4D97-AF65-F5344CB8AC3E}">
        <p14:creationId xmlns:p14="http://schemas.microsoft.com/office/powerpoint/2010/main" val="3585279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556" y="677333"/>
            <a:ext cx="8222543" cy="914400"/>
          </a:xfrm>
        </p:spPr>
        <p:txBody>
          <a:bodyPr/>
          <a:lstStyle/>
          <a:p>
            <a:pPr algn="ctr"/>
            <a:r>
              <a:rPr lang="fr-CA" sz="3600" dirty="0"/>
              <a:t>Programme de soutien à l’inclusion</a:t>
            </a:r>
          </a:p>
        </p:txBody>
      </p:sp>
      <p:sp>
        <p:nvSpPr>
          <p:cNvPr id="3" name="Content Placeholder 2"/>
          <p:cNvSpPr>
            <a:spLocks noGrp="1"/>
          </p:cNvSpPr>
          <p:nvPr>
            <p:ph idx="1"/>
          </p:nvPr>
        </p:nvSpPr>
        <p:spPr>
          <a:xfrm>
            <a:off x="643006" y="1794933"/>
            <a:ext cx="8031093" cy="4302983"/>
          </a:xfrm>
        </p:spPr>
        <p:txBody>
          <a:bodyPr/>
          <a:lstStyle/>
          <a:p>
            <a:r>
              <a:rPr lang="fr-CA" sz="2000" dirty="0"/>
              <a:t>Les établissements n’ont pas besoin de présenter de nouvelles demandes de subvention de salaire dans le cadre du Programme de soutien à l’inclusion pour augmenter les taux horaires des employés embauchés au moyen de la subvention de salaire.</a:t>
            </a:r>
          </a:p>
          <a:p>
            <a:pPr lvl="1">
              <a:buFont typeface="Courier New" panose="02070309020205020404" pitchFamily="49" charset="0"/>
              <a:buChar char="o"/>
            </a:pPr>
            <a:r>
              <a:rPr lang="fr-CA" sz="1800" dirty="0"/>
              <a:t>Les montants approuvés des subventions sont ajustés par la Division de l’apprentissage et de la garde des jeunes enfants pour les employés dont le salaire est inférieur à 16,05 $.</a:t>
            </a:r>
          </a:p>
          <a:p>
            <a:pPr lvl="1">
              <a:buFont typeface="Courier New" panose="02070309020205020404" pitchFamily="49" charset="0"/>
              <a:buChar char="o"/>
            </a:pPr>
            <a:r>
              <a:rPr lang="fr-CA" sz="1800" dirty="0"/>
              <a:t>Pour la période de référence du 26 juin au 23 juillet, les établissements peuvent réclamer 16,05 $ pour le personnel embauché au titre de la subvention de salaire à compter du 1</a:t>
            </a:r>
            <a:r>
              <a:rPr lang="fr-CA" sz="1800" baseline="30000" dirty="0"/>
              <a:t>er</a:t>
            </a:r>
            <a:r>
              <a:rPr lang="fr-CA" sz="1800" dirty="0"/>
              <a:t> juillet 2022.</a:t>
            </a:r>
          </a:p>
          <a:p>
            <a:pPr lvl="1">
              <a:buFont typeface="Courier New" panose="02070309020205020404" pitchFamily="49" charset="0"/>
              <a:buChar char="o"/>
            </a:pPr>
            <a:r>
              <a:rPr lang="fr-CA" sz="1800" dirty="0"/>
              <a:t>Le conseil d’administration peut envisager de verser aux employés embauchés au titre de la subvention de salaire leur salaire plus élevé approuvé au même moment que la mise en œuvre de tous les nouveaux salaires. Cela peut inclure une rémunération rétroactive similaire à celle du 1</a:t>
            </a:r>
            <a:r>
              <a:rPr lang="fr-CA" sz="1800" baseline="30000" dirty="0"/>
              <a:t>er</a:t>
            </a:r>
            <a:r>
              <a:rPr lang="fr-CA" sz="1800" dirty="0"/>
              <a:t> juillet 2022.</a:t>
            </a:r>
          </a:p>
        </p:txBody>
      </p:sp>
    </p:spTree>
    <p:extLst>
      <p:ext uri="{BB962C8B-B14F-4D97-AF65-F5344CB8AC3E}">
        <p14:creationId xmlns:p14="http://schemas.microsoft.com/office/powerpoint/2010/main" val="1017715674"/>
      </p:ext>
    </p:extLst>
  </p:cSld>
  <p:clrMapOvr>
    <a:masterClrMapping/>
  </p:clrMapOvr>
</p:sld>
</file>

<file path=ppt/theme/theme1.xml><?xml version="1.0" encoding="utf-8"?>
<a:theme xmlns:a="http://schemas.openxmlformats.org/drawingml/2006/main" name="government">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9F69C595779143B475CD390FDF88DF" ma:contentTypeVersion="1" ma:contentTypeDescription="Create a new document." ma:contentTypeScope="" ma:versionID="f4acb6f3c0801fc0b6f24c46f8214f1b">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EA4FE8B-7034-4E34-8659-218C13216320}"/>
</file>

<file path=customXml/itemProps2.xml><?xml version="1.0" encoding="utf-8"?>
<ds:datastoreItem xmlns:ds="http://schemas.openxmlformats.org/officeDocument/2006/customXml" ds:itemID="{9D14F4EC-A646-4F6A-8ED7-891022FB9A82}"/>
</file>

<file path=customXml/itemProps3.xml><?xml version="1.0" encoding="utf-8"?>
<ds:datastoreItem xmlns:ds="http://schemas.openxmlformats.org/officeDocument/2006/customXml" ds:itemID="{A64A25BF-B4CA-4ED7-9494-86A2F3C98A9E}"/>
</file>

<file path=docProps/app.xml><?xml version="1.0" encoding="utf-8"?>
<Properties xmlns="http://schemas.openxmlformats.org/officeDocument/2006/extended-properties" xmlns:vt="http://schemas.openxmlformats.org/officeDocument/2006/docPropsVTypes">
  <Template>government</Template>
  <TotalTime>5989</TotalTime>
  <Words>2981</Words>
  <Application>Microsoft Office PowerPoint</Application>
  <PresentationFormat>On-screen Show (4:3)</PresentationFormat>
  <Paragraphs>309</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Courier New</vt:lpstr>
      <vt:lpstr>Times New Roman</vt:lpstr>
      <vt:lpstr>government</vt:lpstr>
      <vt:lpstr>   Présentation sommaire : Mise en œuvre de la grille salariale   </vt:lpstr>
      <vt:lpstr>Objectif </vt:lpstr>
      <vt:lpstr>Prochains plans d’action et augmentations de salaire à venir</vt:lpstr>
      <vt:lpstr>Subventions de fonctionnement continues </vt:lpstr>
      <vt:lpstr>Élaboration de la grille salariale</vt:lpstr>
      <vt:lpstr>Postes qui ne figurent pas dans la grille salariale</vt:lpstr>
      <vt:lpstr>Postes qui ne figurent pas dans la grille salariale</vt:lpstr>
      <vt:lpstr>PowerPoint Presentation</vt:lpstr>
      <vt:lpstr>Programme de soutien à l’inclusion</vt:lpstr>
      <vt:lpstr>Échéances de mise en œuvre</vt:lpstr>
      <vt:lpstr>Exigences en matière  de production de rapports</vt:lpstr>
      <vt:lpstr>Élaboration de la grille salariale</vt:lpstr>
      <vt:lpstr>PowerPoint Presentation</vt:lpstr>
      <vt:lpstr>Élaboration de l’échelle salariale</vt:lpstr>
      <vt:lpstr>Mise à l’échelle ou échelons</vt:lpstr>
      <vt:lpstr> Exemples de mise à l’échelle </vt:lpstr>
      <vt:lpstr> Exemples de mise à l’échelle </vt:lpstr>
      <vt:lpstr>Exemple de mise à l’échelle</vt:lpstr>
      <vt:lpstr>Conseil d’administration</vt:lpstr>
      <vt:lpstr>Responsabilités du  conseil d’administration</vt:lpstr>
      <vt:lpstr>Formation sur la gouvernance du conseil d’administration</vt:lpstr>
      <vt:lpstr>Ressources complémentaires pour les conseils d’administration</vt:lpstr>
      <vt:lpstr>Prochaines étapes</vt:lpstr>
      <vt:lpstr>Questions et réponses</vt:lpstr>
    </vt:vector>
  </TitlesOfParts>
  <Company>Government of Manitoba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Don Teranishi</dc:creator>
  <cp:lastModifiedBy>Kernested, Carla (FAM)</cp:lastModifiedBy>
  <cp:revision>358</cp:revision>
  <cp:lastPrinted>2022-07-05T18:48:00Z</cp:lastPrinted>
  <dcterms:created xsi:type="dcterms:W3CDTF">2014-11-13T22:07:14Z</dcterms:created>
  <dcterms:modified xsi:type="dcterms:W3CDTF">2022-08-22T21:16:34Z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0x0101002A9F69C595779143B475CD390FDF88DF</vt:lpwstr>
  </property>
</Properties>
</file>