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notesSlides/notesSlide20.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9.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5.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Override1.xml" ContentType="application/vnd.openxmlformats-officedocument.themeOverride+xml"/>
  <Override PartName="/ppt/commentAuthors.xml" ContentType="application/vnd.openxmlformats-officedocument.presentationml.commentAuthors+xml"/>
  <Override PartName="/ppt/charts/style1.xml" ContentType="application/vnd.ms-office.chartstyle+xml"/>
  <Override PartName="/ppt/theme/theme2.xml" ContentType="application/vnd.openxmlformats-officedocument.theme+xml"/>
  <Override PartName="/ppt/charts/colors1.xml" ContentType="application/vnd.ms-office.chartcolorstyle+xml"/>
  <Override PartName="/ppt/charts/chart1.xml" ContentType="application/vnd.openxmlformats-officedocument.drawingml.char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282" r:id="rId3"/>
    <p:sldId id="259" r:id="rId4"/>
    <p:sldId id="284" r:id="rId5"/>
    <p:sldId id="272" r:id="rId6"/>
    <p:sldId id="283" r:id="rId7"/>
    <p:sldId id="274" r:id="rId8"/>
    <p:sldId id="271" r:id="rId9"/>
    <p:sldId id="295" r:id="rId10"/>
    <p:sldId id="270" r:id="rId11"/>
    <p:sldId id="289" r:id="rId12"/>
    <p:sldId id="268" r:id="rId13"/>
    <p:sldId id="280" r:id="rId14"/>
    <p:sldId id="288" r:id="rId15"/>
    <p:sldId id="290" r:id="rId16"/>
    <p:sldId id="291" r:id="rId17"/>
    <p:sldId id="294" r:id="rId18"/>
    <p:sldId id="277" r:id="rId19"/>
    <p:sldId id="286" r:id="rId20"/>
    <p:sldId id="287" r:id="rId21"/>
    <p:sldId id="276" r:id="rId22"/>
    <p:sldId id="285" r:id="rId23"/>
    <p:sldId id="281" r:id="rId24"/>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Wiens, Michelle (FAM)" initials="SM(" lastIdx="11" clrIdx="0">
    <p:extLst>
      <p:ext uri="{19B8F6BF-5375-455C-9EA6-DF929625EA0E}">
        <p15:presenceInfo xmlns:p15="http://schemas.microsoft.com/office/powerpoint/2012/main" userId="S-1-5-21-271331182-1959533904-1735737224-87770" providerId="AD"/>
      </p:ext>
    </p:extLst>
  </p:cmAuthor>
  <p:cmAuthor id="2" name="Kernested, Carla (FAM)" initials="KC(" lastIdx="1" clrIdx="1">
    <p:extLst>
      <p:ext uri="{19B8F6BF-5375-455C-9EA6-DF929625EA0E}">
        <p15:presenceInfo xmlns:p15="http://schemas.microsoft.com/office/powerpoint/2012/main" userId="S-1-5-21-271331182-1959533904-1735737224-289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83" autoAdjust="0"/>
    <p:restoredTop sz="74077" autoAdjust="0"/>
  </p:normalViewPr>
  <p:slideViewPr>
    <p:cSldViewPr snapToGrid="0">
      <p:cViewPr varScale="1">
        <p:scale>
          <a:sx n="63" d="100"/>
          <a:sy n="63" d="100"/>
        </p:scale>
        <p:origin x="168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312"/>
    </p:cViewPr>
  </p:sorterViewPr>
  <p:notesViewPr>
    <p:cSldViewPr snapToGrid="0">
      <p:cViewPr varScale="1">
        <p:scale>
          <a:sx n="55" d="100"/>
          <a:sy n="55" d="100"/>
        </p:scale>
        <p:origin x="285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CA" sz="2000" b="1"/>
              <a:t>Salaire horaire 2020-2021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Sheet1!$A$10</c:f>
              <c:strCache>
                <c:ptCount val="1"/>
                <c:pt idx="0">
                  <c:v>Minimum</c:v>
                </c:pt>
              </c:strCache>
            </c:strRef>
          </c:tx>
          <c:spPr>
            <a:solidFill>
              <a:schemeClr val="accent1"/>
            </a:solidFill>
            <a:ln>
              <a:noFill/>
            </a:ln>
            <a:effectLst/>
          </c:spPr>
          <c:invertIfNegative val="0"/>
          <c:cat>
            <c:multiLvlStrRef>
              <c:f>Sheet1!$B$7:$L$9</c:f>
              <c:multiLvlStrCache>
                <c:ptCount val="11"/>
                <c:lvl>
                  <c:pt idx="0">
                    <c:v>EJE III</c:v>
                  </c:pt>
                  <c:pt idx="1">
                    <c:v>EJE II</c:v>
                  </c:pt>
                  <c:pt idx="2">
                    <c:v>EJE III</c:v>
                  </c:pt>
                  <c:pt idx="3">
                    <c:v>EJE II</c:v>
                  </c:pt>
                  <c:pt idx="4">
                    <c:v>EJE III</c:v>
                  </c:pt>
                  <c:pt idx="5">
                    <c:v>EJE II</c:v>
                  </c:pt>
                  <c:pt idx="6">
                    <c:v>AIDE DES SERVICES À L’ENFANCE</c:v>
                  </c:pt>
                  <c:pt idx="7">
                    <c:v>EJE III</c:v>
                  </c:pt>
                  <c:pt idx="8">
                    <c:v>EJE II</c:v>
                  </c:pt>
                  <c:pt idx="9">
                    <c:v>AIDE DES SERVICES À L’ENFANCE EN FORMATION</c:v>
                  </c:pt>
                  <c:pt idx="10">
                    <c:v>AIDE DES SERVICES À L’ENFANCE</c:v>
                  </c:pt>
                </c:lvl>
                <c:lvl>
                  <c:pt idx="0">
                    <c:v>DIRECTRICES OU DIRECTEURS</c:v>
                  </c:pt>
                  <c:pt idx="2">
                    <c:v>ADJOINTES OU ADJOINTS DIRECTRICES OU DIRECTEURS</c:v>
                  </c:pt>
                  <c:pt idx="4">
                    <c:v>SUPERVISEURES OU SUPERVISEURS</c:v>
                  </c:pt>
                  <c:pt idx="7">
                    <c:v>PERSONNEL DE GARDE D’ENFANTS</c:v>
                  </c:pt>
                </c:lvl>
              </c:multiLvlStrCache>
            </c:multiLvlStrRef>
          </c:cat>
          <c:val>
            <c:numRef>
              <c:f>Sheet1!$B$10:$L$10</c:f>
              <c:numCache>
                <c:formatCode>"$"#,##0.00</c:formatCode>
                <c:ptCount val="11"/>
                <c:pt idx="0">
                  <c:v>22</c:v>
                </c:pt>
                <c:pt idx="1">
                  <c:v>20.5</c:v>
                </c:pt>
                <c:pt idx="2">
                  <c:v>20.07</c:v>
                </c:pt>
                <c:pt idx="3">
                  <c:v>18.2</c:v>
                </c:pt>
                <c:pt idx="4">
                  <c:v>17.079999999999998</c:v>
                </c:pt>
                <c:pt idx="5">
                  <c:v>17.68</c:v>
                </c:pt>
                <c:pt idx="6">
                  <c:v>15</c:v>
                </c:pt>
                <c:pt idx="7">
                  <c:v>16.55</c:v>
                </c:pt>
                <c:pt idx="8">
                  <c:v>11.9</c:v>
                </c:pt>
                <c:pt idx="9">
                  <c:v>11.9</c:v>
                </c:pt>
                <c:pt idx="10">
                  <c:v>11.9</c:v>
                </c:pt>
              </c:numCache>
            </c:numRef>
          </c:val>
          <c:extLst>
            <c:ext xmlns:c16="http://schemas.microsoft.com/office/drawing/2014/chart" uri="{C3380CC4-5D6E-409C-BE32-E72D297353CC}">
              <c16:uniqueId val="{00000000-0F80-4991-BA86-5EEC095F8349}"/>
            </c:ext>
          </c:extLst>
        </c:ser>
        <c:ser>
          <c:idx val="1"/>
          <c:order val="1"/>
          <c:tx>
            <c:strRef>
              <c:f>Sheet1!$A$11</c:f>
              <c:strCache>
                <c:ptCount val="1"/>
                <c:pt idx="0">
                  <c:v>Maximum</c:v>
                </c:pt>
              </c:strCache>
            </c:strRef>
          </c:tx>
          <c:spPr>
            <a:solidFill>
              <a:schemeClr val="accent2"/>
            </a:solidFill>
            <a:ln>
              <a:noFill/>
            </a:ln>
            <a:effectLst/>
          </c:spPr>
          <c:invertIfNegative val="0"/>
          <c:cat>
            <c:multiLvlStrRef>
              <c:f>Sheet1!$B$7:$L$9</c:f>
              <c:multiLvlStrCache>
                <c:ptCount val="11"/>
                <c:lvl>
                  <c:pt idx="0">
                    <c:v>EJE III</c:v>
                  </c:pt>
                  <c:pt idx="1">
                    <c:v>EJE II</c:v>
                  </c:pt>
                  <c:pt idx="2">
                    <c:v>EJE III</c:v>
                  </c:pt>
                  <c:pt idx="3">
                    <c:v>EJE II</c:v>
                  </c:pt>
                  <c:pt idx="4">
                    <c:v>EJE III</c:v>
                  </c:pt>
                  <c:pt idx="5">
                    <c:v>EJE II</c:v>
                  </c:pt>
                  <c:pt idx="6">
                    <c:v>AIDE DES SERVICES À L’ENFANCE</c:v>
                  </c:pt>
                  <c:pt idx="7">
                    <c:v>EJE III</c:v>
                  </c:pt>
                  <c:pt idx="8">
                    <c:v>EJE II</c:v>
                  </c:pt>
                  <c:pt idx="9">
                    <c:v>AIDE DES SERVICES À L’ENFANCE EN FORMATION</c:v>
                  </c:pt>
                  <c:pt idx="10">
                    <c:v>AIDE DES SERVICES À L’ENFANCE</c:v>
                  </c:pt>
                </c:lvl>
                <c:lvl>
                  <c:pt idx="0">
                    <c:v>DIRECTRICES OU DIRECTEURS</c:v>
                  </c:pt>
                  <c:pt idx="2">
                    <c:v>ADJOINTES OU ADJOINTS DIRECTRICES OU DIRECTEURS</c:v>
                  </c:pt>
                  <c:pt idx="4">
                    <c:v>SUPERVISEURES OU SUPERVISEURS</c:v>
                  </c:pt>
                  <c:pt idx="7">
                    <c:v>PERSONNEL DE GARDE D’ENFANTS</c:v>
                  </c:pt>
                </c:lvl>
              </c:multiLvlStrCache>
            </c:multiLvlStrRef>
          </c:cat>
          <c:val>
            <c:numRef>
              <c:f>Sheet1!$B$11:$L$11</c:f>
              <c:numCache>
                <c:formatCode>"$"#,##0.00</c:formatCode>
                <c:ptCount val="11"/>
                <c:pt idx="0">
                  <c:v>68.900000000000006</c:v>
                </c:pt>
                <c:pt idx="1">
                  <c:v>37.94</c:v>
                </c:pt>
                <c:pt idx="2">
                  <c:v>50.9</c:v>
                </c:pt>
                <c:pt idx="3">
                  <c:v>33.19</c:v>
                </c:pt>
                <c:pt idx="4">
                  <c:v>33.36</c:v>
                </c:pt>
                <c:pt idx="5">
                  <c:v>35.76</c:v>
                </c:pt>
                <c:pt idx="6">
                  <c:v>21.16</c:v>
                </c:pt>
                <c:pt idx="7">
                  <c:v>40.93</c:v>
                </c:pt>
                <c:pt idx="8">
                  <c:v>28.63</c:v>
                </c:pt>
                <c:pt idx="9">
                  <c:v>22.9</c:v>
                </c:pt>
                <c:pt idx="10">
                  <c:v>43.75</c:v>
                </c:pt>
              </c:numCache>
            </c:numRef>
          </c:val>
          <c:extLst>
            <c:ext xmlns:c16="http://schemas.microsoft.com/office/drawing/2014/chart" uri="{C3380CC4-5D6E-409C-BE32-E72D297353CC}">
              <c16:uniqueId val="{00000001-0F80-4991-BA86-5EEC095F8349}"/>
            </c:ext>
          </c:extLst>
        </c:ser>
        <c:ser>
          <c:idx val="2"/>
          <c:order val="2"/>
          <c:tx>
            <c:strRef>
              <c:f>Sheet1!$A$12</c:f>
              <c:strCache>
                <c:ptCount val="1"/>
                <c:pt idx="0">
                  <c:v>Moyen</c:v>
                </c:pt>
              </c:strCache>
            </c:strRef>
          </c:tx>
          <c:spPr>
            <a:solidFill>
              <a:schemeClr val="accent3"/>
            </a:solidFill>
            <a:ln>
              <a:noFill/>
            </a:ln>
            <a:effectLst/>
          </c:spPr>
          <c:invertIfNegative val="0"/>
          <c:cat>
            <c:multiLvlStrRef>
              <c:f>Sheet1!$B$7:$L$9</c:f>
              <c:multiLvlStrCache>
                <c:ptCount val="11"/>
                <c:lvl>
                  <c:pt idx="0">
                    <c:v>EJE III</c:v>
                  </c:pt>
                  <c:pt idx="1">
                    <c:v>EJE II</c:v>
                  </c:pt>
                  <c:pt idx="2">
                    <c:v>EJE III</c:v>
                  </c:pt>
                  <c:pt idx="3">
                    <c:v>EJE II</c:v>
                  </c:pt>
                  <c:pt idx="4">
                    <c:v>EJE III</c:v>
                  </c:pt>
                  <c:pt idx="5">
                    <c:v>EJE II</c:v>
                  </c:pt>
                  <c:pt idx="6">
                    <c:v>AIDE DES SERVICES À L’ENFANCE</c:v>
                  </c:pt>
                  <c:pt idx="7">
                    <c:v>EJE III</c:v>
                  </c:pt>
                  <c:pt idx="8">
                    <c:v>EJE II</c:v>
                  </c:pt>
                  <c:pt idx="9">
                    <c:v>AIDE DES SERVICES À L’ENFANCE EN FORMATION</c:v>
                  </c:pt>
                  <c:pt idx="10">
                    <c:v>AIDE DES SERVICES À L’ENFANCE</c:v>
                  </c:pt>
                </c:lvl>
                <c:lvl>
                  <c:pt idx="0">
                    <c:v>DIRECTRICES OU DIRECTEURS</c:v>
                  </c:pt>
                  <c:pt idx="2">
                    <c:v>ADJOINTES OU ADJOINTS DIRECTRICES OU DIRECTEURS</c:v>
                  </c:pt>
                  <c:pt idx="4">
                    <c:v>SUPERVISEURES OU SUPERVISEURS</c:v>
                  </c:pt>
                  <c:pt idx="7">
                    <c:v>PERSONNEL DE GARDE D’ENFANTS</c:v>
                  </c:pt>
                </c:lvl>
              </c:multiLvlStrCache>
            </c:multiLvlStrRef>
          </c:cat>
          <c:val>
            <c:numRef>
              <c:f>Sheet1!$B$12:$L$12</c:f>
              <c:numCache>
                <c:formatCode>"$"#,##0.00</c:formatCode>
                <c:ptCount val="11"/>
                <c:pt idx="0">
                  <c:v>33.92</c:v>
                </c:pt>
                <c:pt idx="1">
                  <c:v>28.74</c:v>
                </c:pt>
                <c:pt idx="2">
                  <c:v>28.95</c:v>
                </c:pt>
                <c:pt idx="3">
                  <c:v>25.17</c:v>
                </c:pt>
                <c:pt idx="4">
                  <c:v>24.81</c:v>
                </c:pt>
                <c:pt idx="5">
                  <c:v>22.97</c:v>
                </c:pt>
                <c:pt idx="6">
                  <c:v>17.920000000000002</c:v>
                </c:pt>
                <c:pt idx="7">
                  <c:v>21.77</c:v>
                </c:pt>
                <c:pt idx="8">
                  <c:v>19.77</c:v>
                </c:pt>
                <c:pt idx="9">
                  <c:v>14.78</c:v>
                </c:pt>
                <c:pt idx="10">
                  <c:v>13.59</c:v>
                </c:pt>
              </c:numCache>
            </c:numRef>
          </c:val>
          <c:extLst>
            <c:ext xmlns:c16="http://schemas.microsoft.com/office/drawing/2014/chart" uri="{C3380CC4-5D6E-409C-BE32-E72D297353CC}">
              <c16:uniqueId val="{00000002-0F80-4991-BA86-5EEC095F8349}"/>
            </c:ext>
          </c:extLst>
        </c:ser>
        <c:dLbls>
          <c:showLegendKey val="0"/>
          <c:showVal val="0"/>
          <c:showCatName val="0"/>
          <c:showSerName val="0"/>
          <c:showPercent val="0"/>
          <c:showBubbleSize val="0"/>
        </c:dLbls>
        <c:gapWidth val="150"/>
        <c:axId val="445594632"/>
        <c:axId val="445594960"/>
      </c:barChart>
      <c:catAx>
        <c:axId val="445594632"/>
        <c:scaling>
          <c:orientation val="minMax"/>
        </c:scaling>
        <c:delete val="0"/>
        <c:axPos val="b"/>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5594960"/>
        <c:crosses val="autoZero"/>
        <c:auto val="1"/>
        <c:lblAlgn val="ctr"/>
        <c:lblOffset val="100"/>
        <c:noMultiLvlLbl val="0"/>
      </c:catAx>
      <c:valAx>
        <c:axId val="445594960"/>
        <c:scaling>
          <c:orientation val="minMax"/>
        </c:scaling>
        <c:delete val="0"/>
        <c:axPos val="l"/>
        <c:majorGridlines>
          <c:spPr>
            <a:ln w="9525" cap="flat" cmpd="sng" algn="ctr">
              <a:solidFill>
                <a:schemeClr val="tx1">
                  <a:lumMod val="15000"/>
                  <a:lumOff val="85000"/>
                </a:schemeClr>
              </a:solidFill>
              <a:round/>
            </a:ln>
            <a:effectLst/>
          </c:spPr>
        </c:majorGridlines>
        <c:numFmt formatCode="#,##0.00\ [$$-C0C]"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559463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806CACE-8D99-4CB5-817A-E8A12DF12DA6}" type="datetimeFigureOut">
              <a:rPr lang="en-CA" smtClean="0"/>
              <a:pPr/>
              <a:t>2022-08-22</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C1E496F-99DA-4614-9C8B-64336DF9FDB2}"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25A6B2-D661-4170-BBA3-86A9B07703BA}" type="slidenum">
              <a:rPr lang="en-CA" smtClean="0"/>
              <a:pPr/>
              <a:t>1</a:t>
            </a:fld>
            <a:endParaRPr lang="en-CA" smtClean="0"/>
          </a:p>
        </p:txBody>
      </p:sp>
    </p:spTree>
    <p:extLst>
      <p:ext uri="{BB962C8B-B14F-4D97-AF65-F5344CB8AC3E}">
        <p14:creationId xmlns:p14="http://schemas.microsoft.com/office/powerpoint/2010/main" val="743333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10</a:t>
            </a:fld>
            <a:endParaRPr lang="en-CA" smtClean="0"/>
          </a:p>
        </p:txBody>
      </p:sp>
    </p:spTree>
    <p:extLst>
      <p:ext uri="{BB962C8B-B14F-4D97-AF65-F5344CB8AC3E}">
        <p14:creationId xmlns:p14="http://schemas.microsoft.com/office/powerpoint/2010/main" val="4012403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11</a:t>
            </a:fld>
            <a:endParaRPr lang="en-CA" smtClean="0"/>
          </a:p>
        </p:txBody>
      </p:sp>
    </p:spTree>
    <p:extLst>
      <p:ext uri="{BB962C8B-B14F-4D97-AF65-F5344CB8AC3E}">
        <p14:creationId xmlns:p14="http://schemas.microsoft.com/office/powerpoint/2010/main" val="4147438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800" dirty="0">
              <a:latin typeface="Arial" panose="020B0604020202020204" pitchFamily="34" charset="0"/>
              <a:cs typeface="Arial" panose="020B0604020202020204" pitchFamily="34" charset="0"/>
            </a:endParaRPr>
          </a:p>
          <a:p>
            <a:endParaRPr lang="en-CA" sz="1800" dirty="0">
              <a:latin typeface="Arial" panose="020B0604020202020204" pitchFamily="34" charset="0"/>
              <a:cs typeface="Arial" panose="020B0604020202020204" pitchFamily="34" charset="0"/>
            </a:endParaRPr>
          </a:p>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12</a:t>
            </a:fld>
            <a:endParaRPr lang="en-CA"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730668"/>
          </a:xfrm>
        </p:spPr>
        <p:txBody>
          <a:bodyPr>
            <a:noAutofit/>
          </a:bodyPr>
          <a:lstStyle/>
          <a:p>
            <a:pPr marL="291179" indent="-291179">
              <a:buFont typeface="Arial" panose="020B0604020202020204" pitchFamily="34" charset="0"/>
              <a:buChar char="•"/>
            </a:pPr>
            <a:endParaRPr lang="en-CA"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13</a:t>
            </a:fld>
            <a:endParaRPr lang="en-CA" smtClean="0"/>
          </a:p>
        </p:txBody>
      </p:sp>
    </p:spTree>
    <p:extLst>
      <p:ext uri="{BB962C8B-B14F-4D97-AF65-F5344CB8AC3E}">
        <p14:creationId xmlns:p14="http://schemas.microsoft.com/office/powerpoint/2010/main" val="644934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14</a:t>
            </a:fld>
            <a:endParaRPr lang="en-CA" smtClean="0"/>
          </a:p>
        </p:txBody>
      </p:sp>
    </p:spTree>
    <p:extLst>
      <p:ext uri="{BB962C8B-B14F-4D97-AF65-F5344CB8AC3E}">
        <p14:creationId xmlns:p14="http://schemas.microsoft.com/office/powerpoint/2010/main" val="3328545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15</a:t>
            </a:fld>
            <a:endParaRPr lang="en-CA" smtClean="0"/>
          </a:p>
        </p:txBody>
      </p:sp>
    </p:spTree>
    <p:extLst>
      <p:ext uri="{BB962C8B-B14F-4D97-AF65-F5344CB8AC3E}">
        <p14:creationId xmlns:p14="http://schemas.microsoft.com/office/powerpoint/2010/main" val="2666364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16</a:t>
            </a:fld>
            <a:endParaRPr lang="en-CA" smtClean="0"/>
          </a:p>
        </p:txBody>
      </p:sp>
    </p:spTree>
    <p:extLst>
      <p:ext uri="{BB962C8B-B14F-4D97-AF65-F5344CB8AC3E}">
        <p14:creationId xmlns:p14="http://schemas.microsoft.com/office/powerpoint/2010/main" val="250331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17</a:t>
            </a:fld>
            <a:endParaRPr lang="en-CA" smtClean="0"/>
          </a:p>
        </p:txBody>
      </p:sp>
    </p:spTree>
    <p:extLst>
      <p:ext uri="{BB962C8B-B14F-4D97-AF65-F5344CB8AC3E}">
        <p14:creationId xmlns:p14="http://schemas.microsoft.com/office/powerpoint/2010/main" val="2417238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18</a:t>
            </a:fld>
            <a:endParaRPr lang="en-CA" smtClean="0"/>
          </a:p>
        </p:txBody>
      </p:sp>
    </p:spTree>
    <p:extLst>
      <p:ext uri="{BB962C8B-B14F-4D97-AF65-F5344CB8AC3E}">
        <p14:creationId xmlns:p14="http://schemas.microsoft.com/office/powerpoint/2010/main" val="4053503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19</a:t>
            </a:fld>
            <a:endParaRPr lang="en-CA" smtClean="0"/>
          </a:p>
        </p:txBody>
      </p:sp>
    </p:spTree>
    <p:extLst>
      <p:ext uri="{BB962C8B-B14F-4D97-AF65-F5344CB8AC3E}">
        <p14:creationId xmlns:p14="http://schemas.microsoft.com/office/powerpoint/2010/main" val="536232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2</a:t>
            </a:fld>
            <a:endParaRPr lang="en-CA" smtClean="0"/>
          </a:p>
        </p:txBody>
      </p:sp>
    </p:spTree>
    <p:extLst>
      <p:ext uri="{BB962C8B-B14F-4D97-AF65-F5344CB8AC3E}">
        <p14:creationId xmlns:p14="http://schemas.microsoft.com/office/powerpoint/2010/main" val="748671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1E496F-99DA-4614-9C8B-64336DF9FDB2}" type="slidenum">
              <a:rPr lang="en-CA" smtClean="0"/>
              <a:pPr/>
              <a:t>20</a:t>
            </a:fld>
            <a:endParaRPr lang="en-CA" smtClean="0"/>
          </a:p>
        </p:txBody>
      </p:sp>
    </p:spTree>
    <p:extLst>
      <p:ext uri="{BB962C8B-B14F-4D97-AF65-F5344CB8AC3E}">
        <p14:creationId xmlns:p14="http://schemas.microsoft.com/office/powerpoint/2010/main" val="24931875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400" baseline="0">
                <a:latin typeface="Arial" panose="020B0604020202020204" pitchFamily="34" charset="0"/>
                <a:cs typeface="Arial" panose="020B0604020202020204" pitchFamily="34" charset="0"/>
              </a:rPr>
              <a:t>Les noms</a:t>
            </a:r>
            <a:r>
              <a:rPr lang="fr-CA" sz="1400">
                <a:latin typeface="Arial" panose="020B0604020202020204" pitchFamily="34" charset="0"/>
                <a:cs typeface="Arial" panose="020B0604020202020204" pitchFamily="34" charset="0"/>
              </a:rPr>
              <a:t> des</a:t>
            </a:r>
            <a:r>
              <a:rPr lang="fr-CA" sz="1400" baseline="0">
                <a:latin typeface="Arial" panose="020B0604020202020204" pitchFamily="34" charset="0"/>
                <a:cs typeface="Arial" panose="020B0604020202020204" pitchFamily="34" charset="0"/>
              </a:rPr>
              <a:t> employés ayant un poste, une classification et un salaire horaire</a:t>
            </a:r>
            <a:r>
              <a:rPr lang="fr-CA" sz="1400">
                <a:latin typeface="Arial" panose="020B0604020202020204" pitchFamily="34" charset="0"/>
                <a:cs typeface="Arial" panose="020B0604020202020204" pitchFamily="34" charset="0"/>
              </a:rPr>
              <a:t> sont</a:t>
            </a:r>
            <a:r>
              <a:rPr lang="fr-CA" sz="1400" baseline="0">
                <a:latin typeface="Arial" panose="020B0604020202020204" pitchFamily="34" charset="0"/>
                <a:cs typeface="Arial" panose="020B0604020202020204" pitchFamily="34" charset="0"/>
              </a:rPr>
              <a:t> indiqués dans le budget, sous l’annexe : Salaire du personnel</a:t>
            </a:r>
          </a:p>
        </p:txBody>
      </p:sp>
      <p:sp>
        <p:nvSpPr>
          <p:cNvPr id="4" name="Slide Number Placeholder 3"/>
          <p:cNvSpPr>
            <a:spLocks noGrp="1"/>
          </p:cNvSpPr>
          <p:nvPr>
            <p:ph type="sldNum" sz="quarter" idx="10"/>
          </p:nvPr>
        </p:nvSpPr>
        <p:spPr/>
        <p:txBody>
          <a:bodyPr/>
          <a:lstStyle/>
          <a:p>
            <a:fld id="{6C1E496F-99DA-4614-9C8B-64336DF9FDB2}" type="slidenum">
              <a:rPr lang="en-CA" smtClean="0"/>
              <a:pPr/>
              <a:t>21</a:t>
            </a:fld>
            <a:endParaRPr lang="en-CA" smtClean="0"/>
          </a:p>
        </p:txBody>
      </p:sp>
    </p:spTree>
    <p:extLst>
      <p:ext uri="{BB962C8B-B14F-4D97-AF65-F5344CB8AC3E}">
        <p14:creationId xmlns:p14="http://schemas.microsoft.com/office/powerpoint/2010/main" val="518637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400" b="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22</a:t>
            </a:fld>
            <a:endParaRPr lang="en-CA" smtClean="0"/>
          </a:p>
        </p:txBody>
      </p:sp>
    </p:spTree>
    <p:extLst>
      <p:ext uri="{BB962C8B-B14F-4D97-AF65-F5344CB8AC3E}">
        <p14:creationId xmlns:p14="http://schemas.microsoft.com/office/powerpoint/2010/main" val="251663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23</a:t>
            </a:fld>
            <a:endParaRPr lang="en-CA" smtClean="0"/>
          </a:p>
        </p:txBody>
      </p:sp>
    </p:spTree>
    <p:extLst>
      <p:ext uri="{BB962C8B-B14F-4D97-AF65-F5344CB8AC3E}">
        <p14:creationId xmlns:p14="http://schemas.microsoft.com/office/powerpoint/2010/main" val="1906013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25A6B2-D661-4170-BBA3-86A9B07703BA}" type="slidenum">
              <a:rPr lang="en-CA" smtClean="0"/>
              <a:pPr/>
              <a:t>3</a:t>
            </a:fld>
            <a:endParaRPr lang="en-CA" smtClean="0"/>
          </a:p>
        </p:txBody>
      </p:sp>
    </p:spTree>
    <p:extLst>
      <p:ext uri="{BB962C8B-B14F-4D97-AF65-F5344CB8AC3E}">
        <p14:creationId xmlns:p14="http://schemas.microsoft.com/office/powerpoint/2010/main" val="3030453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4</a:t>
            </a:fld>
            <a:endParaRPr lang="en-CA" smtClean="0"/>
          </a:p>
        </p:txBody>
      </p:sp>
    </p:spTree>
    <p:extLst>
      <p:ext uri="{BB962C8B-B14F-4D97-AF65-F5344CB8AC3E}">
        <p14:creationId xmlns:p14="http://schemas.microsoft.com/office/powerpoint/2010/main" val="328850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sz="1400">
                <a:latin typeface="Arial" panose="020B0604020202020204" pitchFamily="34" charset="0"/>
                <a:cs typeface="Arial" panose="020B0604020202020204" pitchFamily="34" charset="0"/>
              </a:rPr>
              <a:t>Revenu = subvention de fonctionnement + frais assumés par les parents</a:t>
            </a:r>
          </a:p>
          <a:p>
            <a:endParaRPr lang="en-CA" sz="1400" dirty="0" smtClean="0">
              <a:latin typeface="Arial" panose="020B0604020202020204" pitchFamily="34" charset="0"/>
              <a:cs typeface="Arial" panose="020B0604020202020204" pitchFamily="34" charset="0"/>
            </a:endParaRPr>
          </a:p>
          <a:p>
            <a:r>
              <a:rPr lang="fr-CA" sz="1400">
                <a:latin typeface="Arial" panose="020B0604020202020204" pitchFamily="34" charset="0"/>
                <a:cs typeface="Arial" panose="020B0604020202020204" pitchFamily="34" charset="0"/>
              </a:rPr>
              <a:t>Les subventions sont discrétionnaires et sont régies par la loi</a:t>
            </a:r>
          </a:p>
          <a:p>
            <a:r>
              <a:rPr lang="fr-CA" sz="1400">
                <a:latin typeface="Arial" panose="020B0604020202020204" pitchFamily="34" charset="0"/>
                <a:cs typeface="Arial" panose="020B0604020202020204" pitchFamily="34" charset="0"/>
              </a:rPr>
              <a:t>Paragraphe 31 (1) de la Loi sur la garde d’enfants </a:t>
            </a:r>
          </a:p>
          <a:p>
            <a:r>
              <a:rPr lang="fr-CA" sz="1400">
                <a:latin typeface="Arial" panose="020B0604020202020204" pitchFamily="34" charset="0"/>
                <a:cs typeface="Arial" panose="020B0604020202020204" pitchFamily="34" charset="0"/>
              </a:rPr>
              <a:t>Article 37 du Règlement sur la garde des enfants </a:t>
            </a:r>
          </a:p>
          <a:p>
            <a:endParaRPr lang="en-CA" sz="1400" dirty="0">
              <a:latin typeface="Arial" panose="020B0604020202020204" pitchFamily="34" charset="0"/>
              <a:cs typeface="Arial" panose="020B0604020202020204" pitchFamily="34" charset="0"/>
            </a:endParaRPr>
          </a:p>
          <a:p>
            <a:r>
              <a:rPr lang="fr-CA" sz="1400">
                <a:latin typeface="Arial" panose="020B0604020202020204" pitchFamily="34" charset="0"/>
                <a:cs typeface="Arial" panose="020B0604020202020204" pitchFamily="34" charset="0"/>
              </a:rPr>
              <a:t>Les annexes A et B du règlement ont été modifiées le 1</a:t>
            </a:r>
            <a:r>
              <a:rPr lang="fr-CA" sz="1400" baseline="30000">
                <a:latin typeface="Arial" panose="020B0604020202020204" pitchFamily="34" charset="0"/>
                <a:cs typeface="Arial" panose="020B0604020202020204" pitchFamily="34" charset="0"/>
              </a:rPr>
              <a:t>er</a:t>
            </a:r>
            <a:r>
              <a:rPr lang="fr-CA" sz="1400">
                <a:latin typeface="Arial" panose="020B0604020202020204" pitchFamily="34" charset="0"/>
                <a:cs typeface="Arial" panose="020B0604020202020204" pitchFamily="34" charset="0"/>
              </a:rPr>
              <a:t> avril 2022 afin de mettre en œuvre cette initiative le 1</a:t>
            </a:r>
            <a:r>
              <a:rPr lang="fr-CA" sz="1400" baseline="30000">
                <a:latin typeface="Arial" panose="020B0604020202020204" pitchFamily="34" charset="0"/>
                <a:cs typeface="Arial" panose="020B0604020202020204" pitchFamily="34" charset="0"/>
              </a:rPr>
              <a:t>er</a:t>
            </a:r>
            <a:r>
              <a:rPr lang="fr-CA" sz="1400">
                <a:latin typeface="Arial" panose="020B0604020202020204" pitchFamily="34" charset="0"/>
                <a:cs typeface="Arial" panose="020B0604020202020204" pitchFamily="34" charset="0"/>
              </a:rPr>
              <a:t> juillet.</a:t>
            </a:r>
          </a:p>
          <a:p>
            <a:endParaRPr lang="en-CA" dirty="0"/>
          </a:p>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5</a:t>
            </a:fld>
            <a:endParaRPr lang="en-CA" smtClean="0"/>
          </a:p>
        </p:txBody>
      </p:sp>
    </p:spTree>
    <p:extLst>
      <p:ext uri="{BB962C8B-B14F-4D97-AF65-F5344CB8AC3E}">
        <p14:creationId xmlns:p14="http://schemas.microsoft.com/office/powerpoint/2010/main" val="868831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fr-CA" sz="1400" dirty="0">
                <a:latin typeface="Arial" panose="020B0604020202020204" pitchFamily="34" charset="0"/>
                <a:cs typeface="Arial" panose="020B0604020202020204" pitchFamily="34" charset="0"/>
              </a:rPr>
              <a:t>Tous les taux de subvention, y compris pour les prématernelles, sont basés sur 12 mois d’exploitation par année.</a:t>
            </a:r>
          </a:p>
          <a:p>
            <a:endParaRPr lang="en-CA" sz="1400" dirty="0">
              <a:latin typeface="Arial" panose="020B0604020202020204" pitchFamily="34" charset="0"/>
              <a:cs typeface="Arial" panose="020B0604020202020204" pitchFamily="34" charset="0"/>
            </a:endParaRPr>
          </a:p>
          <a:p>
            <a:r>
              <a:rPr lang="fr-CA" sz="1400" b="1" dirty="0">
                <a:latin typeface="Arial" panose="020B0604020202020204" pitchFamily="34" charset="0"/>
                <a:cs typeface="Arial" panose="020B0604020202020204" pitchFamily="34" charset="0"/>
              </a:rPr>
              <a:t>Les subventions sont calculées au prorata pour les établissements qui sont exploités moins de 12 mois.</a:t>
            </a:r>
          </a:p>
          <a:p>
            <a:r>
              <a:rPr lang="fr-CA" sz="1400" dirty="0">
                <a:latin typeface="Arial" panose="020B0604020202020204" pitchFamily="34" charset="0"/>
                <a:cs typeface="Arial" panose="020B0604020202020204" pitchFamily="34" charset="0"/>
              </a:rPr>
              <a:t>Par exemple : </a:t>
            </a:r>
          </a:p>
          <a:p>
            <a:r>
              <a:rPr lang="fr-CA" sz="1400" dirty="0">
                <a:latin typeface="Arial" panose="020B0604020202020204" pitchFamily="34" charset="0"/>
                <a:cs typeface="Arial" panose="020B0604020202020204" pitchFamily="34" charset="0"/>
              </a:rPr>
              <a:t>Pour calculer le montant approximatif de la subvention reçu par un établissement qui ferme en juillet et en août</a:t>
            </a:r>
          </a:p>
          <a:p>
            <a:r>
              <a:rPr lang="fr-CA" sz="1400" dirty="0">
                <a:latin typeface="Arial" panose="020B0604020202020204" pitchFamily="34" charset="0"/>
                <a:cs typeface="Arial" panose="020B0604020202020204" pitchFamily="34" charset="0"/>
              </a:rPr>
              <a:t>Montant annuel total divisé par 12 (mois), puis multiplié par 10 (mois)</a:t>
            </a:r>
          </a:p>
          <a:p>
            <a:endParaRPr lang="en-CA" sz="1400" dirty="0" smtClean="0">
              <a:latin typeface="Arial" panose="020B0604020202020204" pitchFamily="34" charset="0"/>
              <a:cs typeface="Arial" panose="020B0604020202020204" pitchFamily="34" charset="0"/>
            </a:endParaRPr>
          </a:p>
          <a:p>
            <a:r>
              <a:rPr lang="fr-CA" sz="1400" dirty="0">
                <a:latin typeface="Arial" panose="020B0604020202020204" pitchFamily="34" charset="0"/>
                <a:cs typeface="Arial" panose="020B0604020202020204" pitchFamily="34" charset="0"/>
              </a:rPr>
              <a:t>Augmentation de la subvention de fonctionnement de la garderie :</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20,2 % pour les places d’enfants en bas âge</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27,5 % pour les places d’enfants d’âge préscolaires </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36,8 % pour les places d’enfants d’âge scolaire</a:t>
            </a:r>
          </a:p>
          <a:p>
            <a:endParaRPr lang="en-CA" sz="1400" dirty="0">
              <a:latin typeface="Arial" panose="020B0604020202020204" pitchFamily="34" charset="0"/>
              <a:cs typeface="Arial" panose="020B0604020202020204" pitchFamily="34" charset="0"/>
            </a:endParaRPr>
          </a:p>
          <a:p>
            <a:r>
              <a:rPr lang="fr-CA" sz="1400" dirty="0">
                <a:latin typeface="Arial" panose="020B0604020202020204" pitchFamily="34" charset="0"/>
                <a:cs typeface="Arial" panose="020B0604020202020204" pitchFamily="34" charset="0"/>
              </a:rPr>
              <a:t>Places de prématernelle; augmentation de 43 %. </a:t>
            </a:r>
          </a:p>
          <a:p>
            <a:endParaRPr lang="en-CA" sz="1400" dirty="0">
              <a:latin typeface="Arial" panose="020B0604020202020204" pitchFamily="34" charset="0"/>
              <a:cs typeface="Arial" panose="020B0604020202020204" pitchFamily="34" charset="0"/>
            </a:endParaRPr>
          </a:p>
          <a:p>
            <a:r>
              <a:rPr lang="fr-CA" sz="1400" dirty="0">
                <a:latin typeface="Arial" panose="020B0604020202020204" pitchFamily="34" charset="0"/>
                <a:cs typeface="Arial" panose="020B0604020202020204" pitchFamily="34" charset="0"/>
              </a:rPr>
              <a:t>L’augmentation de la subvention de fonctionnement des services de garde à domicile est de </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37,7 % pour les enfants en bas âge</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39,5 % pour les enfants d’âge préscolaire </a:t>
            </a:r>
          </a:p>
          <a:p>
            <a:pPr marL="291179" indent="-291179">
              <a:buFont typeface="Arial" panose="020B0604020202020204" pitchFamily="34" charset="0"/>
              <a:buChar char="•"/>
            </a:pPr>
            <a:r>
              <a:rPr lang="fr-CA" sz="1400" dirty="0">
                <a:latin typeface="Arial" panose="020B0604020202020204" pitchFamily="34" charset="0"/>
                <a:cs typeface="Arial" panose="020B0604020202020204" pitchFamily="34" charset="0"/>
              </a:rPr>
              <a:t>59 % pour les enfants d’âge scolaire</a:t>
            </a:r>
          </a:p>
          <a:p>
            <a:endParaRPr lang="en-CA" sz="1600"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6</a:t>
            </a:fld>
            <a:endParaRPr lang="en-CA" smtClean="0"/>
          </a:p>
        </p:txBody>
      </p:sp>
    </p:spTree>
    <p:extLst>
      <p:ext uri="{BB962C8B-B14F-4D97-AF65-F5344CB8AC3E}">
        <p14:creationId xmlns:p14="http://schemas.microsoft.com/office/powerpoint/2010/main" val="3080292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a:latin typeface="Arial" panose="020B0604020202020204" pitchFamily="34" charset="0"/>
                <a:cs typeface="Arial" panose="020B0604020202020204" pitchFamily="34" charset="0"/>
              </a:rPr>
              <a:t>Montant unitaire précédent = 295 $</a:t>
            </a:r>
          </a:p>
          <a:p>
            <a:r>
              <a:rPr lang="fr-CA">
                <a:latin typeface="Arial" panose="020B0604020202020204" pitchFamily="34" charset="0"/>
                <a:cs typeface="Arial" panose="020B0604020202020204" pitchFamily="34" charset="0"/>
              </a:rPr>
              <a:t>Montant unitaire du 1</a:t>
            </a:r>
            <a:r>
              <a:rPr lang="fr-CA" baseline="30000">
                <a:latin typeface="Arial" panose="020B0604020202020204" pitchFamily="34" charset="0"/>
                <a:cs typeface="Arial" panose="020B0604020202020204" pitchFamily="34" charset="0"/>
              </a:rPr>
              <a:t>er</a:t>
            </a:r>
            <a:r>
              <a:rPr lang="fr-CA">
                <a:latin typeface="Arial" panose="020B0604020202020204" pitchFamily="34" charset="0"/>
                <a:cs typeface="Arial" panose="020B0604020202020204" pitchFamily="34" charset="0"/>
              </a:rPr>
              <a:t> juillet 2022 = 330,40 $</a:t>
            </a:r>
          </a:p>
          <a:p>
            <a:endParaRPr lang="en-CA" dirty="0"/>
          </a:p>
        </p:txBody>
      </p:sp>
      <p:sp>
        <p:nvSpPr>
          <p:cNvPr id="4" name="Slide Number Placeholder 3"/>
          <p:cNvSpPr>
            <a:spLocks noGrp="1"/>
          </p:cNvSpPr>
          <p:nvPr>
            <p:ph type="sldNum" sz="quarter" idx="10"/>
          </p:nvPr>
        </p:nvSpPr>
        <p:spPr/>
        <p:txBody>
          <a:bodyPr/>
          <a:lstStyle/>
          <a:p>
            <a:fld id="{6C1E496F-99DA-4614-9C8B-64336DF9FDB2}" type="slidenum">
              <a:rPr lang="en-CA" smtClean="0"/>
              <a:pPr/>
              <a:t>7</a:t>
            </a:fld>
            <a:endParaRPr lang="en-CA" smtClean="0"/>
          </a:p>
        </p:txBody>
      </p:sp>
    </p:spTree>
    <p:extLst>
      <p:ext uri="{BB962C8B-B14F-4D97-AF65-F5344CB8AC3E}">
        <p14:creationId xmlns:p14="http://schemas.microsoft.com/office/powerpoint/2010/main" val="1875614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C1E496F-99DA-4614-9C8B-64336DF9FDB2}" type="slidenum">
              <a:rPr lang="en-CA" smtClean="0"/>
              <a:pPr/>
              <a:t>8</a:t>
            </a:fld>
            <a:endParaRPr lang="en-CA" smtClean="0"/>
          </a:p>
        </p:txBody>
      </p:sp>
    </p:spTree>
    <p:extLst>
      <p:ext uri="{BB962C8B-B14F-4D97-AF65-F5344CB8AC3E}">
        <p14:creationId xmlns:p14="http://schemas.microsoft.com/office/powerpoint/2010/main" val="1195013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20152637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GovMB_TitlePage_Nov 2016_FINAL.jpg"/>
          <p:cNvPicPr>
            <a:picLocks noChangeAspect="1"/>
          </p:cNvPicPr>
          <p:nvPr userDrawn="1"/>
        </p:nvPicPr>
        <p:blipFill>
          <a:blip r:embed="rId2" cstate="print"/>
          <a:stretch>
            <a:fillRect/>
          </a:stretch>
        </p:blipFill>
        <p:spPr>
          <a:xfrm>
            <a:off x="0" y="0"/>
            <a:ext cx="9144000" cy="6858000"/>
          </a:xfrm>
          <a:prstGeom prst="rect">
            <a:avLst/>
          </a:prstGeom>
        </p:spPr>
      </p:pic>
      <p:sp>
        <p:nvSpPr>
          <p:cNvPr id="3080" name="Rectangle 8"/>
          <p:cNvSpPr>
            <a:spLocks noGrp="1" noChangeArrowheads="1"/>
          </p:cNvSpPr>
          <p:nvPr>
            <p:ph type="ctrTitle"/>
          </p:nvPr>
        </p:nvSpPr>
        <p:spPr>
          <a:xfrm>
            <a:off x="1139686" y="1025181"/>
            <a:ext cx="7275444" cy="1731272"/>
          </a:xfrm>
        </p:spPr>
        <p:txBody>
          <a:bodyPr/>
          <a:lstStyle>
            <a:lvl1pPr marL="0" marR="0" indent="0" algn="l" defTabSz="914400" rtl="0" eaLnBrk="1" fontAlgn="base" latinLnBrk="0" hangingPunct="1">
              <a:lnSpc>
                <a:spcPct val="100000"/>
              </a:lnSpc>
              <a:spcBef>
                <a:spcPct val="0"/>
              </a:spcBef>
              <a:spcAft>
                <a:spcPct val="0"/>
              </a:spcAft>
              <a:buClrTx/>
              <a:buSzTx/>
              <a:buFontTx/>
              <a:buNone/>
              <a:tabLst/>
              <a:defRPr sz="4400"/>
            </a:lvl1pPr>
          </a:lstStyle>
          <a:p>
            <a:pPr>
              <a:spcBef>
                <a:spcPct val="50000"/>
              </a:spcBef>
            </a:pPr>
            <a:r>
              <a:rPr lang="en-US" dirty="0" smtClean="0"/>
              <a:t>Click to edit Master title style</a:t>
            </a:r>
            <a:endParaRPr lang="en-CA" dirty="0"/>
          </a:p>
        </p:txBody>
      </p:sp>
      <p:sp>
        <p:nvSpPr>
          <p:cNvPr id="3081" name="Rectangle 9"/>
          <p:cNvSpPr>
            <a:spLocks noGrp="1" noChangeArrowheads="1"/>
          </p:cNvSpPr>
          <p:nvPr>
            <p:ph type="subTitle" idx="1"/>
          </p:nvPr>
        </p:nvSpPr>
        <p:spPr>
          <a:xfrm>
            <a:off x="1139686" y="3670852"/>
            <a:ext cx="6096000" cy="1406525"/>
          </a:xfrm>
        </p:spPr>
        <p:txBody>
          <a:bodyPr/>
          <a:lstStyle>
            <a:lvl1pPr marL="0" indent="0">
              <a:buFontTx/>
              <a:buNone/>
              <a:defRPr/>
            </a:lvl1pPr>
          </a:lstStyle>
          <a:p>
            <a:r>
              <a:rPr lang="en-US" dirty="0" smtClean="0"/>
              <a:t>Click to edit Master subtitle style</a:t>
            </a:r>
            <a:endParaRPr lang="en-CA" dirty="0"/>
          </a:p>
        </p:txBody>
      </p:sp>
      <p:sp>
        <p:nvSpPr>
          <p:cNvPr id="7" name="TextBox 6"/>
          <p:cNvSpPr txBox="1"/>
          <p:nvPr userDrawn="1"/>
        </p:nvSpPr>
        <p:spPr>
          <a:xfrm>
            <a:off x="1113182" y="2862470"/>
            <a:ext cx="7341704" cy="523220"/>
          </a:xfrm>
          <a:prstGeom prst="rect">
            <a:avLst/>
          </a:prstGeom>
          <a:noFill/>
        </p:spPr>
        <p:txBody>
          <a:bodyPr wrap="square" rtlCol="0">
            <a:spAutoFit/>
          </a:bodyPr>
          <a:lstStyle/>
          <a:p>
            <a:r>
              <a:rPr lang="en-CA" sz="2800" b="1" kern="4000" spc="100" baseline="0" dirty="0" smtClean="0"/>
              <a:t>. . . . . . . . . . . . . . . . . . . . . . . . . . . . . . . </a:t>
            </a:r>
            <a:endParaRPr lang="en-CA" sz="2800" kern="4000" spc="100" baseline="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758825"/>
            <a:ext cx="2058987" cy="57658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44500" y="758825"/>
            <a:ext cx="6024563" cy="576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9356" y="1076873"/>
            <a:ext cx="8024743" cy="1143000"/>
          </a:xfrm>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0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1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ovMB_Text Page_Nov 2014_2.jpg"/>
          <p:cNvPicPr>
            <a:picLocks noChangeAspect="1"/>
          </p:cNvPicPr>
          <p:nvPr userDrawn="1"/>
        </p:nvPicPr>
        <p:blipFill>
          <a:blip r:embed="rId13" cstate="print"/>
          <a:stretch>
            <a:fillRect/>
          </a:stretch>
        </p:blipFill>
        <p:spPr>
          <a:xfrm>
            <a:off x="0" y="0"/>
            <a:ext cx="9144000" cy="6858000"/>
          </a:xfrm>
          <a:prstGeom prst="rect">
            <a:avLst/>
          </a:prstGeom>
        </p:spPr>
      </p:pic>
      <p:sp>
        <p:nvSpPr>
          <p:cNvPr id="1026" name="Rectangle 2"/>
          <p:cNvSpPr>
            <a:spLocks noGrp="1" noChangeArrowheads="1"/>
          </p:cNvSpPr>
          <p:nvPr>
            <p:ph type="title"/>
          </p:nvPr>
        </p:nvSpPr>
        <p:spPr bwMode="auto">
          <a:xfrm>
            <a:off x="649356" y="944353"/>
            <a:ext cx="8024743"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CA" dirty="0" smtClean="0"/>
          </a:p>
        </p:txBody>
      </p:sp>
      <p:sp>
        <p:nvSpPr>
          <p:cNvPr id="1027" name="Rectangle 3"/>
          <p:cNvSpPr>
            <a:spLocks noGrp="1" noChangeArrowheads="1"/>
          </p:cNvSpPr>
          <p:nvPr>
            <p:ph type="body" idx="1"/>
          </p:nvPr>
        </p:nvSpPr>
        <p:spPr bwMode="auto">
          <a:xfrm>
            <a:off x="649356" y="2308499"/>
            <a:ext cx="8031093"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manitoba.ca/education/childcare/actionplan.fr.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mailto:cdcinfo@gov.mb.ca" TargetMode="External"/><Relationship Id="rId4" Type="http://schemas.openxmlformats.org/officeDocument/2006/relationships/hyperlink" Target="https://mccahouse.org/board-governance-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3143" y="798758"/>
            <a:ext cx="7937403" cy="1731272"/>
          </a:xfrm>
        </p:spPr>
        <p:txBody>
          <a:bodyPr/>
          <a:lstStyle/>
          <a:p>
            <a:pPr algn="ctr"/>
            <a:r>
              <a:rPr lang="fr-CA" sz="3200" dirty="0"/>
              <a:t/>
            </a:r>
            <a:br>
              <a:rPr lang="fr-CA" sz="3200" dirty="0"/>
            </a:br>
            <a:r>
              <a:rPr lang="fr-CA" sz="3800" dirty="0"/>
              <a:t/>
            </a:r>
            <a:br>
              <a:rPr lang="fr-CA" sz="3800" dirty="0"/>
            </a:br>
            <a:r>
              <a:rPr lang="fr-CA" sz="3800" dirty="0"/>
              <a:t/>
            </a:r>
            <a:br>
              <a:rPr lang="fr-CA" sz="3800" dirty="0"/>
            </a:br>
            <a:r>
              <a:rPr lang="fr-CA" sz="3600" dirty="0"/>
              <a:t>Mise en œuvre de la grille salariale</a:t>
            </a:r>
            <a:br>
              <a:rPr lang="fr-CA" sz="3600" dirty="0"/>
            </a:br>
            <a:r>
              <a:rPr lang="fr-CA" sz="3600" dirty="0"/>
              <a:t>pour les conseils d’administration</a:t>
            </a:r>
            <a:br>
              <a:rPr lang="fr-CA" sz="3600" dirty="0"/>
            </a:br>
            <a:r>
              <a:rPr lang="fr-CA" sz="3600" dirty="0"/>
              <a:t/>
            </a:r>
            <a:br>
              <a:rPr lang="fr-CA" sz="3600" dirty="0"/>
            </a:br>
            <a:endParaRPr lang="fr-CA" sz="3600" dirty="0"/>
          </a:p>
        </p:txBody>
      </p:sp>
      <p:sp>
        <p:nvSpPr>
          <p:cNvPr id="3" name="Subtitle 2"/>
          <p:cNvSpPr>
            <a:spLocks noGrp="1"/>
          </p:cNvSpPr>
          <p:nvPr>
            <p:ph type="subTitle" idx="1"/>
          </p:nvPr>
        </p:nvSpPr>
        <p:spPr>
          <a:xfrm>
            <a:off x="1139685" y="3505200"/>
            <a:ext cx="7450861" cy="1740568"/>
          </a:xfrm>
        </p:spPr>
        <p:txBody>
          <a:bodyPr/>
          <a:lstStyle/>
          <a:p>
            <a:pPr algn="ctr"/>
            <a:r>
              <a:rPr lang="fr-CA"/>
              <a:t>Apprentissage et garde des jeunes enfants</a:t>
            </a:r>
          </a:p>
          <a:p>
            <a:r>
              <a:rPr lang="fr-CA" b="1" dirty="0"/>
              <a:t>Webinaire : </a:t>
            </a:r>
            <a:r>
              <a:rPr lang="fr-CA" dirty="0"/>
              <a:t>5 juillet et 7 juillet 2022  </a:t>
            </a:r>
          </a:p>
          <a:p>
            <a:endParaRPr lang="en-CA" b="1" dirty="0" smtClean="0"/>
          </a:p>
        </p:txBody>
      </p:sp>
    </p:spTree>
    <p:extLst>
      <p:ext uri="{BB962C8B-B14F-4D97-AF65-F5344CB8AC3E}">
        <p14:creationId xmlns:p14="http://schemas.microsoft.com/office/powerpoint/2010/main" val="2615007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871537"/>
            <a:ext cx="8024743" cy="1114425"/>
          </a:xfrm>
        </p:spPr>
        <p:txBody>
          <a:bodyPr/>
          <a:lstStyle/>
          <a:p>
            <a:pPr algn="ctr"/>
            <a:r>
              <a:rPr lang="fr-CA" dirty="0"/>
              <a:t>Élaboration </a:t>
            </a:r>
            <a:r>
              <a:rPr lang="fr-CA" sz="3600" dirty="0"/>
              <a:t>de</a:t>
            </a:r>
            <a:r>
              <a:rPr lang="fr-CA" dirty="0"/>
              <a:t> la grille salariale</a:t>
            </a:r>
          </a:p>
        </p:txBody>
      </p:sp>
      <p:sp>
        <p:nvSpPr>
          <p:cNvPr id="3" name="Content Placeholder 2"/>
          <p:cNvSpPr>
            <a:spLocks noGrp="1"/>
          </p:cNvSpPr>
          <p:nvPr>
            <p:ph idx="1"/>
          </p:nvPr>
        </p:nvSpPr>
        <p:spPr>
          <a:xfrm>
            <a:off x="643006" y="2128837"/>
            <a:ext cx="8031093" cy="3953229"/>
          </a:xfrm>
        </p:spPr>
        <p:txBody>
          <a:bodyPr/>
          <a:lstStyle/>
          <a:p>
            <a:pPr marL="0" indent="0">
              <a:buNone/>
            </a:pPr>
            <a:r>
              <a:rPr lang="fr-CA" sz="2400" dirty="0"/>
              <a:t>La grille salariale a été élaborée en tenant compte des éléments suivants : </a:t>
            </a:r>
          </a:p>
          <a:p>
            <a:r>
              <a:rPr lang="fr-CA" sz="2400" dirty="0" smtClean="0"/>
              <a:t>La </a:t>
            </a:r>
            <a:r>
              <a:rPr lang="fr-CA" sz="2400" dirty="0"/>
              <a:t>fourchette salariale actuellement offerte dans le secteur de l’apprentissage et la garde des jeunes enfants.</a:t>
            </a:r>
          </a:p>
          <a:p>
            <a:r>
              <a:rPr lang="fr-CA" sz="2400" dirty="0"/>
              <a:t>Les salaires comparables payés dans les services publics exigeants des compétences semblables.</a:t>
            </a:r>
          </a:p>
          <a:p>
            <a:r>
              <a:rPr lang="fr-CA" sz="2400" dirty="0"/>
              <a:t>L’augmentation potentielle du salaire minimum provincial. </a:t>
            </a:r>
          </a:p>
        </p:txBody>
      </p:sp>
    </p:spTree>
    <p:extLst>
      <p:ext uri="{BB962C8B-B14F-4D97-AF65-F5344CB8AC3E}">
        <p14:creationId xmlns:p14="http://schemas.microsoft.com/office/powerpoint/2010/main" val="3931951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a:t>Salaires comparables dans les services publics</a:t>
            </a:r>
            <a:br>
              <a:rPr lang="fr-CA" dirty="0"/>
            </a:br>
            <a:endParaRPr lang="fr-CA" dirty="0"/>
          </a:p>
        </p:txBody>
      </p:sp>
      <p:sp>
        <p:nvSpPr>
          <p:cNvPr id="7" name="Content Placeholder 6"/>
          <p:cNvSpPr>
            <a:spLocks noGrp="1"/>
          </p:cNvSpPr>
          <p:nvPr>
            <p:ph idx="1"/>
          </p:nvPr>
        </p:nvSpPr>
        <p:spPr/>
        <p:txBody>
          <a:bodyPr/>
          <a:lstStyle/>
          <a:p>
            <a:pPr marL="0" indent="0">
              <a:buNone/>
            </a:pPr>
            <a:endParaRPr lang="en-CA" dirty="0"/>
          </a:p>
          <a:p>
            <a:pPr marL="0" indent="0">
              <a:buNone/>
            </a:pPr>
            <a:endParaRPr lang="en-CA" dirty="0" smtClean="0"/>
          </a:p>
          <a:p>
            <a:pPr marL="0" indent="0">
              <a:buNone/>
            </a:pPr>
            <a:endParaRPr lang="en-CA" dirty="0" smtClean="0"/>
          </a:p>
          <a:p>
            <a:pPr marL="0" indent="0">
              <a:buNone/>
            </a:pP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3503922091"/>
              </p:ext>
            </p:extLst>
          </p:nvPr>
        </p:nvGraphicFramePr>
        <p:xfrm>
          <a:off x="649356" y="2308498"/>
          <a:ext cx="8106939" cy="3936934"/>
        </p:xfrm>
        <a:graphic>
          <a:graphicData uri="http://schemas.openxmlformats.org/drawingml/2006/table">
            <a:tbl>
              <a:tblPr firstRow="1" firstCol="1" lastRow="1" bandRow="1">
                <a:tableStyleId>{5C22544A-7EE6-4342-B048-85BDC9FD1C3A}</a:tableStyleId>
              </a:tblPr>
              <a:tblGrid>
                <a:gridCol w="4065587">
                  <a:extLst>
                    <a:ext uri="{9D8B030D-6E8A-4147-A177-3AD203B41FA5}">
                      <a16:colId xmlns:a16="http://schemas.microsoft.com/office/drawing/2014/main" val="1857130115"/>
                    </a:ext>
                  </a:extLst>
                </a:gridCol>
                <a:gridCol w="2057400">
                  <a:extLst>
                    <a:ext uri="{9D8B030D-6E8A-4147-A177-3AD203B41FA5}">
                      <a16:colId xmlns:a16="http://schemas.microsoft.com/office/drawing/2014/main" val="3297779685"/>
                    </a:ext>
                  </a:extLst>
                </a:gridCol>
                <a:gridCol w="1983952">
                  <a:extLst>
                    <a:ext uri="{9D8B030D-6E8A-4147-A177-3AD203B41FA5}">
                      <a16:colId xmlns:a16="http://schemas.microsoft.com/office/drawing/2014/main" val="2040425146"/>
                    </a:ext>
                  </a:extLst>
                </a:gridCol>
              </a:tblGrid>
              <a:tr h="687444">
                <a:tc gridSpan="3">
                  <a:txBody>
                    <a:bodyPr/>
                    <a:lstStyle/>
                    <a:p>
                      <a:pPr marL="0" indent="0" algn="ctr">
                        <a:buNone/>
                      </a:pPr>
                      <a:r>
                        <a:rPr lang="fr-CA" sz="2000" dirty="0">
                          <a:solidFill>
                            <a:schemeClr val="tx1"/>
                          </a:solidFill>
                        </a:rPr>
                        <a:t>Postes au sein de la Division de l’apprentissage et de la garde des jeunes enfants nécessitant des aptitudes similaires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rtl="0">
                        <a:spcBef>
                          <a:spcPts val="300"/>
                        </a:spcBef>
                        <a:spcAft>
                          <a:spcPts val="300"/>
                        </a:spcAft>
                        <a:tabLst>
                          <a:tab pos="342900" algn="l"/>
                        </a:tabLst>
                      </a:pPr>
                      <a:endParaRPr lang="en-CA" sz="2000" b="1" dirty="0">
                        <a:solidFill>
                          <a:schemeClr val="tx1"/>
                        </a:solidFill>
                        <a:effectLst/>
                        <a:latin typeface="Tahoma" panose="020B060403050404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rtl="0">
                        <a:spcBef>
                          <a:spcPts val="300"/>
                        </a:spcBef>
                        <a:spcAft>
                          <a:spcPts val="300"/>
                        </a:spcAft>
                        <a:tabLst>
                          <a:tab pos="342900" algn="l"/>
                        </a:tabLst>
                      </a:pPr>
                      <a:endParaRPr lang="en-CA" sz="2000" b="1" dirty="0">
                        <a:solidFill>
                          <a:schemeClr val="tx1"/>
                        </a:solidFill>
                        <a:effectLst/>
                        <a:latin typeface="Tahoma" panose="020B060403050404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6767734"/>
                  </a:ext>
                </a:extLst>
              </a:tr>
              <a:tr h="1042795">
                <a:tc>
                  <a:txBody>
                    <a:bodyPr/>
                    <a:lstStyle/>
                    <a:p>
                      <a:pPr marL="0" marR="0" lvl="0" indent="0" algn="l" defTabSz="914400" rtl="0" eaLnBrk="1" fontAlgn="auto" latinLnBrk="0" hangingPunct="1">
                        <a:lnSpc>
                          <a:spcPct val="107000"/>
                        </a:lnSpc>
                        <a:spcBef>
                          <a:spcPts val="300"/>
                        </a:spcBef>
                        <a:spcAft>
                          <a:spcPts val="300"/>
                        </a:spcAft>
                        <a:buClrTx/>
                        <a:buSzTx/>
                        <a:buFontTx/>
                        <a:buNone/>
                        <a:tabLst/>
                        <a:defRPr/>
                      </a:pPr>
                      <a:r>
                        <a:rPr kumimoji="0" lang="fr-CA" sz="2000" b="1" i="0" u="none" strike="noStrike" cap="none" normalizeH="0" baseline="0" noProof="0">
                          <a:ln>
                            <a:noFill/>
                          </a:ln>
                          <a:solidFill>
                            <a:srgbClr val="000000"/>
                          </a:solidFill>
                          <a:uLnTx/>
                          <a:uFillTx/>
                          <a:latin typeface="Arial" panose="020B0604020202020204" pitchFamily="34" charset="0"/>
                          <a:ea typeface="Calibri" panose="020F0502020204030204" pitchFamily="34" charset="0"/>
                          <a:cs typeface="+mn-cs"/>
                        </a:rPr>
                        <a:t>Poste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2000" b="1" dirty="0">
                          <a:latin typeface="Arial" panose="020B0604020202020204" pitchFamily="34" charset="0"/>
                          <a:ea typeface="Calibri" panose="020F0502020204030204" pitchFamily="34" charset="0"/>
                        </a:rPr>
                        <a:t>Salaire horaire de départ</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2000" b="1" dirty="0">
                          <a:latin typeface="Arial" panose="020B0604020202020204" pitchFamily="34" charset="0"/>
                          <a:ea typeface="Calibri" panose="020F0502020204030204" pitchFamily="34" charset="0"/>
                        </a:rPr>
                        <a:t>Salaire horaire moyen</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218783929"/>
                  </a:ext>
                </a:extLst>
              </a:tr>
              <a:tr h="735565">
                <a:tc>
                  <a:txBody>
                    <a:bodyPr/>
                    <a:lstStyle/>
                    <a:p>
                      <a:pPr>
                        <a:lnSpc>
                          <a:spcPct val="107000"/>
                        </a:lnSpc>
                        <a:spcBef>
                          <a:spcPts val="300"/>
                        </a:spcBef>
                        <a:spcAft>
                          <a:spcPts val="300"/>
                        </a:spcAft>
                      </a:pPr>
                      <a:r>
                        <a:rPr lang="fr-CA" sz="2000" dirty="0">
                          <a:solidFill>
                            <a:schemeClr val="tx1"/>
                          </a:solidFill>
                          <a:latin typeface="Arial" panose="020B0604020202020204" pitchFamily="34" charset="0"/>
                          <a:ea typeface="Calibri" panose="020F0502020204030204" pitchFamily="34" charset="0"/>
                        </a:rPr>
                        <a:t>Coordonnateur des services de garderie</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Bef>
                          <a:spcPts val="300"/>
                        </a:spcBef>
                        <a:spcAft>
                          <a:spcPts val="300"/>
                        </a:spcAft>
                      </a:pPr>
                      <a:r>
                        <a:rPr lang="fr-CA" sz="2000" dirty="0">
                          <a:latin typeface="Arial" panose="020B0604020202020204" pitchFamily="34" charset="0"/>
                          <a:ea typeface="Calibri" panose="020F0502020204030204" pitchFamily="34" charset="0"/>
                        </a:rPr>
                        <a:t>26,87 $</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Bef>
                          <a:spcPts val="300"/>
                        </a:spcBef>
                        <a:spcAft>
                          <a:spcPts val="300"/>
                        </a:spcAft>
                      </a:pPr>
                      <a:r>
                        <a:rPr lang="fr-CA" sz="2000">
                          <a:latin typeface="Arial" panose="020B0604020202020204" pitchFamily="34" charset="0"/>
                          <a:ea typeface="Calibri" panose="020F0502020204030204" pitchFamily="34" charset="0"/>
                        </a:rPr>
                        <a:t>30,99 $</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18887488"/>
                  </a:ext>
                </a:extLst>
              </a:tr>
              <a:tr h="735565">
                <a:tc>
                  <a:txBody>
                    <a:bodyPr/>
                    <a:lstStyle/>
                    <a:p>
                      <a:pPr>
                        <a:lnSpc>
                          <a:spcPct val="107000"/>
                        </a:lnSpc>
                        <a:spcBef>
                          <a:spcPts val="300"/>
                        </a:spcBef>
                        <a:spcAft>
                          <a:spcPts val="300"/>
                        </a:spcAft>
                      </a:pPr>
                      <a:r>
                        <a:rPr lang="fr-CA" sz="2000" dirty="0">
                          <a:solidFill>
                            <a:schemeClr val="tx1"/>
                          </a:solidFill>
                          <a:latin typeface="Arial" panose="020B0604020202020204" pitchFamily="34" charset="0"/>
                          <a:ea typeface="Calibri" panose="020F0502020204030204" pitchFamily="34" charset="0"/>
                        </a:rPr>
                        <a:t>Travailleur au développement des enfants</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ct val="107000"/>
                        </a:lnSpc>
                        <a:spcBef>
                          <a:spcPts val="300"/>
                        </a:spcBef>
                        <a:spcAft>
                          <a:spcPts val="300"/>
                        </a:spcAft>
                      </a:pPr>
                      <a:r>
                        <a:rPr lang="fr-CA" sz="2000" dirty="0">
                          <a:latin typeface="Arial" panose="020B0604020202020204" pitchFamily="34" charset="0"/>
                          <a:ea typeface="Calibri" panose="020F0502020204030204" pitchFamily="34" charset="0"/>
                        </a:rPr>
                        <a:t>24,62 $</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ct val="107000"/>
                        </a:lnSpc>
                        <a:spcBef>
                          <a:spcPts val="300"/>
                        </a:spcBef>
                        <a:spcAft>
                          <a:spcPts val="300"/>
                        </a:spcAft>
                      </a:pPr>
                      <a:r>
                        <a:rPr lang="fr-CA" sz="2000" dirty="0">
                          <a:latin typeface="Arial" panose="020B0604020202020204" pitchFamily="34" charset="0"/>
                          <a:ea typeface="Calibri" panose="020F0502020204030204" pitchFamily="34" charset="0"/>
                        </a:rPr>
                        <a:t>27,28 $</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3831391108"/>
                  </a:ext>
                </a:extLst>
              </a:tr>
              <a:tr h="735565">
                <a:tc>
                  <a:txBody>
                    <a:bodyPr/>
                    <a:lstStyle/>
                    <a:p>
                      <a:pPr>
                        <a:lnSpc>
                          <a:spcPct val="107000"/>
                        </a:lnSpc>
                        <a:spcBef>
                          <a:spcPts val="300"/>
                        </a:spcBef>
                        <a:spcAft>
                          <a:spcPts val="300"/>
                        </a:spcAft>
                      </a:pPr>
                      <a:r>
                        <a:rPr lang="fr-CA" sz="2000" dirty="0">
                          <a:solidFill>
                            <a:schemeClr val="tx1"/>
                          </a:solidFill>
                          <a:latin typeface="Arial" panose="020B0604020202020204" pitchFamily="34" charset="0"/>
                          <a:ea typeface="Calibri" panose="020F0502020204030204" pitchFamily="34" charset="0"/>
                        </a:rPr>
                        <a:t>Superviseur de la délivrance des licences</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Bef>
                          <a:spcPts val="300"/>
                        </a:spcBef>
                        <a:spcAft>
                          <a:spcPts val="300"/>
                        </a:spcAft>
                      </a:pPr>
                      <a:r>
                        <a:rPr lang="fr-CA" sz="2000" dirty="0">
                          <a:solidFill>
                            <a:schemeClr val="tx1"/>
                          </a:solidFill>
                          <a:latin typeface="Arial" panose="020B0604020202020204" pitchFamily="34" charset="0"/>
                          <a:ea typeface="Calibri" panose="020F0502020204030204" pitchFamily="34" charset="0"/>
                        </a:rPr>
                        <a:t>34,22 $</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Bef>
                          <a:spcPts val="300"/>
                        </a:spcBef>
                        <a:spcAft>
                          <a:spcPts val="300"/>
                        </a:spcAft>
                      </a:pPr>
                      <a:r>
                        <a:rPr lang="fr-CA" sz="2000" dirty="0">
                          <a:solidFill>
                            <a:schemeClr val="tx1"/>
                          </a:solidFill>
                          <a:latin typeface="Arial" panose="020B0604020202020204" pitchFamily="34" charset="0"/>
                          <a:ea typeface="Calibri" panose="020F0502020204030204" pitchFamily="34" charset="0"/>
                        </a:rPr>
                        <a:t>39,78 $</a:t>
                      </a:r>
                    </a:p>
                  </a:txBody>
                  <a:tcPr marL="59744" marR="597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6234840"/>
                  </a:ext>
                </a:extLst>
              </a:tr>
            </a:tbl>
          </a:graphicData>
        </a:graphic>
      </p:graphicFrame>
    </p:spTree>
    <p:extLst>
      <p:ext uri="{BB962C8B-B14F-4D97-AF65-F5344CB8AC3E}">
        <p14:creationId xmlns:p14="http://schemas.microsoft.com/office/powerpoint/2010/main" val="657572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57" y="828675"/>
            <a:ext cx="8999034" cy="1071563"/>
          </a:xfrm>
        </p:spPr>
        <p:txBody>
          <a:bodyPr/>
          <a:lstStyle/>
          <a:p>
            <a:pPr algn="ctr"/>
            <a:r>
              <a:rPr lang="fr-CA" sz="3600" dirty="0"/>
              <a:t>Grille salariale : </a:t>
            </a:r>
            <a:br>
              <a:rPr lang="fr-CA" sz="3600" dirty="0"/>
            </a:br>
            <a:r>
              <a:rPr lang="fr-CA" sz="3600" dirty="0"/>
              <a:t>Guide pour augmenter les salaires</a:t>
            </a:r>
          </a:p>
        </p:txBody>
      </p:sp>
      <p:sp>
        <p:nvSpPr>
          <p:cNvPr id="3" name="Content Placeholder 2"/>
          <p:cNvSpPr>
            <a:spLocks noGrp="1"/>
          </p:cNvSpPr>
          <p:nvPr>
            <p:ph idx="1"/>
          </p:nvPr>
        </p:nvSpPr>
        <p:spPr>
          <a:xfrm>
            <a:off x="60558" y="2171700"/>
            <a:ext cx="8793510" cy="4286997"/>
          </a:xfrm>
        </p:spPr>
        <p:txBody>
          <a:bodyPr/>
          <a:lstStyle/>
          <a:p>
            <a:pPr marL="742950" lvl="2" indent="-342900"/>
            <a:r>
              <a:rPr lang="fr-CA" dirty="0">
                <a:ea typeface="+mn-ea"/>
                <a:cs typeface="+mn-cs"/>
              </a:rPr>
              <a:t>Fournit des orientations aux conseils d’administration sur l’élaboration d’échelles salariales équitables pour toutes les classifications et tous les postes. </a:t>
            </a:r>
          </a:p>
          <a:p>
            <a:pPr marL="400050" lvl="2" indent="0">
              <a:buNone/>
            </a:pPr>
            <a:endParaRPr lang="en-CA" dirty="0" smtClean="0">
              <a:ea typeface="+mn-ea"/>
              <a:cs typeface="+mn-cs"/>
            </a:endParaRPr>
          </a:p>
          <a:p>
            <a:pPr marL="742950" lvl="2" indent="-342900"/>
            <a:r>
              <a:rPr lang="fr-CA" dirty="0"/>
              <a:t>La grille salariale d’Apprentissage et garde des jeunes enfants fournit :</a:t>
            </a:r>
          </a:p>
          <a:p>
            <a:pPr marL="1200150" lvl="3" indent="-342900">
              <a:buFont typeface="Courier New" panose="02070309020205020404" pitchFamily="49" charset="0"/>
              <a:buChar char="o"/>
            </a:pPr>
            <a:r>
              <a:rPr lang="fr-CA" dirty="0"/>
              <a:t>un point de départ pour les salaires horaires selon le poste et la classification des employés;</a:t>
            </a:r>
          </a:p>
          <a:p>
            <a:pPr marL="1200150" lvl="3" indent="-342900">
              <a:buFont typeface="Courier New" panose="02070309020205020404" pitchFamily="49" charset="0"/>
              <a:buChar char="o"/>
            </a:pPr>
            <a:r>
              <a:rPr lang="fr-CA" dirty="0"/>
              <a:t>des salaires cibles pour différents postes et classifications à l’échelle de la province.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84378972"/>
              </p:ext>
            </p:extLst>
          </p:nvPr>
        </p:nvGraphicFramePr>
        <p:xfrm>
          <a:off x="868681" y="1173565"/>
          <a:ext cx="7202310" cy="5539416"/>
        </p:xfrm>
        <a:graphic>
          <a:graphicData uri="http://schemas.openxmlformats.org/drawingml/2006/table">
            <a:tbl>
              <a:tblPr firstRow="1" firstCol="1" bandRow="1">
                <a:tableStyleId>{5940675A-B579-460E-94D1-54222C63F5DA}</a:tableStyleId>
              </a:tblPr>
              <a:tblGrid>
                <a:gridCol w="4052710">
                  <a:extLst>
                    <a:ext uri="{9D8B030D-6E8A-4147-A177-3AD203B41FA5}">
                      <a16:colId xmlns:a16="http://schemas.microsoft.com/office/drawing/2014/main" val="1927527547"/>
                    </a:ext>
                  </a:extLst>
                </a:gridCol>
                <a:gridCol w="1472030">
                  <a:extLst>
                    <a:ext uri="{9D8B030D-6E8A-4147-A177-3AD203B41FA5}">
                      <a16:colId xmlns:a16="http://schemas.microsoft.com/office/drawing/2014/main" val="4246603730"/>
                    </a:ext>
                  </a:extLst>
                </a:gridCol>
                <a:gridCol w="1677570">
                  <a:extLst>
                    <a:ext uri="{9D8B030D-6E8A-4147-A177-3AD203B41FA5}">
                      <a16:colId xmlns:a16="http://schemas.microsoft.com/office/drawing/2014/main" val="730795278"/>
                    </a:ext>
                  </a:extLst>
                </a:gridCol>
              </a:tblGrid>
              <a:tr h="443915">
                <a:tc gridSpan="3">
                  <a:txBody>
                    <a:bodyPr/>
                    <a:lstStyle/>
                    <a:p>
                      <a:pPr algn="ctr">
                        <a:spcBef>
                          <a:spcPts val="300"/>
                        </a:spcBef>
                        <a:spcAft>
                          <a:spcPts val="300"/>
                        </a:spcAft>
                      </a:pPr>
                      <a:r>
                        <a:rPr lang="fr-CA" sz="1600" b="1" dirty="0"/>
                        <a:t>Grille salariale 2022-2023 d’Apprentissage et garde des jeunes enfants  </a:t>
                      </a:r>
                    </a:p>
                  </a:txBody>
                  <a:tcPr marL="68580" marR="68580" marT="0" marB="0" anchor="ctr">
                    <a:solidFill>
                      <a:schemeClr val="accent1"/>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97528775"/>
                  </a:ext>
                </a:extLst>
              </a:tr>
              <a:tr h="232521">
                <a:tc>
                  <a:txBody>
                    <a:bodyPr/>
                    <a:lstStyle/>
                    <a:p>
                      <a:pPr>
                        <a:spcBef>
                          <a:spcPts val="200"/>
                        </a:spcBef>
                        <a:spcAft>
                          <a:spcPts val="200"/>
                        </a:spcAft>
                      </a:pPr>
                      <a:r>
                        <a:rPr lang="fr-CA" sz="1400" b="1"/>
                        <a:t> </a:t>
                      </a:r>
                    </a:p>
                  </a:txBody>
                  <a:tcPr marL="68580" marR="68580" marT="0" marB="0" anchor="ctr">
                    <a:solidFill>
                      <a:schemeClr val="accent1"/>
                    </a:solidFill>
                  </a:tcPr>
                </a:tc>
                <a:tc gridSpan="2">
                  <a:txBody>
                    <a:bodyPr/>
                    <a:lstStyle/>
                    <a:p>
                      <a:pPr algn="ctr">
                        <a:spcBef>
                          <a:spcPts val="200"/>
                        </a:spcBef>
                        <a:spcAft>
                          <a:spcPts val="200"/>
                        </a:spcAft>
                      </a:pPr>
                      <a:r>
                        <a:rPr lang="fr-CA" sz="1400" b="1" dirty="0"/>
                        <a:t>Salaire horaire</a:t>
                      </a:r>
                    </a:p>
                  </a:txBody>
                  <a:tcPr marL="68580" marR="68580" marT="0" marB="0" anchor="ctr">
                    <a:solidFill>
                      <a:schemeClr val="accent1"/>
                    </a:solidFill>
                  </a:tcPr>
                </a:tc>
                <a:tc hMerge="1">
                  <a:txBody>
                    <a:bodyPr/>
                    <a:lstStyle/>
                    <a:p>
                      <a:endParaRPr lang="en-CA"/>
                    </a:p>
                  </a:txBody>
                  <a:tcPr/>
                </a:tc>
                <a:extLst>
                  <a:ext uri="{0D108BD9-81ED-4DB2-BD59-A6C34878D82A}">
                    <a16:rowId xmlns:a16="http://schemas.microsoft.com/office/drawing/2014/main" val="1108474602"/>
                  </a:ext>
                </a:extLst>
              </a:tr>
              <a:tr h="232521">
                <a:tc>
                  <a:txBody>
                    <a:bodyPr/>
                    <a:lstStyle/>
                    <a:p>
                      <a:pPr>
                        <a:spcBef>
                          <a:spcPts val="200"/>
                        </a:spcBef>
                        <a:spcAft>
                          <a:spcPts val="200"/>
                        </a:spcAft>
                      </a:pPr>
                      <a:r>
                        <a:rPr lang="fr-CA" sz="1400" b="1"/>
                        <a:t>Poste et classification</a:t>
                      </a:r>
                    </a:p>
                  </a:txBody>
                  <a:tcPr marL="68580" marR="68580" marT="0" marB="0" anchor="ctr">
                    <a:solidFill>
                      <a:schemeClr val="accent1"/>
                    </a:solidFill>
                  </a:tcPr>
                </a:tc>
                <a:tc>
                  <a:txBody>
                    <a:bodyPr/>
                    <a:lstStyle/>
                    <a:p>
                      <a:pPr algn="ctr">
                        <a:spcBef>
                          <a:spcPts val="200"/>
                        </a:spcBef>
                        <a:spcAft>
                          <a:spcPts val="200"/>
                        </a:spcAft>
                      </a:pPr>
                      <a:r>
                        <a:rPr lang="fr-CA" sz="1400" b="1" dirty="0"/>
                        <a:t>Point de départ </a:t>
                      </a:r>
                    </a:p>
                  </a:txBody>
                  <a:tcPr marL="68580" marR="68580" marT="0" marB="0" anchor="ctr">
                    <a:solidFill>
                      <a:schemeClr val="accent1"/>
                    </a:solidFill>
                  </a:tcPr>
                </a:tc>
                <a:tc>
                  <a:txBody>
                    <a:bodyPr/>
                    <a:lstStyle/>
                    <a:p>
                      <a:pPr algn="ctr">
                        <a:spcBef>
                          <a:spcPts val="200"/>
                        </a:spcBef>
                        <a:spcAft>
                          <a:spcPts val="200"/>
                        </a:spcAft>
                      </a:pPr>
                      <a:r>
                        <a:rPr lang="fr-CA" sz="1400" b="1"/>
                        <a:t>Cible</a:t>
                      </a:r>
                    </a:p>
                  </a:txBody>
                  <a:tcPr marL="68580" marR="68580" marT="0" marB="0" anchor="ctr">
                    <a:solidFill>
                      <a:schemeClr val="accent1"/>
                    </a:solidFill>
                  </a:tcPr>
                </a:tc>
                <a:extLst>
                  <a:ext uri="{0D108BD9-81ED-4DB2-BD59-A6C34878D82A}">
                    <a16:rowId xmlns:a16="http://schemas.microsoft.com/office/drawing/2014/main" val="2733278415"/>
                  </a:ext>
                </a:extLst>
              </a:tr>
              <a:tr h="232521">
                <a:tc gridSpan="3">
                  <a:txBody>
                    <a:bodyPr/>
                    <a:lstStyle/>
                    <a:p>
                      <a:pPr>
                        <a:spcBef>
                          <a:spcPts val="200"/>
                        </a:spcBef>
                        <a:spcAft>
                          <a:spcPts val="200"/>
                        </a:spcAft>
                      </a:pPr>
                      <a:r>
                        <a:rPr lang="fr-CA" sz="1400" b="1" dirty="0"/>
                        <a:t>Directeur ou directrice avec classification EJE III</a:t>
                      </a:r>
                    </a:p>
                  </a:txBody>
                  <a:tcPr marL="68580" marR="68580" marT="0" marB="0" anchor="ctr">
                    <a:solidFill>
                      <a:schemeClr val="accent5"/>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3902632696"/>
                  </a:ext>
                </a:extLst>
              </a:tr>
              <a:tr h="232521">
                <a:tc>
                  <a:txBody>
                    <a:bodyPr/>
                    <a:lstStyle/>
                    <a:p>
                      <a:pPr>
                        <a:spcBef>
                          <a:spcPts val="200"/>
                        </a:spcBef>
                        <a:spcAft>
                          <a:spcPts val="200"/>
                        </a:spcAft>
                      </a:pPr>
                      <a:r>
                        <a:rPr lang="fr-CA" sz="1400"/>
                        <a:t>151 à 200 places</a:t>
                      </a:r>
                    </a:p>
                  </a:txBody>
                  <a:tcPr marL="68580" marR="68580" marT="0" marB="0" anchor="ctr">
                    <a:solidFill>
                      <a:schemeClr val="bg1"/>
                    </a:solidFill>
                  </a:tcPr>
                </a:tc>
                <a:tc>
                  <a:txBody>
                    <a:bodyPr/>
                    <a:lstStyle/>
                    <a:p>
                      <a:pPr algn="ctr">
                        <a:spcBef>
                          <a:spcPts val="200"/>
                        </a:spcBef>
                        <a:spcAft>
                          <a:spcPts val="200"/>
                        </a:spcAft>
                      </a:pPr>
                      <a:r>
                        <a:rPr lang="fr-CA" sz="1400"/>
                        <a:t>33,75 $</a:t>
                      </a:r>
                    </a:p>
                  </a:txBody>
                  <a:tcPr marL="68580" marR="68580" marT="0" marB="0" anchor="ctr">
                    <a:solidFill>
                      <a:schemeClr val="bg1"/>
                    </a:solidFill>
                  </a:tcPr>
                </a:tc>
                <a:tc>
                  <a:txBody>
                    <a:bodyPr/>
                    <a:lstStyle/>
                    <a:p>
                      <a:pPr algn="ctr">
                        <a:spcBef>
                          <a:spcPts val="200"/>
                        </a:spcBef>
                        <a:spcAft>
                          <a:spcPts val="200"/>
                        </a:spcAft>
                      </a:pPr>
                      <a:r>
                        <a:rPr lang="fr-CA" sz="1400"/>
                        <a:t>36,84 $</a:t>
                      </a:r>
                    </a:p>
                  </a:txBody>
                  <a:tcPr marL="68580" marR="68580" marT="0" marB="0" anchor="ctr">
                    <a:solidFill>
                      <a:schemeClr val="bg1"/>
                    </a:solidFill>
                  </a:tcPr>
                </a:tc>
                <a:extLst>
                  <a:ext uri="{0D108BD9-81ED-4DB2-BD59-A6C34878D82A}">
                    <a16:rowId xmlns:a16="http://schemas.microsoft.com/office/drawing/2014/main" val="3948938787"/>
                  </a:ext>
                </a:extLst>
              </a:tr>
              <a:tr h="232521">
                <a:tc>
                  <a:txBody>
                    <a:bodyPr/>
                    <a:lstStyle/>
                    <a:p>
                      <a:pPr>
                        <a:spcBef>
                          <a:spcPts val="200"/>
                        </a:spcBef>
                        <a:spcAft>
                          <a:spcPts val="200"/>
                        </a:spcAft>
                      </a:pPr>
                      <a:r>
                        <a:rPr lang="fr-CA" sz="1400"/>
                        <a:t>51 à 150 places</a:t>
                      </a:r>
                    </a:p>
                  </a:txBody>
                  <a:tcPr marL="68580" marR="68580" marT="0" marB="0" anchor="ctr">
                    <a:solidFill>
                      <a:schemeClr val="bg1"/>
                    </a:solidFill>
                  </a:tcPr>
                </a:tc>
                <a:tc>
                  <a:txBody>
                    <a:bodyPr/>
                    <a:lstStyle/>
                    <a:p>
                      <a:pPr algn="ctr">
                        <a:spcBef>
                          <a:spcPts val="200"/>
                        </a:spcBef>
                        <a:spcAft>
                          <a:spcPts val="200"/>
                        </a:spcAft>
                      </a:pPr>
                      <a:r>
                        <a:rPr lang="fr-CA" sz="1400" dirty="0"/>
                        <a:t>30,32 $</a:t>
                      </a:r>
                    </a:p>
                  </a:txBody>
                  <a:tcPr marL="68580" marR="68580" marT="0" marB="0" anchor="ctr">
                    <a:solidFill>
                      <a:schemeClr val="bg1"/>
                    </a:solidFill>
                  </a:tcPr>
                </a:tc>
                <a:tc>
                  <a:txBody>
                    <a:bodyPr/>
                    <a:lstStyle/>
                    <a:p>
                      <a:pPr algn="ctr">
                        <a:spcBef>
                          <a:spcPts val="200"/>
                        </a:spcBef>
                        <a:spcAft>
                          <a:spcPts val="200"/>
                        </a:spcAft>
                      </a:pPr>
                      <a:r>
                        <a:rPr lang="fr-CA" sz="1400"/>
                        <a:t>32,54 $</a:t>
                      </a:r>
                    </a:p>
                  </a:txBody>
                  <a:tcPr marL="68580" marR="68580" marT="0" marB="0" anchor="ctr">
                    <a:solidFill>
                      <a:schemeClr val="bg1"/>
                    </a:solidFill>
                  </a:tcPr>
                </a:tc>
                <a:extLst>
                  <a:ext uri="{0D108BD9-81ED-4DB2-BD59-A6C34878D82A}">
                    <a16:rowId xmlns:a16="http://schemas.microsoft.com/office/drawing/2014/main" val="2082581009"/>
                  </a:ext>
                </a:extLst>
              </a:tr>
              <a:tr h="232521">
                <a:tc>
                  <a:txBody>
                    <a:bodyPr/>
                    <a:lstStyle/>
                    <a:p>
                      <a:pPr>
                        <a:spcBef>
                          <a:spcPts val="200"/>
                        </a:spcBef>
                        <a:spcAft>
                          <a:spcPts val="200"/>
                        </a:spcAft>
                      </a:pPr>
                      <a:r>
                        <a:rPr lang="fr-CA" sz="1400"/>
                        <a:t>50 places ou moins</a:t>
                      </a:r>
                    </a:p>
                  </a:txBody>
                  <a:tcPr marL="68580" marR="68580" marT="0" marB="0" anchor="ctr">
                    <a:solidFill>
                      <a:schemeClr val="bg1"/>
                    </a:solidFill>
                  </a:tcPr>
                </a:tc>
                <a:tc>
                  <a:txBody>
                    <a:bodyPr/>
                    <a:lstStyle/>
                    <a:p>
                      <a:pPr algn="ctr">
                        <a:spcBef>
                          <a:spcPts val="200"/>
                        </a:spcBef>
                        <a:spcAft>
                          <a:spcPts val="200"/>
                        </a:spcAft>
                      </a:pPr>
                      <a:r>
                        <a:rPr lang="fr-CA" sz="1400"/>
                        <a:t>27,27 $</a:t>
                      </a:r>
                    </a:p>
                  </a:txBody>
                  <a:tcPr marL="68580" marR="68580" marT="0" marB="0" anchor="ctr">
                    <a:solidFill>
                      <a:schemeClr val="bg1"/>
                    </a:solidFill>
                  </a:tcPr>
                </a:tc>
                <a:tc>
                  <a:txBody>
                    <a:bodyPr/>
                    <a:lstStyle/>
                    <a:p>
                      <a:pPr algn="ctr">
                        <a:spcBef>
                          <a:spcPts val="200"/>
                        </a:spcBef>
                        <a:spcAft>
                          <a:spcPts val="200"/>
                        </a:spcAft>
                      </a:pPr>
                      <a:r>
                        <a:rPr lang="fr-CA" sz="1400"/>
                        <a:t>29,23 $</a:t>
                      </a:r>
                    </a:p>
                  </a:txBody>
                  <a:tcPr marL="68580" marR="68580" marT="0" marB="0" anchor="ctr">
                    <a:solidFill>
                      <a:schemeClr val="bg1"/>
                    </a:solidFill>
                  </a:tcPr>
                </a:tc>
                <a:extLst>
                  <a:ext uri="{0D108BD9-81ED-4DB2-BD59-A6C34878D82A}">
                    <a16:rowId xmlns:a16="http://schemas.microsoft.com/office/drawing/2014/main" val="1367341410"/>
                  </a:ext>
                </a:extLst>
              </a:tr>
              <a:tr h="232521">
                <a:tc gridSpan="3">
                  <a:txBody>
                    <a:bodyPr/>
                    <a:lstStyle/>
                    <a:p>
                      <a:pPr marL="0" algn="l" defTabSz="914400" rtl="0" eaLnBrk="1" latinLnBrk="0" hangingPunct="1">
                        <a:spcBef>
                          <a:spcPts val="200"/>
                        </a:spcBef>
                        <a:spcAft>
                          <a:spcPts val="200"/>
                        </a:spcAft>
                      </a:pPr>
                      <a:r>
                        <a:rPr lang="fr-CA" sz="1400" b="1" dirty="0">
                          <a:solidFill>
                            <a:schemeClr val="tx1"/>
                          </a:solidFill>
                          <a:latin typeface="+mn-lt"/>
                          <a:ea typeface="+mn-ea"/>
                          <a:cs typeface="+mn-cs"/>
                        </a:rPr>
                        <a:t>Directeur ou directrice avec classification EJE II</a:t>
                      </a:r>
                    </a:p>
                  </a:txBody>
                  <a:tcPr marL="68580" marR="68580" marT="0" marB="0" anchor="ctr">
                    <a:solidFill>
                      <a:schemeClr val="accent5"/>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333940023"/>
                  </a:ext>
                </a:extLst>
              </a:tr>
              <a:tr h="232521">
                <a:tc>
                  <a:txBody>
                    <a:bodyPr/>
                    <a:lstStyle/>
                    <a:p>
                      <a:pPr>
                        <a:spcBef>
                          <a:spcPts val="200"/>
                        </a:spcBef>
                        <a:spcAft>
                          <a:spcPts val="200"/>
                        </a:spcAft>
                      </a:pPr>
                      <a:r>
                        <a:rPr lang="fr-CA" sz="1400"/>
                        <a:t>151 à 200 places</a:t>
                      </a:r>
                    </a:p>
                  </a:txBody>
                  <a:tcPr marL="68580" marR="68580" marT="0" marB="0" anchor="ctr">
                    <a:solidFill>
                      <a:schemeClr val="bg1"/>
                    </a:solidFill>
                  </a:tcPr>
                </a:tc>
                <a:tc>
                  <a:txBody>
                    <a:bodyPr/>
                    <a:lstStyle/>
                    <a:p>
                      <a:pPr algn="ctr">
                        <a:spcBef>
                          <a:spcPts val="200"/>
                        </a:spcBef>
                        <a:spcAft>
                          <a:spcPts val="200"/>
                        </a:spcAft>
                      </a:pPr>
                      <a:r>
                        <a:rPr lang="fr-CA" sz="1400"/>
                        <a:t>31,69 $</a:t>
                      </a:r>
                    </a:p>
                  </a:txBody>
                  <a:tcPr marL="68580" marR="68580" marT="0" marB="0" anchor="ctr">
                    <a:solidFill>
                      <a:schemeClr val="bg1"/>
                    </a:solidFill>
                  </a:tcPr>
                </a:tc>
                <a:tc>
                  <a:txBody>
                    <a:bodyPr/>
                    <a:lstStyle/>
                    <a:p>
                      <a:pPr algn="ctr">
                        <a:spcBef>
                          <a:spcPts val="200"/>
                        </a:spcBef>
                        <a:spcAft>
                          <a:spcPts val="200"/>
                        </a:spcAft>
                      </a:pPr>
                      <a:r>
                        <a:rPr lang="fr-CA" sz="1400"/>
                        <a:t>33,60 $</a:t>
                      </a:r>
                    </a:p>
                  </a:txBody>
                  <a:tcPr marL="68580" marR="68580" marT="0" marB="0" anchor="ctr">
                    <a:solidFill>
                      <a:schemeClr val="bg1"/>
                    </a:solidFill>
                  </a:tcPr>
                </a:tc>
                <a:extLst>
                  <a:ext uri="{0D108BD9-81ED-4DB2-BD59-A6C34878D82A}">
                    <a16:rowId xmlns:a16="http://schemas.microsoft.com/office/drawing/2014/main" val="2470543709"/>
                  </a:ext>
                </a:extLst>
              </a:tr>
              <a:tr h="232521">
                <a:tc>
                  <a:txBody>
                    <a:bodyPr/>
                    <a:lstStyle/>
                    <a:p>
                      <a:pPr>
                        <a:spcBef>
                          <a:spcPts val="200"/>
                        </a:spcBef>
                        <a:spcAft>
                          <a:spcPts val="200"/>
                        </a:spcAft>
                      </a:pPr>
                      <a:r>
                        <a:rPr lang="fr-CA" sz="1400" dirty="0"/>
                        <a:t>51 à 150 places</a:t>
                      </a:r>
                    </a:p>
                  </a:txBody>
                  <a:tcPr marL="68580" marR="68580" marT="0" marB="0" anchor="ctr">
                    <a:solidFill>
                      <a:schemeClr val="bg1"/>
                    </a:solidFill>
                  </a:tcPr>
                </a:tc>
                <a:tc>
                  <a:txBody>
                    <a:bodyPr/>
                    <a:lstStyle/>
                    <a:p>
                      <a:pPr algn="ctr">
                        <a:spcBef>
                          <a:spcPts val="200"/>
                        </a:spcBef>
                        <a:spcAft>
                          <a:spcPts val="200"/>
                        </a:spcAft>
                      </a:pPr>
                      <a:r>
                        <a:rPr lang="fr-CA" sz="1400" dirty="0"/>
                        <a:t>28,43 $</a:t>
                      </a:r>
                    </a:p>
                  </a:txBody>
                  <a:tcPr marL="68580" marR="68580" marT="0" marB="0" anchor="ctr">
                    <a:solidFill>
                      <a:schemeClr val="bg1"/>
                    </a:solidFill>
                  </a:tcPr>
                </a:tc>
                <a:tc>
                  <a:txBody>
                    <a:bodyPr/>
                    <a:lstStyle/>
                    <a:p>
                      <a:pPr algn="ctr">
                        <a:spcBef>
                          <a:spcPts val="200"/>
                        </a:spcBef>
                        <a:spcAft>
                          <a:spcPts val="200"/>
                        </a:spcAft>
                      </a:pPr>
                      <a:r>
                        <a:rPr lang="fr-CA" sz="1400"/>
                        <a:t>30,58 $</a:t>
                      </a:r>
                    </a:p>
                  </a:txBody>
                  <a:tcPr marL="68580" marR="68580" marT="0" marB="0" anchor="ctr">
                    <a:solidFill>
                      <a:schemeClr val="bg1"/>
                    </a:solidFill>
                  </a:tcPr>
                </a:tc>
                <a:extLst>
                  <a:ext uri="{0D108BD9-81ED-4DB2-BD59-A6C34878D82A}">
                    <a16:rowId xmlns:a16="http://schemas.microsoft.com/office/drawing/2014/main" val="3462839673"/>
                  </a:ext>
                </a:extLst>
              </a:tr>
              <a:tr h="232521">
                <a:tc>
                  <a:txBody>
                    <a:bodyPr/>
                    <a:lstStyle/>
                    <a:p>
                      <a:pPr>
                        <a:spcBef>
                          <a:spcPts val="200"/>
                        </a:spcBef>
                        <a:spcAft>
                          <a:spcPts val="200"/>
                        </a:spcAft>
                      </a:pPr>
                      <a:r>
                        <a:rPr lang="fr-CA" sz="1400"/>
                        <a:t>50 places ou moins</a:t>
                      </a:r>
                    </a:p>
                  </a:txBody>
                  <a:tcPr marL="68580" marR="68580" marT="0" marB="0" anchor="ctr">
                    <a:solidFill>
                      <a:schemeClr val="bg1"/>
                    </a:solidFill>
                  </a:tcPr>
                </a:tc>
                <a:tc>
                  <a:txBody>
                    <a:bodyPr/>
                    <a:lstStyle/>
                    <a:p>
                      <a:pPr algn="ctr">
                        <a:spcBef>
                          <a:spcPts val="200"/>
                        </a:spcBef>
                        <a:spcAft>
                          <a:spcPts val="200"/>
                        </a:spcAft>
                      </a:pPr>
                      <a:r>
                        <a:rPr lang="fr-CA" sz="1400" dirty="0"/>
                        <a:t>25,58 $</a:t>
                      </a:r>
                    </a:p>
                  </a:txBody>
                  <a:tcPr marL="68580" marR="68580" marT="0" marB="0" anchor="ctr">
                    <a:solidFill>
                      <a:schemeClr val="bg1"/>
                    </a:solidFill>
                  </a:tcPr>
                </a:tc>
                <a:tc>
                  <a:txBody>
                    <a:bodyPr/>
                    <a:lstStyle/>
                    <a:p>
                      <a:pPr algn="ctr">
                        <a:spcBef>
                          <a:spcPts val="200"/>
                        </a:spcBef>
                        <a:spcAft>
                          <a:spcPts val="200"/>
                        </a:spcAft>
                      </a:pPr>
                      <a:r>
                        <a:rPr lang="fr-CA" sz="1400"/>
                        <a:t>27,40 $</a:t>
                      </a:r>
                    </a:p>
                  </a:txBody>
                  <a:tcPr marL="68580" marR="68580" marT="0" marB="0" anchor="ctr">
                    <a:solidFill>
                      <a:schemeClr val="bg1"/>
                    </a:solidFill>
                  </a:tcPr>
                </a:tc>
                <a:extLst>
                  <a:ext uri="{0D108BD9-81ED-4DB2-BD59-A6C34878D82A}">
                    <a16:rowId xmlns:a16="http://schemas.microsoft.com/office/drawing/2014/main" val="875397099"/>
                  </a:ext>
                </a:extLst>
              </a:tr>
              <a:tr h="232521">
                <a:tc gridSpan="3">
                  <a:txBody>
                    <a:bodyPr/>
                    <a:lstStyle/>
                    <a:p>
                      <a:pPr>
                        <a:spcBef>
                          <a:spcPts val="200"/>
                        </a:spcBef>
                        <a:spcAft>
                          <a:spcPts val="200"/>
                        </a:spcAft>
                      </a:pPr>
                      <a:r>
                        <a:rPr lang="fr-CA" sz="1400" b="1"/>
                        <a:t>Directrice adjointe ou directeur adjoint</a:t>
                      </a:r>
                    </a:p>
                  </a:txBody>
                  <a:tcPr marL="68580" marR="68580" marT="0" marB="0" anchor="ctr">
                    <a:solidFill>
                      <a:schemeClr val="accent5"/>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220921086"/>
                  </a:ext>
                </a:extLst>
              </a:tr>
              <a:tr h="232521">
                <a:tc>
                  <a:txBody>
                    <a:bodyPr/>
                    <a:lstStyle/>
                    <a:p>
                      <a:pPr>
                        <a:spcBef>
                          <a:spcPts val="200"/>
                        </a:spcBef>
                        <a:spcAft>
                          <a:spcPts val="200"/>
                        </a:spcAft>
                      </a:pPr>
                      <a:r>
                        <a:rPr lang="fr-CA" sz="1400"/>
                        <a:t>EJE III</a:t>
                      </a:r>
                    </a:p>
                  </a:txBody>
                  <a:tcPr marL="68580" marR="68580" marT="0" marB="0" anchor="ctr">
                    <a:solidFill>
                      <a:schemeClr val="bg1"/>
                    </a:solidFill>
                  </a:tcPr>
                </a:tc>
                <a:tc>
                  <a:txBody>
                    <a:bodyPr/>
                    <a:lstStyle/>
                    <a:p>
                      <a:pPr algn="ctr">
                        <a:spcBef>
                          <a:spcPts val="200"/>
                        </a:spcBef>
                        <a:spcAft>
                          <a:spcPts val="200"/>
                        </a:spcAft>
                      </a:pPr>
                      <a:r>
                        <a:rPr lang="fr-CA" sz="1400" dirty="0"/>
                        <a:t>27,20 $</a:t>
                      </a:r>
                    </a:p>
                  </a:txBody>
                  <a:tcPr marL="68580" marR="68580" marT="0" marB="0" anchor="ctr">
                    <a:solidFill>
                      <a:schemeClr val="bg1"/>
                    </a:solidFill>
                  </a:tcPr>
                </a:tc>
                <a:tc>
                  <a:txBody>
                    <a:bodyPr/>
                    <a:lstStyle/>
                    <a:p>
                      <a:pPr algn="ctr">
                        <a:spcBef>
                          <a:spcPts val="200"/>
                        </a:spcBef>
                        <a:spcAft>
                          <a:spcPts val="200"/>
                        </a:spcAft>
                      </a:pPr>
                      <a:r>
                        <a:rPr lang="fr-CA" sz="1400"/>
                        <a:t>29,25 $</a:t>
                      </a:r>
                    </a:p>
                  </a:txBody>
                  <a:tcPr marL="68580" marR="68580" marT="0" marB="0" anchor="ctr">
                    <a:solidFill>
                      <a:schemeClr val="bg1"/>
                    </a:solidFill>
                  </a:tcPr>
                </a:tc>
                <a:extLst>
                  <a:ext uri="{0D108BD9-81ED-4DB2-BD59-A6C34878D82A}">
                    <a16:rowId xmlns:a16="http://schemas.microsoft.com/office/drawing/2014/main" val="2779281324"/>
                  </a:ext>
                </a:extLst>
              </a:tr>
              <a:tr h="232521">
                <a:tc>
                  <a:txBody>
                    <a:bodyPr/>
                    <a:lstStyle/>
                    <a:p>
                      <a:pPr>
                        <a:spcBef>
                          <a:spcPts val="200"/>
                        </a:spcBef>
                        <a:spcAft>
                          <a:spcPts val="200"/>
                        </a:spcAft>
                      </a:pPr>
                      <a:r>
                        <a:rPr lang="fr-CA" sz="1400"/>
                        <a:t>EJE II</a:t>
                      </a:r>
                    </a:p>
                  </a:txBody>
                  <a:tcPr marL="68580" marR="68580" marT="0" marB="0" anchor="ctr">
                    <a:solidFill>
                      <a:schemeClr val="bg1"/>
                    </a:solidFill>
                  </a:tcPr>
                </a:tc>
                <a:tc>
                  <a:txBody>
                    <a:bodyPr/>
                    <a:lstStyle/>
                    <a:p>
                      <a:pPr algn="ctr">
                        <a:spcBef>
                          <a:spcPts val="200"/>
                        </a:spcBef>
                        <a:spcAft>
                          <a:spcPts val="200"/>
                        </a:spcAft>
                      </a:pPr>
                      <a:r>
                        <a:rPr lang="fr-CA" sz="1400" dirty="0"/>
                        <a:t>24,53 $</a:t>
                      </a:r>
                    </a:p>
                  </a:txBody>
                  <a:tcPr marL="68580" marR="68580" marT="0" marB="0" anchor="ctr">
                    <a:solidFill>
                      <a:schemeClr val="bg1"/>
                    </a:solidFill>
                  </a:tcPr>
                </a:tc>
                <a:tc>
                  <a:txBody>
                    <a:bodyPr/>
                    <a:lstStyle/>
                    <a:p>
                      <a:pPr algn="ctr">
                        <a:spcBef>
                          <a:spcPts val="200"/>
                        </a:spcBef>
                        <a:spcAft>
                          <a:spcPts val="200"/>
                        </a:spcAft>
                      </a:pPr>
                      <a:r>
                        <a:rPr lang="fr-CA" sz="1400"/>
                        <a:t>26,30 $</a:t>
                      </a:r>
                    </a:p>
                  </a:txBody>
                  <a:tcPr marL="68580" marR="68580" marT="0" marB="0" anchor="ctr">
                    <a:solidFill>
                      <a:schemeClr val="bg1"/>
                    </a:solidFill>
                  </a:tcPr>
                </a:tc>
                <a:extLst>
                  <a:ext uri="{0D108BD9-81ED-4DB2-BD59-A6C34878D82A}">
                    <a16:rowId xmlns:a16="http://schemas.microsoft.com/office/drawing/2014/main" val="1344636927"/>
                  </a:ext>
                </a:extLst>
              </a:tr>
              <a:tr h="232521">
                <a:tc gridSpan="3">
                  <a:txBody>
                    <a:bodyPr/>
                    <a:lstStyle/>
                    <a:p>
                      <a:pPr>
                        <a:spcBef>
                          <a:spcPts val="200"/>
                        </a:spcBef>
                        <a:spcAft>
                          <a:spcPts val="200"/>
                        </a:spcAft>
                      </a:pPr>
                      <a:r>
                        <a:rPr lang="fr-CA" sz="1400" b="1" dirty="0"/>
                        <a:t>Superviseure ou superviseur</a:t>
                      </a:r>
                    </a:p>
                  </a:txBody>
                  <a:tcPr marL="68580" marR="68580" marT="0" marB="0" anchor="ctr">
                    <a:solidFill>
                      <a:schemeClr val="accent5"/>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3986523927"/>
                  </a:ext>
                </a:extLst>
              </a:tr>
              <a:tr h="232521">
                <a:tc>
                  <a:txBody>
                    <a:bodyPr/>
                    <a:lstStyle/>
                    <a:p>
                      <a:pPr>
                        <a:spcBef>
                          <a:spcPts val="200"/>
                        </a:spcBef>
                        <a:spcAft>
                          <a:spcPts val="200"/>
                        </a:spcAft>
                      </a:pPr>
                      <a:r>
                        <a:rPr lang="fr-CA" sz="1400"/>
                        <a:t>EJE III</a:t>
                      </a:r>
                    </a:p>
                  </a:txBody>
                  <a:tcPr marL="68580" marR="68580" marT="0" marB="0" anchor="ctr">
                    <a:solidFill>
                      <a:schemeClr val="bg1"/>
                    </a:solidFill>
                  </a:tcPr>
                </a:tc>
                <a:tc>
                  <a:txBody>
                    <a:bodyPr/>
                    <a:lstStyle/>
                    <a:p>
                      <a:pPr algn="ctr">
                        <a:spcBef>
                          <a:spcPts val="200"/>
                        </a:spcBef>
                        <a:spcAft>
                          <a:spcPts val="200"/>
                        </a:spcAft>
                      </a:pPr>
                      <a:r>
                        <a:rPr lang="fr-CA" sz="1400"/>
                        <a:t>25,84 $</a:t>
                      </a:r>
                    </a:p>
                  </a:txBody>
                  <a:tcPr marL="68580" marR="68580" marT="0" marB="0" anchor="ctr">
                    <a:solidFill>
                      <a:schemeClr val="bg1"/>
                    </a:solidFill>
                  </a:tcPr>
                </a:tc>
                <a:tc>
                  <a:txBody>
                    <a:bodyPr/>
                    <a:lstStyle/>
                    <a:p>
                      <a:pPr algn="ctr">
                        <a:spcBef>
                          <a:spcPts val="200"/>
                        </a:spcBef>
                        <a:spcAft>
                          <a:spcPts val="200"/>
                        </a:spcAft>
                      </a:pPr>
                      <a:r>
                        <a:rPr lang="fr-CA" sz="1400" dirty="0"/>
                        <a:t>27,67 $</a:t>
                      </a:r>
                    </a:p>
                  </a:txBody>
                  <a:tcPr marL="68580" marR="68580" marT="0" marB="0" anchor="ctr">
                    <a:solidFill>
                      <a:schemeClr val="bg1"/>
                    </a:solidFill>
                  </a:tcPr>
                </a:tc>
                <a:extLst>
                  <a:ext uri="{0D108BD9-81ED-4DB2-BD59-A6C34878D82A}">
                    <a16:rowId xmlns:a16="http://schemas.microsoft.com/office/drawing/2014/main" val="1891310030"/>
                  </a:ext>
                </a:extLst>
              </a:tr>
              <a:tr h="232521">
                <a:tc>
                  <a:txBody>
                    <a:bodyPr/>
                    <a:lstStyle/>
                    <a:p>
                      <a:pPr>
                        <a:spcBef>
                          <a:spcPts val="200"/>
                        </a:spcBef>
                        <a:spcAft>
                          <a:spcPts val="200"/>
                        </a:spcAft>
                      </a:pPr>
                      <a:r>
                        <a:rPr lang="fr-CA" sz="1400"/>
                        <a:t>EJE II</a:t>
                      </a:r>
                    </a:p>
                  </a:txBody>
                  <a:tcPr marL="68580" marR="68580" marT="0" marB="0" anchor="ctr">
                    <a:solidFill>
                      <a:schemeClr val="bg1"/>
                    </a:solidFill>
                  </a:tcPr>
                </a:tc>
                <a:tc>
                  <a:txBody>
                    <a:bodyPr/>
                    <a:lstStyle/>
                    <a:p>
                      <a:pPr algn="ctr">
                        <a:spcBef>
                          <a:spcPts val="200"/>
                        </a:spcBef>
                        <a:spcAft>
                          <a:spcPts val="200"/>
                        </a:spcAft>
                      </a:pPr>
                      <a:r>
                        <a:rPr lang="fr-CA" sz="1400"/>
                        <a:t>23,32 $</a:t>
                      </a:r>
                    </a:p>
                  </a:txBody>
                  <a:tcPr marL="68580" marR="68580" marT="0" marB="0" anchor="ctr">
                    <a:solidFill>
                      <a:schemeClr val="bg1"/>
                    </a:solidFill>
                  </a:tcPr>
                </a:tc>
                <a:tc>
                  <a:txBody>
                    <a:bodyPr/>
                    <a:lstStyle/>
                    <a:p>
                      <a:pPr algn="ctr">
                        <a:spcBef>
                          <a:spcPts val="200"/>
                        </a:spcBef>
                        <a:spcAft>
                          <a:spcPts val="200"/>
                        </a:spcAft>
                      </a:pPr>
                      <a:r>
                        <a:rPr lang="fr-CA" sz="1400" dirty="0"/>
                        <a:t>25,00 $</a:t>
                      </a:r>
                    </a:p>
                  </a:txBody>
                  <a:tcPr marL="68580" marR="68580" marT="0" marB="0" anchor="ctr">
                    <a:solidFill>
                      <a:schemeClr val="bg1"/>
                    </a:solidFill>
                  </a:tcPr>
                </a:tc>
                <a:extLst>
                  <a:ext uri="{0D108BD9-81ED-4DB2-BD59-A6C34878D82A}">
                    <a16:rowId xmlns:a16="http://schemas.microsoft.com/office/drawing/2014/main" val="254673395"/>
                  </a:ext>
                </a:extLst>
              </a:tr>
              <a:tr h="232521">
                <a:tc gridSpan="3">
                  <a:txBody>
                    <a:bodyPr/>
                    <a:lstStyle/>
                    <a:p>
                      <a:pPr>
                        <a:spcBef>
                          <a:spcPts val="200"/>
                        </a:spcBef>
                        <a:spcAft>
                          <a:spcPts val="200"/>
                        </a:spcAft>
                      </a:pPr>
                      <a:r>
                        <a:rPr lang="fr-CA" sz="1400" b="1" dirty="0"/>
                        <a:t>Membres du personnel</a:t>
                      </a:r>
                    </a:p>
                  </a:txBody>
                  <a:tcPr marL="68580" marR="68580" marT="0" marB="0" anchor="ctr">
                    <a:solidFill>
                      <a:schemeClr val="accent5"/>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914142206"/>
                  </a:ext>
                </a:extLst>
              </a:tr>
              <a:tr h="232521">
                <a:tc>
                  <a:txBody>
                    <a:bodyPr/>
                    <a:lstStyle/>
                    <a:p>
                      <a:pPr>
                        <a:spcBef>
                          <a:spcPts val="200"/>
                        </a:spcBef>
                        <a:spcAft>
                          <a:spcPts val="200"/>
                        </a:spcAft>
                      </a:pPr>
                      <a:r>
                        <a:rPr lang="fr-CA" sz="1400"/>
                        <a:t>EJE III</a:t>
                      </a:r>
                    </a:p>
                  </a:txBody>
                  <a:tcPr marL="68580" marR="68580" marT="0" marB="0" anchor="ctr">
                    <a:solidFill>
                      <a:schemeClr val="bg1"/>
                    </a:solidFill>
                  </a:tcPr>
                </a:tc>
                <a:tc>
                  <a:txBody>
                    <a:bodyPr/>
                    <a:lstStyle/>
                    <a:p>
                      <a:pPr algn="ctr">
                        <a:spcBef>
                          <a:spcPts val="200"/>
                        </a:spcBef>
                        <a:spcAft>
                          <a:spcPts val="200"/>
                        </a:spcAft>
                      </a:pPr>
                      <a:r>
                        <a:rPr lang="fr-CA" sz="1400"/>
                        <a:t>22,29 $</a:t>
                      </a:r>
                    </a:p>
                  </a:txBody>
                  <a:tcPr marL="68580" marR="68580" marT="0" marB="0" anchor="ctr">
                    <a:solidFill>
                      <a:schemeClr val="bg1"/>
                    </a:solidFill>
                  </a:tcPr>
                </a:tc>
                <a:tc>
                  <a:txBody>
                    <a:bodyPr/>
                    <a:lstStyle/>
                    <a:p>
                      <a:pPr algn="ctr">
                        <a:spcBef>
                          <a:spcPts val="200"/>
                        </a:spcBef>
                        <a:spcAft>
                          <a:spcPts val="200"/>
                        </a:spcAft>
                      </a:pPr>
                      <a:r>
                        <a:rPr lang="fr-CA" sz="1400" dirty="0"/>
                        <a:t>23,77 $</a:t>
                      </a:r>
                    </a:p>
                  </a:txBody>
                  <a:tcPr marL="68580" marR="68580" marT="0" marB="0" anchor="ctr">
                    <a:solidFill>
                      <a:schemeClr val="bg1"/>
                    </a:solidFill>
                  </a:tcPr>
                </a:tc>
                <a:extLst>
                  <a:ext uri="{0D108BD9-81ED-4DB2-BD59-A6C34878D82A}">
                    <a16:rowId xmlns:a16="http://schemas.microsoft.com/office/drawing/2014/main" val="1029408273"/>
                  </a:ext>
                </a:extLst>
              </a:tr>
              <a:tr h="232521">
                <a:tc>
                  <a:txBody>
                    <a:bodyPr/>
                    <a:lstStyle/>
                    <a:p>
                      <a:pPr>
                        <a:spcBef>
                          <a:spcPts val="200"/>
                        </a:spcBef>
                        <a:spcAft>
                          <a:spcPts val="200"/>
                        </a:spcAft>
                      </a:pPr>
                      <a:r>
                        <a:rPr lang="fr-CA" sz="1400"/>
                        <a:t>EJE II ayant deux années d’expérience et plus</a:t>
                      </a:r>
                    </a:p>
                  </a:txBody>
                  <a:tcPr marL="68580" marR="68580" marT="0" marB="0" anchor="ctr">
                    <a:solidFill>
                      <a:schemeClr val="bg1"/>
                    </a:solidFill>
                  </a:tcPr>
                </a:tc>
                <a:tc>
                  <a:txBody>
                    <a:bodyPr/>
                    <a:lstStyle/>
                    <a:p>
                      <a:pPr algn="ctr">
                        <a:spcBef>
                          <a:spcPts val="200"/>
                        </a:spcBef>
                        <a:spcAft>
                          <a:spcPts val="200"/>
                        </a:spcAft>
                      </a:pPr>
                      <a:r>
                        <a:rPr lang="fr-CA" sz="1400"/>
                        <a:t>20,90 $</a:t>
                      </a:r>
                    </a:p>
                  </a:txBody>
                  <a:tcPr marL="68580" marR="68580" marT="0" marB="0" anchor="ctr">
                    <a:solidFill>
                      <a:schemeClr val="bg1"/>
                    </a:solidFill>
                  </a:tcPr>
                </a:tc>
                <a:tc>
                  <a:txBody>
                    <a:bodyPr/>
                    <a:lstStyle/>
                    <a:p>
                      <a:pPr algn="ctr">
                        <a:spcBef>
                          <a:spcPts val="200"/>
                        </a:spcBef>
                        <a:spcAft>
                          <a:spcPts val="200"/>
                        </a:spcAft>
                      </a:pPr>
                      <a:r>
                        <a:rPr lang="fr-CA" sz="1400" dirty="0"/>
                        <a:t>22,29 $</a:t>
                      </a:r>
                    </a:p>
                  </a:txBody>
                  <a:tcPr marL="68580" marR="68580" marT="0" marB="0" anchor="ctr">
                    <a:solidFill>
                      <a:schemeClr val="bg1"/>
                    </a:solidFill>
                  </a:tcPr>
                </a:tc>
                <a:extLst>
                  <a:ext uri="{0D108BD9-81ED-4DB2-BD59-A6C34878D82A}">
                    <a16:rowId xmlns:a16="http://schemas.microsoft.com/office/drawing/2014/main" val="1159562192"/>
                  </a:ext>
                </a:extLst>
              </a:tr>
              <a:tr h="232521">
                <a:tc>
                  <a:txBody>
                    <a:bodyPr/>
                    <a:lstStyle/>
                    <a:p>
                      <a:pPr>
                        <a:spcBef>
                          <a:spcPts val="200"/>
                        </a:spcBef>
                        <a:spcAft>
                          <a:spcPts val="200"/>
                        </a:spcAft>
                      </a:pPr>
                      <a:r>
                        <a:rPr lang="fr-CA" sz="1400"/>
                        <a:t>EJE au premier échelon</a:t>
                      </a:r>
                    </a:p>
                  </a:txBody>
                  <a:tcPr marL="68580" marR="68580" marT="0" marB="0" anchor="ctr">
                    <a:solidFill>
                      <a:schemeClr val="bg1"/>
                    </a:solidFill>
                  </a:tcPr>
                </a:tc>
                <a:tc>
                  <a:txBody>
                    <a:bodyPr/>
                    <a:lstStyle/>
                    <a:p>
                      <a:pPr algn="ctr">
                        <a:spcBef>
                          <a:spcPts val="200"/>
                        </a:spcBef>
                        <a:spcAft>
                          <a:spcPts val="200"/>
                        </a:spcAft>
                      </a:pPr>
                      <a:r>
                        <a:rPr lang="fr-CA" sz="1400"/>
                        <a:t>19,53 $</a:t>
                      </a:r>
                    </a:p>
                  </a:txBody>
                  <a:tcPr marL="68580" marR="68580" marT="0" marB="0" anchor="ctr">
                    <a:solidFill>
                      <a:schemeClr val="bg1"/>
                    </a:solidFill>
                  </a:tcPr>
                </a:tc>
                <a:tc>
                  <a:txBody>
                    <a:bodyPr/>
                    <a:lstStyle/>
                    <a:p>
                      <a:pPr algn="ctr">
                        <a:spcBef>
                          <a:spcPts val="200"/>
                        </a:spcBef>
                        <a:spcAft>
                          <a:spcPts val="200"/>
                        </a:spcAft>
                      </a:pPr>
                      <a:r>
                        <a:rPr lang="fr-CA" sz="1400" dirty="0"/>
                        <a:t>20,20 $</a:t>
                      </a:r>
                    </a:p>
                  </a:txBody>
                  <a:tcPr marL="68580" marR="68580" marT="0" marB="0" anchor="ctr">
                    <a:solidFill>
                      <a:schemeClr val="bg1"/>
                    </a:solidFill>
                  </a:tcPr>
                </a:tc>
                <a:extLst>
                  <a:ext uri="{0D108BD9-81ED-4DB2-BD59-A6C34878D82A}">
                    <a16:rowId xmlns:a16="http://schemas.microsoft.com/office/drawing/2014/main" val="1402629926"/>
                  </a:ext>
                </a:extLst>
              </a:tr>
              <a:tr h="445081">
                <a:tc>
                  <a:txBody>
                    <a:bodyPr/>
                    <a:lstStyle/>
                    <a:p>
                      <a:pPr>
                        <a:spcBef>
                          <a:spcPts val="200"/>
                        </a:spcBef>
                        <a:spcAft>
                          <a:spcPts val="200"/>
                        </a:spcAft>
                      </a:pPr>
                      <a:r>
                        <a:rPr lang="fr-CA" sz="1400"/>
                        <a:t>Aide des services à l’enfance ayant réussi la formation exigible de 40 heures </a:t>
                      </a:r>
                    </a:p>
                  </a:txBody>
                  <a:tcPr marL="68580" marR="68580" marT="0" marB="0" anchor="b"/>
                </a:tc>
                <a:tc>
                  <a:txBody>
                    <a:bodyPr/>
                    <a:lstStyle/>
                    <a:p>
                      <a:pPr algn="ctr">
                        <a:spcBef>
                          <a:spcPts val="200"/>
                        </a:spcBef>
                        <a:spcAft>
                          <a:spcPts val="200"/>
                        </a:spcAft>
                      </a:pPr>
                      <a:r>
                        <a:rPr lang="fr-CA" sz="1400"/>
                        <a:t>16,05 $</a:t>
                      </a:r>
                    </a:p>
                  </a:txBody>
                  <a:tcPr marL="68580" marR="68580" marT="0" marB="0" anchor="ctr"/>
                </a:tc>
                <a:tc>
                  <a:txBody>
                    <a:bodyPr/>
                    <a:lstStyle/>
                    <a:p>
                      <a:pPr algn="ctr">
                        <a:spcBef>
                          <a:spcPts val="200"/>
                        </a:spcBef>
                        <a:spcAft>
                          <a:spcPts val="200"/>
                        </a:spcAft>
                      </a:pPr>
                      <a:r>
                        <a:rPr lang="fr-CA" sz="1400" dirty="0"/>
                        <a:t>17,17 $</a:t>
                      </a:r>
                    </a:p>
                  </a:txBody>
                  <a:tcPr marL="68580" marR="68580" marT="0" marB="0" anchor="ctr"/>
                </a:tc>
                <a:extLst>
                  <a:ext uri="{0D108BD9-81ED-4DB2-BD59-A6C34878D82A}">
                    <a16:rowId xmlns:a16="http://schemas.microsoft.com/office/drawing/2014/main" val="1109275384"/>
                  </a:ext>
                </a:extLst>
              </a:tr>
            </a:tbl>
          </a:graphicData>
        </a:graphic>
      </p:graphicFrame>
      <p:sp>
        <p:nvSpPr>
          <p:cNvPr id="10" name="Rectangle 3"/>
          <p:cNvSpPr>
            <a:spLocks noChangeArrowheads="1"/>
          </p:cNvSpPr>
          <p:nvPr/>
        </p:nvSpPr>
        <p:spPr bwMode="auto">
          <a:xfrm>
            <a:off x="868681" y="457200"/>
            <a:ext cx="6457672" cy="71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fr-CA" sz="2000" b="1" dirty="0"/>
              <a:t>Grille salariale d’Apprentissage et garde des jeunes enfants 2022-2023 </a:t>
            </a:r>
          </a:p>
        </p:txBody>
      </p:sp>
    </p:spTree>
    <p:extLst>
      <p:ext uri="{BB962C8B-B14F-4D97-AF65-F5344CB8AC3E}">
        <p14:creationId xmlns:p14="http://schemas.microsoft.com/office/powerpoint/2010/main" val="7376942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944880"/>
            <a:ext cx="8024743" cy="914399"/>
          </a:xfrm>
        </p:spPr>
        <p:txBody>
          <a:bodyPr/>
          <a:lstStyle/>
          <a:p>
            <a:pPr algn="ctr"/>
            <a:r>
              <a:rPr lang="fr-CA" dirty="0"/>
              <a:t>Mise à l’échelle ou échelons</a:t>
            </a:r>
          </a:p>
        </p:txBody>
      </p:sp>
      <p:sp>
        <p:nvSpPr>
          <p:cNvPr id="3" name="Content Placeholder 2"/>
          <p:cNvSpPr>
            <a:spLocks noGrp="1"/>
          </p:cNvSpPr>
          <p:nvPr>
            <p:ph idx="1"/>
          </p:nvPr>
        </p:nvSpPr>
        <p:spPr>
          <a:xfrm>
            <a:off x="649356" y="2331719"/>
            <a:ext cx="8031093" cy="4351929"/>
          </a:xfrm>
        </p:spPr>
        <p:txBody>
          <a:bodyPr/>
          <a:lstStyle/>
          <a:p>
            <a:r>
              <a:rPr lang="fr-CA" sz="2800" dirty="0"/>
              <a:t>La convention collective des services publics comporte des augmentations de 3,5 % entre les échelons (niveaux</a:t>
            </a:r>
            <a:r>
              <a:rPr lang="fr-CA" sz="2800" dirty="0" smtClean="0"/>
              <a:t>).</a:t>
            </a:r>
          </a:p>
          <a:p>
            <a:pPr marL="0" indent="0">
              <a:buNone/>
            </a:pPr>
            <a:endParaRPr lang="fr-CA" sz="800" dirty="0"/>
          </a:p>
          <a:p>
            <a:r>
              <a:rPr lang="fr-CA" sz="2800" dirty="0"/>
              <a:t>L’échelle salariale de chaque type de poste est de 5 à 7 échelons (niveaux</a:t>
            </a:r>
            <a:r>
              <a:rPr lang="fr-CA" sz="2800" dirty="0" smtClean="0"/>
              <a:t>).</a:t>
            </a:r>
          </a:p>
          <a:p>
            <a:pPr marL="0" indent="0">
              <a:buNone/>
            </a:pPr>
            <a:endParaRPr lang="fr-CA" sz="800" dirty="0"/>
          </a:p>
          <a:p>
            <a:r>
              <a:rPr lang="fr-CA" sz="2800" dirty="0"/>
              <a:t>Les prochains écrans contiennent des exemples de mise à l’échelle pour différents postes à l’aide de la grille salariale.</a:t>
            </a:r>
            <a:br>
              <a:rPr lang="fr-CA" sz="2800" dirty="0"/>
            </a:br>
            <a:endParaRPr lang="fr-CA" sz="2800" dirty="0"/>
          </a:p>
        </p:txBody>
      </p:sp>
    </p:spTree>
    <p:extLst>
      <p:ext uri="{BB962C8B-B14F-4D97-AF65-F5344CB8AC3E}">
        <p14:creationId xmlns:p14="http://schemas.microsoft.com/office/powerpoint/2010/main" val="3321430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640" y="335280"/>
            <a:ext cx="8091946" cy="916300"/>
          </a:xfrm>
        </p:spPr>
        <p:txBody>
          <a:bodyPr/>
          <a:lstStyle/>
          <a:p>
            <a:pPr algn="ctr"/>
            <a:r>
              <a:rPr lang="fr-CA" dirty="0">
                <a:latin typeface="+mn-lt"/>
                <a:ea typeface="Calibri" panose="020F0502020204030204" pitchFamily="34" charset="0"/>
                <a:cs typeface="Times New Roman" panose="02020603050405020304" pitchFamily="18" charset="0"/>
              </a:rPr>
              <a:t/>
            </a:r>
            <a:br>
              <a:rPr lang="fr-CA" dirty="0">
                <a:latin typeface="+mn-lt"/>
                <a:ea typeface="Calibri" panose="020F0502020204030204" pitchFamily="34" charset="0"/>
                <a:cs typeface="Times New Roman" panose="02020603050405020304" pitchFamily="18" charset="0"/>
              </a:rPr>
            </a:br>
            <a:r>
              <a:rPr lang="fr-CA" dirty="0">
                <a:latin typeface="+mn-lt"/>
                <a:ea typeface="Calibri" panose="020F0502020204030204" pitchFamily="34" charset="0"/>
                <a:cs typeface="Times New Roman" panose="02020603050405020304" pitchFamily="18" charset="0"/>
              </a:rPr>
              <a:t>Exemples de </a:t>
            </a:r>
            <a:r>
              <a:rPr lang="fr-CA" sz="3600" dirty="0">
                <a:latin typeface="+mn-lt"/>
                <a:ea typeface="Calibri" panose="020F0502020204030204" pitchFamily="34" charset="0"/>
                <a:cs typeface="Times New Roman" panose="02020603050405020304" pitchFamily="18" charset="0"/>
              </a:rPr>
              <a:t>mise</a:t>
            </a:r>
            <a:r>
              <a:rPr lang="fr-CA" dirty="0">
                <a:latin typeface="+mn-lt"/>
                <a:ea typeface="Calibri" panose="020F0502020204030204" pitchFamily="34" charset="0"/>
                <a:cs typeface="Times New Roman" panose="02020603050405020304" pitchFamily="18" charset="0"/>
              </a:rPr>
              <a:t> à l’échelle</a:t>
            </a:r>
            <a:r>
              <a:rPr lang="fr-CA" sz="3600" dirty="0">
                <a:solidFill>
                  <a:schemeClr val="tx1"/>
                </a:solidFill>
                <a:latin typeface="+mn-lt"/>
                <a:ea typeface="Calibri" panose="020F0502020204030204" pitchFamily="34" charset="0"/>
                <a:cs typeface="Times New Roman" panose="02020603050405020304" pitchFamily="18" charset="0"/>
              </a:rPr>
              <a:t/>
            </a:r>
            <a:br>
              <a:rPr lang="fr-CA" sz="3600" dirty="0">
                <a:solidFill>
                  <a:schemeClr val="tx1"/>
                </a:solidFill>
                <a:latin typeface="+mn-lt"/>
                <a:ea typeface="Calibri" panose="020F0502020204030204" pitchFamily="34" charset="0"/>
                <a:cs typeface="Times New Roman" panose="02020603050405020304" pitchFamily="18" charset="0"/>
              </a:rPr>
            </a:br>
            <a:endParaRPr lang="fr-CA" sz="3600" dirty="0">
              <a:solidFill>
                <a:schemeClr val="tx1"/>
              </a:solidFill>
              <a:latin typeface="+mn-lt"/>
              <a:ea typeface="Calibri" panose="020F0502020204030204" pitchFamily="34"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4510724"/>
              </p:ext>
            </p:extLst>
          </p:nvPr>
        </p:nvGraphicFramePr>
        <p:xfrm>
          <a:off x="655317" y="1251580"/>
          <a:ext cx="7783268" cy="2396784"/>
        </p:xfrm>
        <a:graphic>
          <a:graphicData uri="http://schemas.openxmlformats.org/drawingml/2006/table">
            <a:tbl>
              <a:tblPr firstRow="1" firstCol="1" bandRow="1">
                <a:tableStyleId>{D7AC3CCA-C797-4891-BE02-D94E43425B78}</a:tableStyleId>
              </a:tblPr>
              <a:tblGrid>
                <a:gridCol w="2117818">
                  <a:extLst>
                    <a:ext uri="{9D8B030D-6E8A-4147-A177-3AD203B41FA5}">
                      <a16:colId xmlns:a16="http://schemas.microsoft.com/office/drawing/2014/main" val="1089427902"/>
                    </a:ext>
                  </a:extLst>
                </a:gridCol>
                <a:gridCol w="1133090">
                  <a:extLst>
                    <a:ext uri="{9D8B030D-6E8A-4147-A177-3AD203B41FA5}">
                      <a16:colId xmlns:a16="http://schemas.microsoft.com/office/drawing/2014/main" val="1569940888"/>
                    </a:ext>
                  </a:extLst>
                </a:gridCol>
                <a:gridCol w="1133090">
                  <a:extLst>
                    <a:ext uri="{9D8B030D-6E8A-4147-A177-3AD203B41FA5}">
                      <a16:colId xmlns:a16="http://schemas.microsoft.com/office/drawing/2014/main" val="3400938163"/>
                    </a:ext>
                  </a:extLst>
                </a:gridCol>
                <a:gridCol w="1133090">
                  <a:extLst>
                    <a:ext uri="{9D8B030D-6E8A-4147-A177-3AD203B41FA5}">
                      <a16:colId xmlns:a16="http://schemas.microsoft.com/office/drawing/2014/main" val="1191478953"/>
                    </a:ext>
                  </a:extLst>
                </a:gridCol>
                <a:gridCol w="1133090">
                  <a:extLst>
                    <a:ext uri="{9D8B030D-6E8A-4147-A177-3AD203B41FA5}">
                      <a16:colId xmlns:a16="http://schemas.microsoft.com/office/drawing/2014/main" val="1123537200"/>
                    </a:ext>
                  </a:extLst>
                </a:gridCol>
                <a:gridCol w="1133090">
                  <a:extLst>
                    <a:ext uri="{9D8B030D-6E8A-4147-A177-3AD203B41FA5}">
                      <a16:colId xmlns:a16="http://schemas.microsoft.com/office/drawing/2014/main" val="2794932700"/>
                    </a:ext>
                  </a:extLst>
                </a:gridCol>
              </a:tblGrid>
              <a:tr h="879648">
                <a:tc>
                  <a:txBody>
                    <a:bodyPr/>
                    <a:lstStyle/>
                    <a:p>
                      <a:pPr>
                        <a:lnSpc>
                          <a:spcPct val="107000"/>
                        </a:lnSpc>
                        <a:spcAft>
                          <a:spcPts val="0"/>
                        </a:spcAft>
                      </a:pPr>
                      <a:r>
                        <a:rPr lang="fr-CA" sz="2000" dirty="0">
                          <a:ln>
                            <a:noFill/>
                          </a:ln>
                          <a:solidFill>
                            <a:schemeClr val="tx1"/>
                          </a:solidFill>
                          <a:latin typeface="+mn-lt"/>
                          <a:ea typeface="Calibri" panose="020F0502020204030204" pitchFamily="34" charset="0"/>
                          <a:cs typeface="Times New Roman" panose="02020603050405020304" pitchFamily="18" charset="0"/>
                        </a:rPr>
                        <a:t>EJE II </a:t>
                      </a:r>
                    </a:p>
                    <a:p>
                      <a:pPr>
                        <a:lnSpc>
                          <a:spcPct val="107000"/>
                        </a:lnSpc>
                        <a:spcAft>
                          <a:spcPts val="0"/>
                        </a:spcAft>
                      </a:pPr>
                      <a:r>
                        <a:rPr lang="fr-CA" sz="2000" dirty="0">
                          <a:ln>
                            <a:noFill/>
                          </a:ln>
                          <a:solidFill>
                            <a:schemeClr val="tx1"/>
                          </a:solidFill>
                          <a:latin typeface="+mn-lt"/>
                          <a:ea typeface="Calibri" panose="020F0502020204030204" pitchFamily="34" charset="0"/>
                          <a:cs typeface="Times New Roman" panose="02020603050405020304" pitchFamily="18" charset="0"/>
                        </a:rPr>
                        <a:t>Membres du personnel</a:t>
                      </a:r>
                    </a:p>
                  </a:txBody>
                  <a:tcPr marL="68580" marR="68580" marT="0" marB="0" anchor="ctr">
                    <a:solidFill>
                      <a:schemeClr val="accent1"/>
                    </a:solidFill>
                  </a:tcPr>
                </a:tc>
                <a:tc>
                  <a:txBody>
                    <a:bodyPr/>
                    <a:lstStyle/>
                    <a:p>
                      <a:pPr algn="ctr">
                        <a:lnSpc>
                          <a:spcPct val="107000"/>
                        </a:lnSpc>
                        <a:spcBef>
                          <a:spcPts val="300"/>
                        </a:spcBef>
                        <a:spcAft>
                          <a:spcPts val="300"/>
                        </a:spcAft>
                      </a:pPr>
                      <a:r>
                        <a:rPr lang="fr-CA" sz="2000" dirty="0">
                          <a:ln>
                            <a:noFill/>
                          </a:ln>
                          <a:latin typeface="+mn-lt"/>
                        </a:rPr>
                        <a:t>Niveau 1</a:t>
                      </a:r>
                    </a:p>
                  </a:txBody>
                  <a:tcPr marL="68580" marR="68580" marT="0" marB="0" anchor="ctr">
                    <a:solidFill>
                      <a:schemeClr val="accent1"/>
                    </a:solidFill>
                  </a:tcPr>
                </a:tc>
                <a:tc>
                  <a:txBody>
                    <a:bodyPr/>
                    <a:lstStyle/>
                    <a:p>
                      <a:pPr algn="ctr">
                        <a:lnSpc>
                          <a:spcPct val="107000"/>
                        </a:lnSpc>
                        <a:spcBef>
                          <a:spcPts val="300"/>
                        </a:spcBef>
                        <a:spcAft>
                          <a:spcPts val="300"/>
                        </a:spcAft>
                      </a:pPr>
                      <a:r>
                        <a:rPr lang="fr-CA" sz="2000" dirty="0">
                          <a:ln>
                            <a:noFill/>
                          </a:ln>
                          <a:latin typeface="+mn-lt"/>
                        </a:rPr>
                        <a:t>Niveau 2</a:t>
                      </a:r>
                    </a:p>
                  </a:txBody>
                  <a:tcPr marL="68580" marR="68580" marT="0" marB="0" anchor="ctr">
                    <a:solidFill>
                      <a:schemeClr val="accent1"/>
                    </a:solidFill>
                  </a:tcPr>
                </a:tc>
                <a:tc>
                  <a:txBody>
                    <a:bodyPr/>
                    <a:lstStyle/>
                    <a:p>
                      <a:pPr algn="ctr">
                        <a:lnSpc>
                          <a:spcPct val="107000"/>
                        </a:lnSpc>
                        <a:spcBef>
                          <a:spcPts val="300"/>
                        </a:spcBef>
                        <a:spcAft>
                          <a:spcPts val="300"/>
                        </a:spcAft>
                      </a:pPr>
                      <a:r>
                        <a:rPr lang="fr-CA" sz="2000" dirty="0">
                          <a:ln>
                            <a:noFill/>
                          </a:ln>
                          <a:latin typeface="+mn-lt"/>
                        </a:rPr>
                        <a:t>Niveau 3</a:t>
                      </a:r>
                    </a:p>
                  </a:txBody>
                  <a:tcPr marL="68580" marR="68580" marT="0" marB="0" anchor="ctr">
                    <a:solidFill>
                      <a:schemeClr val="accent1"/>
                    </a:solidFill>
                  </a:tcPr>
                </a:tc>
                <a:tc>
                  <a:txBody>
                    <a:bodyPr/>
                    <a:lstStyle/>
                    <a:p>
                      <a:pPr algn="ctr">
                        <a:lnSpc>
                          <a:spcPct val="107000"/>
                        </a:lnSpc>
                        <a:spcBef>
                          <a:spcPts val="300"/>
                        </a:spcBef>
                        <a:spcAft>
                          <a:spcPts val="300"/>
                        </a:spcAft>
                      </a:pPr>
                      <a:r>
                        <a:rPr lang="fr-CA" sz="2000">
                          <a:ln>
                            <a:noFill/>
                          </a:ln>
                          <a:latin typeface="+mn-lt"/>
                        </a:rPr>
                        <a:t>Niveau 4</a:t>
                      </a:r>
                    </a:p>
                  </a:txBody>
                  <a:tcPr marL="68580" marR="68580" marT="0" marB="0" anchor="ctr">
                    <a:solidFill>
                      <a:schemeClr val="accent1"/>
                    </a:solidFill>
                  </a:tcPr>
                </a:tc>
                <a:tc>
                  <a:txBody>
                    <a:bodyPr/>
                    <a:lstStyle/>
                    <a:p>
                      <a:pPr algn="ctr">
                        <a:lnSpc>
                          <a:spcPct val="107000"/>
                        </a:lnSpc>
                        <a:spcBef>
                          <a:spcPts val="300"/>
                        </a:spcBef>
                        <a:spcAft>
                          <a:spcPts val="300"/>
                        </a:spcAft>
                      </a:pPr>
                      <a:r>
                        <a:rPr lang="fr-CA" sz="2000" dirty="0">
                          <a:latin typeface="+mn-lt"/>
                        </a:rPr>
                        <a:t>Niveau 5</a:t>
                      </a:r>
                    </a:p>
                  </a:txBody>
                  <a:tcPr marL="68580" marR="68580" marT="0" marB="0" anchor="ctr">
                    <a:solidFill>
                      <a:schemeClr val="accent1"/>
                    </a:solidFill>
                  </a:tcPr>
                </a:tc>
                <a:extLst>
                  <a:ext uri="{0D108BD9-81ED-4DB2-BD59-A6C34878D82A}">
                    <a16:rowId xmlns:a16="http://schemas.microsoft.com/office/drawing/2014/main" val="236499487"/>
                  </a:ext>
                </a:extLst>
              </a:tr>
              <a:tr h="879648">
                <a:tc>
                  <a:txBody>
                    <a:bodyPr/>
                    <a:lstStyle/>
                    <a:p>
                      <a:pPr>
                        <a:lnSpc>
                          <a:spcPct val="107000"/>
                        </a:lnSpc>
                        <a:spcBef>
                          <a:spcPts val="300"/>
                        </a:spcBef>
                        <a:spcAft>
                          <a:spcPts val="0"/>
                        </a:spcAft>
                      </a:pPr>
                      <a:r>
                        <a:rPr lang="fr-CA" sz="2000" dirty="0">
                          <a:latin typeface="+mn-lt"/>
                        </a:rPr>
                        <a:t>Annuel </a:t>
                      </a:r>
                    </a:p>
                    <a:p>
                      <a:pPr>
                        <a:lnSpc>
                          <a:spcPct val="107000"/>
                        </a:lnSpc>
                        <a:spcAft>
                          <a:spcPts val="300"/>
                        </a:spcAft>
                      </a:pPr>
                      <a:r>
                        <a:rPr lang="fr-CA" sz="2000" dirty="0">
                          <a:latin typeface="+mn-lt"/>
                        </a:rPr>
                        <a:t>(semaine de 40 heures)</a:t>
                      </a:r>
                    </a:p>
                  </a:txBody>
                  <a:tcPr marL="68580" marR="68580" marT="0" marB="0" anchor="ctr">
                    <a:solidFill>
                      <a:schemeClr val="accent1"/>
                    </a:solidFill>
                  </a:tcPr>
                </a:tc>
                <a:tc>
                  <a:txBody>
                    <a:bodyPr/>
                    <a:lstStyle/>
                    <a:p>
                      <a:pPr algn="r">
                        <a:lnSpc>
                          <a:spcPct val="107000"/>
                        </a:lnSpc>
                        <a:spcBef>
                          <a:spcPts val="300"/>
                        </a:spcBef>
                        <a:spcAft>
                          <a:spcPts val="300"/>
                        </a:spcAft>
                      </a:pPr>
                      <a:r>
                        <a:rPr lang="fr-CA" sz="1700" dirty="0">
                          <a:latin typeface="+mn-lt"/>
                        </a:rPr>
                        <a:t>43 472 $</a:t>
                      </a:r>
                    </a:p>
                  </a:txBody>
                  <a:tcPr marL="68580" marR="68580" marT="0" marB="0" anchor="ctr">
                    <a:solidFill>
                      <a:schemeClr val="bg1"/>
                    </a:solidFill>
                  </a:tcPr>
                </a:tc>
                <a:tc>
                  <a:txBody>
                    <a:bodyPr/>
                    <a:lstStyle/>
                    <a:p>
                      <a:pPr algn="r">
                        <a:lnSpc>
                          <a:spcPct val="107000"/>
                        </a:lnSpc>
                        <a:spcBef>
                          <a:spcPts val="300"/>
                        </a:spcBef>
                        <a:spcAft>
                          <a:spcPts val="300"/>
                        </a:spcAft>
                      </a:pPr>
                      <a:r>
                        <a:rPr lang="fr-CA" sz="1700" dirty="0">
                          <a:latin typeface="+mn-lt"/>
                        </a:rPr>
                        <a:t>44 366 $</a:t>
                      </a:r>
                    </a:p>
                  </a:txBody>
                  <a:tcPr marL="68580" marR="68580" marT="0" marB="0" anchor="ctr">
                    <a:solidFill>
                      <a:schemeClr val="bg1"/>
                    </a:solidFill>
                  </a:tcPr>
                </a:tc>
                <a:tc>
                  <a:txBody>
                    <a:bodyPr/>
                    <a:lstStyle/>
                    <a:p>
                      <a:pPr algn="r">
                        <a:lnSpc>
                          <a:spcPct val="107000"/>
                        </a:lnSpc>
                        <a:spcBef>
                          <a:spcPts val="300"/>
                        </a:spcBef>
                        <a:spcAft>
                          <a:spcPts val="300"/>
                        </a:spcAft>
                      </a:pPr>
                      <a:r>
                        <a:rPr lang="fr-CA" sz="1700" dirty="0">
                          <a:latin typeface="+mn-lt"/>
                        </a:rPr>
                        <a:t>46 363 $</a:t>
                      </a:r>
                    </a:p>
                  </a:txBody>
                  <a:tcPr marL="68580" marR="68580" marT="0" marB="0" anchor="ctr">
                    <a:solidFill>
                      <a:schemeClr val="bg1"/>
                    </a:solidFill>
                  </a:tcPr>
                </a:tc>
                <a:tc>
                  <a:txBody>
                    <a:bodyPr/>
                    <a:lstStyle/>
                    <a:p>
                      <a:pPr algn="r">
                        <a:lnSpc>
                          <a:spcPct val="107000"/>
                        </a:lnSpc>
                        <a:spcBef>
                          <a:spcPts val="300"/>
                        </a:spcBef>
                        <a:spcAft>
                          <a:spcPts val="300"/>
                        </a:spcAft>
                      </a:pPr>
                      <a:r>
                        <a:rPr lang="fr-CA" sz="1700" dirty="0">
                          <a:latin typeface="+mn-lt"/>
                        </a:rPr>
                        <a:t>47 819 $</a:t>
                      </a:r>
                    </a:p>
                  </a:txBody>
                  <a:tcPr marL="68580" marR="68580" marT="0" marB="0" anchor="ctr">
                    <a:solidFill>
                      <a:schemeClr val="bg1"/>
                    </a:solidFill>
                  </a:tcPr>
                </a:tc>
                <a:tc>
                  <a:txBody>
                    <a:bodyPr/>
                    <a:lstStyle/>
                    <a:p>
                      <a:pPr algn="r">
                        <a:lnSpc>
                          <a:spcPct val="107000"/>
                        </a:lnSpc>
                        <a:spcBef>
                          <a:spcPts val="300"/>
                        </a:spcBef>
                        <a:spcAft>
                          <a:spcPts val="300"/>
                        </a:spcAft>
                      </a:pPr>
                      <a:r>
                        <a:rPr lang="fr-CA" sz="1700" dirty="0">
                          <a:latin typeface="+mn-lt"/>
                        </a:rPr>
                        <a:t>49 441 $</a:t>
                      </a:r>
                    </a:p>
                  </a:txBody>
                  <a:tcPr marL="68580" marR="68580" marT="0" marB="0" anchor="ctr">
                    <a:solidFill>
                      <a:schemeClr val="bg1"/>
                    </a:solidFill>
                  </a:tcPr>
                </a:tc>
                <a:extLst>
                  <a:ext uri="{0D108BD9-81ED-4DB2-BD59-A6C34878D82A}">
                    <a16:rowId xmlns:a16="http://schemas.microsoft.com/office/drawing/2014/main" val="4040854929"/>
                  </a:ext>
                </a:extLst>
              </a:tr>
              <a:tr h="439968">
                <a:tc>
                  <a:txBody>
                    <a:bodyPr/>
                    <a:lstStyle/>
                    <a:p>
                      <a:pPr>
                        <a:lnSpc>
                          <a:spcPct val="107000"/>
                        </a:lnSpc>
                        <a:spcAft>
                          <a:spcPts val="0"/>
                        </a:spcAft>
                      </a:pPr>
                      <a:r>
                        <a:rPr lang="fr-CA" sz="2000" dirty="0">
                          <a:latin typeface="+mn-lt"/>
                        </a:rPr>
                        <a:t>Salaire horaire</a:t>
                      </a:r>
                    </a:p>
                  </a:txBody>
                  <a:tcPr marL="68580" marR="68580" marT="0" marB="0" anchor="ctr">
                    <a:solidFill>
                      <a:schemeClr val="accent1"/>
                    </a:solidFill>
                  </a:tcPr>
                </a:tc>
                <a:tc>
                  <a:txBody>
                    <a:bodyPr/>
                    <a:lstStyle/>
                    <a:p>
                      <a:pPr algn="r">
                        <a:lnSpc>
                          <a:spcPct val="107000"/>
                        </a:lnSpc>
                        <a:spcBef>
                          <a:spcPts val="300"/>
                        </a:spcBef>
                        <a:spcAft>
                          <a:spcPts val="300"/>
                        </a:spcAft>
                      </a:pPr>
                      <a:r>
                        <a:rPr lang="fr-CA" sz="1700">
                          <a:latin typeface="+mn-lt"/>
                        </a:rPr>
                        <a:t>20,90 $</a:t>
                      </a:r>
                    </a:p>
                  </a:txBody>
                  <a:tcPr marL="68580" marR="68580" marT="0" marB="0" anchor="ctr">
                    <a:solidFill>
                      <a:schemeClr val="bg1"/>
                    </a:solidFill>
                  </a:tcPr>
                </a:tc>
                <a:tc>
                  <a:txBody>
                    <a:bodyPr/>
                    <a:lstStyle/>
                    <a:p>
                      <a:pPr algn="r">
                        <a:lnSpc>
                          <a:spcPct val="107000"/>
                        </a:lnSpc>
                        <a:spcBef>
                          <a:spcPts val="300"/>
                        </a:spcBef>
                        <a:spcAft>
                          <a:spcPts val="300"/>
                        </a:spcAft>
                      </a:pPr>
                      <a:r>
                        <a:rPr lang="fr-CA" sz="1700" dirty="0">
                          <a:latin typeface="+mn-lt"/>
                        </a:rPr>
                        <a:t>21,33 $</a:t>
                      </a:r>
                    </a:p>
                  </a:txBody>
                  <a:tcPr marL="68580" marR="68580" marT="0" marB="0" anchor="ctr">
                    <a:solidFill>
                      <a:schemeClr val="bg1"/>
                    </a:solidFill>
                  </a:tcPr>
                </a:tc>
                <a:tc>
                  <a:txBody>
                    <a:bodyPr/>
                    <a:lstStyle/>
                    <a:p>
                      <a:pPr algn="r">
                        <a:lnSpc>
                          <a:spcPct val="107000"/>
                        </a:lnSpc>
                        <a:spcBef>
                          <a:spcPts val="300"/>
                        </a:spcBef>
                        <a:spcAft>
                          <a:spcPts val="300"/>
                        </a:spcAft>
                      </a:pPr>
                      <a:r>
                        <a:rPr lang="fr-CA" sz="1700">
                          <a:latin typeface="+mn-lt"/>
                        </a:rPr>
                        <a:t>22,29 $</a:t>
                      </a:r>
                    </a:p>
                  </a:txBody>
                  <a:tcPr marL="68580" marR="68580" marT="0" marB="0" anchor="ctr">
                    <a:solidFill>
                      <a:schemeClr val="bg1"/>
                    </a:solidFill>
                  </a:tcPr>
                </a:tc>
                <a:tc>
                  <a:txBody>
                    <a:bodyPr/>
                    <a:lstStyle/>
                    <a:p>
                      <a:pPr algn="r">
                        <a:lnSpc>
                          <a:spcPct val="107000"/>
                        </a:lnSpc>
                        <a:spcBef>
                          <a:spcPts val="300"/>
                        </a:spcBef>
                        <a:spcAft>
                          <a:spcPts val="300"/>
                        </a:spcAft>
                      </a:pPr>
                      <a:r>
                        <a:rPr lang="fr-CA" sz="1700">
                          <a:latin typeface="+mn-lt"/>
                        </a:rPr>
                        <a:t>22,99 $</a:t>
                      </a:r>
                    </a:p>
                  </a:txBody>
                  <a:tcPr marL="68580" marR="68580" marT="0" marB="0" anchor="ctr">
                    <a:solidFill>
                      <a:schemeClr val="bg1"/>
                    </a:solidFill>
                  </a:tcPr>
                </a:tc>
                <a:tc>
                  <a:txBody>
                    <a:bodyPr/>
                    <a:lstStyle/>
                    <a:p>
                      <a:pPr algn="r">
                        <a:lnSpc>
                          <a:spcPct val="107000"/>
                        </a:lnSpc>
                        <a:spcBef>
                          <a:spcPts val="300"/>
                        </a:spcBef>
                        <a:spcAft>
                          <a:spcPts val="300"/>
                        </a:spcAft>
                      </a:pPr>
                      <a:r>
                        <a:rPr lang="fr-CA" sz="1700" dirty="0">
                          <a:latin typeface="+mn-lt"/>
                        </a:rPr>
                        <a:t>23,77 $</a:t>
                      </a:r>
                    </a:p>
                  </a:txBody>
                  <a:tcPr marL="68580" marR="68580" marT="0" marB="0" anchor="ctr">
                    <a:solidFill>
                      <a:schemeClr val="bg1"/>
                    </a:solidFill>
                  </a:tcPr>
                </a:tc>
                <a:extLst>
                  <a:ext uri="{0D108BD9-81ED-4DB2-BD59-A6C34878D82A}">
                    <a16:rowId xmlns:a16="http://schemas.microsoft.com/office/drawing/2014/main" val="2099540638"/>
                  </a:ext>
                </a:extLst>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1043953144"/>
              </p:ext>
            </p:extLst>
          </p:nvPr>
        </p:nvGraphicFramePr>
        <p:xfrm>
          <a:off x="655320" y="3765122"/>
          <a:ext cx="7797959" cy="2788078"/>
        </p:xfrm>
        <a:graphic>
          <a:graphicData uri="http://schemas.openxmlformats.org/drawingml/2006/table">
            <a:tbl>
              <a:tblPr firstRow="1" firstCol="1" bandRow="1">
                <a:tableStyleId>{793D81CF-94F2-401A-BA57-92F5A7B2D0C5}</a:tableStyleId>
              </a:tblPr>
              <a:tblGrid>
                <a:gridCol w="2087334">
                  <a:extLst>
                    <a:ext uri="{9D8B030D-6E8A-4147-A177-3AD203B41FA5}">
                      <a16:colId xmlns:a16="http://schemas.microsoft.com/office/drawing/2014/main" val="3866756925"/>
                    </a:ext>
                  </a:extLst>
                </a:gridCol>
                <a:gridCol w="1142125">
                  <a:extLst>
                    <a:ext uri="{9D8B030D-6E8A-4147-A177-3AD203B41FA5}">
                      <a16:colId xmlns:a16="http://schemas.microsoft.com/office/drawing/2014/main" val="473523115"/>
                    </a:ext>
                  </a:extLst>
                </a:gridCol>
                <a:gridCol w="1142125">
                  <a:extLst>
                    <a:ext uri="{9D8B030D-6E8A-4147-A177-3AD203B41FA5}">
                      <a16:colId xmlns:a16="http://schemas.microsoft.com/office/drawing/2014/main" val="1468434658"/>
                    </a:ext>
                  </a:extLst>
                </a:gridCol>
                <a:gridCol w="1142125">
                  <a:extLst>
                    <a:ext uri="{9D8B030D-6E8A-4147-A177-3AD203B41FA5}">
                      <a16:colId xmlns:a16="http://schemas.microsoft.com/office/drawing/2014/main" val="3578740205"/>
                    </a:ext>
                  </a:extLst>
                </a:gridCol>
                <a:gridCol w="1142125">
                  <a:extLst>
                    <a:ext uri="{9D8B030D-6E8A-4147-A177-3AD203B41FA5}">
                      <a16:colId xmlns:a16="http://schemas.microsoft.com/office/drawing/2014/main" val="2159582247"/>
                    </a:ext>
                  </a:extLst>
                </a:gridCol>
                <a:gridCol w="1142125">
                  <a:extLst>
                    <a:ext uri="{9D8B030D-6E8A-4147-A177-3AD203B41FA5}">
                      <a16:colId xmlns:a16="http://schemas.microsoft.com/office/drawing/2014/main" val="2466957645"/>
                    </a:ext>
                  </a:extLst>
                </a:gridCol>
              </a:tblGrid>
              <a:tr h="1047974">
                <a:tc>
                  <a:txBody>
                    <a:bodyPr/>
                    <a:lstStyle/>
                    <a:p>
                      <a:pPr marL="0" algn="l" defTabSz="914400" rtl="0" eaLnBrk="1" latinLnBrk="0" hangingPunct="1">
                        <a:lnSpc>
                          <a:spcPct val="107000"/>
                        </a:lnSpc>
                        <a:spcAft>
                          <a:spcPts val="0"/>
                        </a:spcAft>
                      </a:pPr>
                      <a:r>
                        <a:rPr lang="fr-CA" sz="2000" b="1" kern="1200" dirty="0">
                          <a:ln>
                            <a:noFill/>
                          </a:ln>
                          <a:solidFill>
                            <a:schemeClr val="tx1"/>
                          </a:solidFill>
                          <a:latin typeface="+mn-lt"/>
                          <a:ea typeface="Calibri" panose="020F0502020204030204" pitchFamily="34" charset="0"/>
                          <a:cs typeface="Times New Roman" panose="02020603050405020304" pitchFamily="18" charset="0"/>
                        </a:rPr>
                        <a:t>Superviseure ou superviseur EJE II</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2000" dirty="0">
                          <a:solidFill>
                            <a:schemeClr val="tx1"/>
                          </a:solidFill>
                          <a:latin typeface="+mn-lt"/>
                        </a:rPr>
                        <a:t>Niveau 1</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2000" dirty="0">
                          <a:solidFill>
                            <a:schemeClr val="tx1"/>
                          </a:solidFill>
                          <a:latin typeface="+mn-lt"/>
                        </a:rPr>
                        <a:t>Niveau 2</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2000" dirty="0">
                          <a:solidFill>
                            <a:schemeClr val="tx1"/>
                          </a:solidFill>
                          <a:latin typeface="+mn-lt"/>
                        </a:rPr>
                        <a:t>Niveau 3</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2000">
                          <a:solidFill>
                            <a:schemeClr val="tx1"/>
                          </a:solidFill>
                          <a:latin typeface="+mn-lt"/>
                        </a:rPr>
                        <a:t>Niveau 4</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7000"/>
                        </a:lnSpc>
                        <a:spcBef>
                          <a:spcPts val="300"/>
                        </a:spcBef>
                        <a:spcAft>
                          <a:spcPts val="300"/>
                        </a:spcAft>
                      </a:pPr>
                      <a:r>
                        <a:rPr lang="fr-CA" sz="2000" dirty="0">
                          <a:solidFill>
                            <a:schemeClr val="tx1"/>
                          </a:solidFill>
                          <a:latin typeface="+mn-lt"/>
                        </a:rPr>
                        <a:t>Niveau 5</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889456589"/>
                  </a:ext>
                </a:extLst>
              </a:tr>
              <a:tr h="1107876">
                <a:tc>
                  <a:txBody>
                    <a:bodyPr/>
                    <a:lstStyle/>
                    <a:p>
                      <a:pPr>
                        <a:lnSpc>
                          <a:spcPct val="107000"/>
                        </a:lnSpc>
                        <a:spcBef>
                          <a:spcPts val="300"/>
                        </a:spcBef>
                        <a:spcAft>
                          <a:spcPts val="0"/>
                        </a:spcAft>
                      </a:pPr>
                      <a:r>
                        <a:rPr lang="fr-CA" sz="2000" dirty="0">
                          <a:latin typeface="+mn-lt"/>
                        </a:rPr>
                        <a:t>Annuel </a:t>
                      </a:r>
                    </a:p>
                    <a:p>
                      <a:pPr>
                        <a:lnSpc>
                          <a:spcPct val="107000"/>
                        </a:lnSpc>
                        <a:spcAft>
                          <a:spcPts val="300"/>
                        </a:spcAft>
                      </a:pPr>
                      <a:r>
                        <a:rPr lang="fr-CA" sz="2000" dirty="0">
                          <a:latin typeface="+mn-lt"/>
                        </a:rPr>
                        <a:t>(semaine de 40 heures)</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lnSpc>
                          <a:spcPct val="107000"/>
                        </a:lnSpc>
                        <a:spcBef>
                          <a:spcPts val="300"/>
                        </a:spcBef>
                        <a:spcAft>
                          <a:spcPts val="0"/>
                        </a:spcAft>
                      </a:pPr>
                      <a:r>
                        <a:rPr lang="fr-CA" sz="1700" dirty="0">
                          <a:latin typeface="+mn-lt"/>
                        </a:rPr>
                        <a:t>48 505 $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lnSpc>
                          <a:spcPct val="107000"/>
                        </a:lnSpc>
                        <a:spcBef>
                          <a:spcPts val="300"/>
                        </a:spcBef>
                        <a:spcAft>
                          <a:spcPts val="0"/>
                        </a:spcAft>
                      </a:pPr>
                      <a:r>
                        <a:rPr lang="fr-CA" sz="1700" dirty="0">
                          <a:latin typeface="+mn-lt"/>
                        </a:rPr>
                        <a:t>50 252 $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lnSpc>
                          <a:spcPct val="107000"/>
                        </a:lnSpc>
                        <a:spcBef>
                          <a:spcPts val="300"/>
                        </a:spcBef>
                        <a:spcAft>
                          <a:spcPts val="0"/>
                        </a:spcAft>
                      </a:pPr>
                      <a:r>
                        <a:rPr lang="fr-CA" sz="1700" dirty="0">
                          <a:latin typeface="+mn-lt"/>
                        </a:rPr>
                        <a:t>52 000 $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lnSpc>
                          <a:spcPct val="107000"/>
                        </a:lnSpc>
                        <a:spcBef>
                          <a:spcPts val="300"/>
                        </a:spcBef>
                        <a:spcAft>
                          <a:spcPts val="0"/>
                        </a:spcAft>
                      </a:pPr>
                      <a:r>
                        <a:rPr lang="fr-CA" sz="1700" dirty="0">
                          <a:latin typeface="+mn-lt"/>
                        </a:rPr>
                        <a:t>53 747 $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lnSpc>
                          <a:spcPct val="107000"/>
                        </a:lnSpc>
                        <a:spcBef>
                          <a:spcPts val="300"/>
                        </a:spcBef>
                        <a:spcAft>
                          <a:spcPts val="0"/>
                        </a:spcAft>
                      </a:pPr>
                      <a:r>
                        <a:rPr lang="fr-CA" sz="1700" dirty="0">
                          <a:latin typeface="+mn-lt"/>
                        </a:rPr>
                        <a:t>55 640 $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59483661"/>
                  </a:ext>
                </a:extLst>
              </a:tr>
              <a:tr h="632228">
                <a:tc>
                  <a:txBody>
                    <a:bodyPr/>
                    <a:lstStyle/>
                    <a:p>
                      <a:pPr>
                        <a:lnSpc>
                          <a:spcPct val="107000"/>
                        </a:lnSpc>
                        <a:spcAft>
                          <a:spcPts val="0"/>
                        </a:spcAft>
                      </a:pPr>
                      <a:r>
                        <a:rPr lang="fr-CA" sz="2000" dirty="0">
                          <a:latin typeface="+mn-lt"/>
                        </a:rPr>
                        <a:t>Salaire horaire</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lnSpc>
                          <a:spcPct val="107000"/>
                        </a:lnSpc>
                        <a:spcBef>
                          <a:spcPts val="300"/>
                        </a:spcBef>
                        <a:spcAft>
                          <a:spcPts val="0"/>
                        </a:spcAft>
                      </a:pPr>
                      <a:r>
                        <a:rPr lang="fr-CA" sz="1700" dirty="0">
                          <a:latin typeface="+mn-lt"/>
                        </a:rPr>
                        <a:t>23,32 $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7000"/>
                        </a:lnSpc>
                        <a:spcBef>
                          <a:spcPts val="300"/>
                        </a:spcBef>
                        <a:spcAft>
                          <a:spcPts val="0"/>
                        </a:spcAft>
                      </a:pPr>
                      <a:r>
                        <a:rPr lang="fr-CA" sz="1700" dirty="0">
                          <a:latin typeface="+mn-lt"/>
                        </a:rPr>
                        <a:t>24,16 $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7000"/>
                        </a:lnSpc>
                        <a:spcBef>
                          <a:spcPts val="300"/>
                        </a:spcBef>
                        <a:spcAft>
                          <a:spcPts val="0"/>
                        </a:spcAft>
                      </a:pPr>
                      <a:r>
                        <a:rPr lang="fr-CA" sz="1700" dirty="0">
                          <a:latin typeface="+mn-lt"/>
                        </a:rPr>
                        <a:t>25,00 $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7000"/>
                        </a:lnSpc>
                        <a:spcBef>
                          <a:spcPts val="300"/>
                        </a:spcBef>
                        <a:spcAft>
                          <a:spcPts val="0"/>
                        </a:spcAft>
                      </a:pPr>
                      <a:r>
                        <a:rPr lang="fr-CA" sz="1700" dirty="0">
                          <a:latin typeface="+mn-lt"/>
                        </a:rPr>
                        <a:t>25,84 $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7000"/>
                        </a:lnSpc>
                        <a:spcBef>
                          <a:spcPts val="300"/>
                        </a:spcBef>
                        <a:spcAft>
                          <a:spcPts val="0"/>
                        </a:spcAft>
                      </a:pPr>
                      <a:r>
                        <a:rPr lang="fr-CA" sz="1700" dirty="0">
                          <a:latin typeface="+mn-lt"/>
                        </a:rPr>
                        <a:t>26,75 $</a:t>
                      </a:r>
                    </a:p>
                  </a:txBody>
                  <a:tcPr marL="68634" marR="686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650934"/>
                  </a:ext>
                </a:extLst>
              </a:tr>
            </a:tbl>
          </a:graphicData>
        </a:graphic>
      </p:graphicFrame>
    </p:spTree>
    <p:extLst>
      <p:ext uri="{BB962C8B-B14F-4D97-AF65-F5344CB8AC3E}">
        <p14:creationId xmlns:p14="http://schemas.microsoft.com/office/powerpoint/2010/main" val="3671107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2935" y="728663"/>
            <a:ext cx="8024743" cy="754449"/>
          </a:xfrm>
        </p:spPr>
        <p:txBody>
          <a:bodyPr/>
          <a:lstStyle/>
          <a:p>
            <a:pPr algn="ctr"/>
            <a:r>
              <a:rPr lang="fr-CA" dirty="0"/>
              <a:t/>
            </a:r>
            <a:br>
              <a:rPr lang="fr-CA" dirty="0"/>
            </a:br>
            <a:r>
              <a:rPr lang="fr-CA" dirty="0"/>
              <a:t>Exemples de </a:t>
            </a:r>
            <a:r>
              <a:rPr lang="fr-CA" sz="3600" dirty="0"/>
              <a:t>mise</a:t>
            </a:r>
            <a:r>
              <a:rPr lang="fr-CA" dirty="0"/>
              <a:t> à l’échelle</a:t>
            </a:r>
            <a:br>
              <a:rPr lang="fr-CA" dirty="0"/>
            </a:br>
            <a:endParaRPr lang="fr-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9361923"/>
              </p:ext>
            </p:extLst>
          </p:nvPr>
        </p:nvGraphicFramePr>
        <p:xfrm>
          <a:off x="702473" y="1593414"/>
          <a:ext cx="8013780" cy="2559506"/>
        </p:xfrm>
        <a:graphic>
          <a:graphicData uri="http://schemas.openxmlformats.org/drawingml/2006/table">
            <a:tbl>
              <a:tblPr firstRow="1" firstCol="1" bandRow="1"/>
              <a:tblGrid>
                <a:gridCol w="1827930">
                  <a:extLst>
                    <a:ext uri="{9D8B030D-6E8A-4147-A177-3AD203B41FA5}">
                      <a16:colId xmlns:a16="http://schemas.microsoft.com/office/drawing/2014/main" val="3363768292"/>
                    </a:ext>
                  </a:extLst>
                </a:gridCol>
                <a:gridCol w="1081477">
                  <a:extLst>
                    <a:ext uri="{9D8B030D-6E8A-4147-A177-3AD203B41FA5}">
                      <a16:colId xmlns:a16="http://schemas.microsoft.com/office/drawing/2014/main" val="962651954"/>
                    </a:ext>
                  </a:extLst>
                </a:gridCol>
                <a:gridCol w="975360">
                  <a:extLst>
                    <a:ext uri="{9D8B030D-6E8A-4147-A177-3AD203B41FA5}">
                      <a16:colId xmlns:a16="http://schemas.microsoft.com/office/drawing/2014/main" val="3624768167"/>
                    </a:ext>
                  </a:extLst>
                </a:gridCol>
                <a:gridCol w="1036088">
                  <a:extLst>
                    <a:ext uri="{9D8B030D-6E8A-4147-A177-3AD203B41FA5}">
                      <a16:colId xmlns:a16="http://schemas.microsoft.com/office/drawing/2014/main" val="248409419"/>
                    </a:ext>
                  </a:extLst>
                </a:gridCol>
                <a:gridCol w="1030975">
                  <a:extLst>
                    <a:ext uri="{9D8B030D-6E8A-4147-A177-3AD203B41FA5}">
                      <a16:colId xmlns:a16="http://schemas.microsoft.com/office/drawing/2014/main" val="2814513652"/>
                    </a:ext>
                  </a:extLst>
                </a:gridCol>
                <a:gridCol w="1030975">
                  <a:extLst>
                    <a:ext uri="{9D8B030D-6E8A-4147-A177-3AD203B41FA5}">
                      <a16:colId xmlns:a16="http://schemas.microsoft.com/office/drawing/2014/main" val="3450523380"/>
                    </a:ext>
                  </a:extLst>
                </a:gridCol>
                <a:gridCol w="1030975">
                  <a:extLst>
                    <a:ext uri="{9D8B030D-6E8A-4147-A177-3AD203B41FA5}">
                      <a16:colId xmlns:a16="http://schemas.microsoft.com/office/drawing/2014/main" val="4218326840"/>
                    </a:ext>
                  </a:extLst>
                </a:gridCol>
              </a:tblGrid>
              <a:tr h="1143652">
                <a:tc>
                  <a:txBody>
                    <a:bodyPr/>
                    <a:lstStyle/>
                    <a:p>
                      <a:pPr>
                        <a:lnSpc>
                          <a:spcPct val="107000"/>
                        </a:lnSpc>
                        <a:spcAft>
                          <a:spcPts val="0"/>
                        </a:spcAft>
                      </a:pPr>
                      <a:r>
                        <a:rPr lang="fr-CA" sz="1800" b="1">
                          <a:ln>
                            <a:noFill/>
                          </a:ln>
                          <a:solidFill>
                            <a:schemeClr val="tx1"/>
                          </a:solidFill>
                          <a:latin typeface="+mj-lt"/>
                          <a:ea typeface="Calibri" panose="020F0502020204030204" pitchFamily="34" charset="0"/>
                          <a:cs typeface="Times New Roman" panose="02020603050405020304" pitchFamily="18" charset="0"/>
                        </a:rPr>
                        <a:t>Directrice adjointe ou directeur adjoint EJE II</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j-lt"/>
                        </a:rPr>
                        <a:t>Niveau 1</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j-lt"/>
                        </a:rPr>
                        <a:t>Niveau 2</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j-lt"/>
                        </a:rPr>
                        <a:t>Niveau 3</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j-lt"/>
                        </a:rPr>
                        <a:t>Niveau 4</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j-lt"/>
                        </a:rPr>
                        <a:t>Niveau 5</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Aft>
                          <a:spcPts val="0"/>
                        </a:spcAft>
                      </a:pPr>
                      <a:r>
                        <a:rPr lang="fr-CA" sz="1800" b="1" dirty="0">
                          <a:ln>
                            <a:noFill/>
                          </a:ln>
                          <a:solidFill>
                            <a:schemeClr val="tx1"/>
                          </a:solidFill>
                          <a:latin typeface="+mj-lt"/>
                        </a:rPr>
                        <a:t>Niveau 6</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481764966"/>
                  </a:ext>
                </a:extLst>
              </a:tr>
              <a:tr h="857739">
                <a:tc>
                  <a:txBody>
                    <a:bodyPr/>
                    <a:lstStyle/>
                    <a:p>
                      <a:pPr>
                        <a:lnSpc>
                          <a:spcPct val="107000"/>
                        </a:lnSpc>
                        <a:spcBef>
                          <a:spcPts val="300"/>
                        </a:spcBef>
                        <a:spcAft>
                          <a:spcPts val="0"/>
                        </a:spcAft>
                      </a:pPr>
                      <a:r>
                        <a:rPr lang="fr-CA" sz="1800" b="1">
                          <a:latin typeface="+mj-lt"/>
                        </a:rPr>
                        <a:t>Annuel </a:t>
                      </a:r>
                    </a:p>
                    <a:p>
                      <a:pPr>
                        <a:lnSpc>
                          <a:spcPct val="107000"/>
                        </a:lnSpc>
                        <a:spcAft>
                          <a:spcPts val="300"/>
                        </a:spcAft>
                      </a:pPr>
                      <a:r>
                        <a:rPr lang="fr-CA" sz="1800" b="1">
                          <a:latin typeface="+mj-lt"/>
                        </a:rPr>
                        <a:t>(semaine de 40 heures)</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a:lnSpc>
                          <a:spcPct val="107000"/>
                        </a:lnSpc>
                        <a:spcBef>
                          <a:spcPts val="300"/>
                        </a:spcBef>
                        <a:spcAft>
                          <a:spcPts val="0"/>
                        </a:spcAft>
                      </a:pPr>
                      <a:r>
                        <a:rPr lang="fr-CA" sz="1700" dirty="0">
                          <a:latin typeface="+mj-lt"/>
                          <a:ea typeface="Calibri" panose="020F0502020204030204" pitchFamily="34" charset="0"/>
                          <a:cs typeface="Times New Roman" panose="02020603050405020304" pitchFamily="18" charset="0"/>
                        </a:rPr>
                        <a:t>51 022 $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dirty="0">
                          <a:latin typeface="+mj-lt"/>
                          <a:ea typeface="Calibri" panose="020F0502020204030204" pitchFamily="34" charset="0"/>
                          <a:cs typeface="Times New Roman" panose="02020603050405020304" pitchFamily="18" charset="0"/>
                        </a:rPr>
                        <a:t>52 811 $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dirty="0">
                          <a:latin typeface="+mj-lt"/>
                          <a:ea typeface="Calibri" panose="020F0502020204030204" pitchFamily="34" charset="0"/>
                          <a:cs typeface="Times New Roman" panose="02020603050405020304" pitchFamily="18" charset="0"/>
                        </a:rPr>
                        <a:t>54 704 $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dirty="0">
                          <a:latin typeface="+mj-lt"/>
                          <a:ea typeface="Calibri" panose="020F0502020204030204" pitchFamily="34" charset="0"/>
                          <a:cs typeface="Times New Roman" panose="02020603050405020304" pitchFamily="18" charset="0"/>
                        </a:rPr>
                        <a:t>56 210 $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dirty="0">
                          <a:latin typeface="+mj-lt"/>
                          <a:ea typeface="Calibri" panose="020F0502020204030204" pitchFamily="34" charset="0"/>
                          <a:cs typeface="Times New Roman" panose="02020603050405020304" pitchFamily="18" charset="0"/>
                        </a:rPr>
                        <a:t>58 697 $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dirty="0">
                          <a:latin typeface="+mj-lt"/>
                          <a:ea typeface="Calibri" panose="020F0502020204030204" pitchFamily="34" charset="0"/>
                          <a:cs typeface="Times New Roman" panose="02020603050405020304" pitchFamily="18" charset="0"/>
                        </a:rPr>
                        <a:t>60 840 $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2770189"/>
                  </a:ext>
                </a:extLst>
              </a:tr>
              <a:tr h="505027">
                <a:tc>
                  <a:txBody>
                    <a:bodyPr/>
                    <a:lstStyle/>
                    <a:p>
                      <a:pPr>
                        <a:lnSpc>
                          <a:spcPct val="107000"/>
                        </a:lnSpc>
                        <a:spcAft>
                          <a:spcPts val="0"/>
                        </a:spcAft>
                      </a:pPr>
                      <a:r>
                        <a:rPr lang="fr-CA" sz="1800" b="1">
                          <a:latin typeface="+mj-lt"/>
                        </a:rPr>
                        <a:t>Salaire horaire</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a:lnSpc>
                          <a:spcPct val="107000"/>
                        </a:lnSpc>
                        <a:spcBef>
                          <a:spcPts val="300"/>
                        </a:spcBef>
                        <a:spcAft>
                          <a:spcPts val="0"/>
                        </a:spcAft>
                      </a:pPr>
                      <a:r>
                        <a:rPr lang="fr-CA" sz="1700" dirty="0">
                          <a:latin typeface="+mj-lt"/>
                          <a:ea typeface="Calibri" panose="020F0502020204030204" pitchFamily="34" charset="0"/>
                          <a:cs typeface="Times New Roman" panose="02020603050405020304" pitchFamily="18" charset="0"/>
                        </a:rPr>
                        <a:t>24,53 $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a:latin typeface="+mj-lt"/>
                          <a:ea typeface="Calibri" panose="020F0502020204030204" pitchFamily="34" charset="0"/>
                          <a:cs typeface="Times New Roman" panose="02020603050405020304" pitchFamily="18" charset="0"/>
                        </a:rPr>
                        <a:t>25,39 $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a:latin typeface="+mj-lt"/>
                          <a:ea typeface="Calibri" panose="020F0502020204030204" pitchFamily="34" charset="0"/>
                          <a:cs typeface="Times New Roman" panose="02020603050405020304" pitchFamily="18" charset="0"/>
                        </a:rPr>
                        <a:t>26,30 $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a:latin typeface="+mj-lt"/>
                          <a:ea typeface="Calibri" panose="020F0502020204030204" pitchFamily="34" charset="0"/>
                          <a:cs typeface="Times New Roman" panose="02020603050405020304" pitchFamily="18" charset="0"/>
                        </a:rPr>
                        <a:t>27,20 $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a:latin typeface="+mj-lt"/>
                          <a:ea typeface="Calibri" panose="020F0502020204030204" pitchFamily="34" charset="0"/>
                          <a:cs typeface="Times New Roman" panose="02020603050405020304" pitchFamily="18" charset="0"/>
                        </a:rPr>
                        <a:t>28,22 $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Bef>
                          <a:spcPts val="300"/>
                        </a:spcBef>
                        <a:spcAft>
                          <a:spcPts val="0"/>
                        </a:spcAft>
                      </a:pPr>
                      <a:r>
                        <a:rPr lang="fr-CA" sz="1700" dirty="0">
                          <a:latin typeface="+mj-lt"/>
                          <a:ea typeface="Calibri" panose="020F0502020204030204" pitchFamily="34" charset="0"/>
                          <a:cs typeface="Times New Roman" panose="02020603050405020304" pitchFamily="18" charset="0"/>
                        </a:rPr>
                        <a:t>29,25 $</a:t>
                      </a:r>
                    </a:p>
                  </a:txBody>
                  <a:tcPr marL="71388" marR="713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4246186"/>
                  </a:ext>
                </a:extLst>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3677818647"/>
              </p:ext>
            </p:extLst>
          </p:nvPr>
        </p:nvGraphicFramePr>
        <p:xfrm>
          <a:off x="702474" y="4263222"/>
          <a:ext cx="8013780" cy="2243898"/>
        </p:xfrm>
        <a:graphic>
          <a:graphicData uri="http://schemas.openxmlformats.org/drawingml/2006/table">
            <a:tbl>
              <a:tblPr firstRow="1" firstCol="1" bandRow="1">
                <a:tableStyleId>{793D81CF-94F2-401A-BA57-92F5A7B2D0C5}</a:tableStyleId>
              </a:tblPr>
              <a:tblGrid>
                <a:gridCol w="1918806">
                  <a:extLst>
                    <a:ext uri="{9D8B030D-6E8A-4147-A177-3AD203B41FA5}">
                      <a16:colId xmlns:a16="http://schemas.microsoft.com/office/drawing/2014/main" val="1965584925"/>
                    </a:ext>
                  </a:extLst>
                </a:gridCol>
                <a:gridCol w="1015829">
                  <a:extLst>
                    <a:ext uri="{9D8B030D-6E8A-4147-A177-3AD203B41FA5}">
                      <a16:colId xmlns:a16="http://schemas.microsoft.com/office/drawing/2014/main" val="3436715611"/>
                    </a:ext>
                  </a:extLst>
                </a:gridCol>
                <a:gridCol w="1015829">
                  <a:extLst>
                    <a:ext uri="{9D8B030D-6E8A-4147-A177-3AD203B41FA5}">
                      <a16:colId xmlns:a16="http://schemas.microsoft.com/office/drawing/2014/main" val="1174029984"/>
                    </a:ext>
                  </a:extLst>
                </a:gridCol>
                <a:gridCol w="1015829">
                  <a:extLst>
                    <a:ext uri="{9D8B030D-6E8A-4147-A177-3AD203B41FA5}">
                      <a16:colId xmlns:a16="http://schemas.microsoft.com/office/drawing/2014/main" val="1055956267"/>
                    </a:ext>
                  </a:extLst>
                </a:gridCol>
                <a:gridCol w="1015829">
                  <a:extLst>
                    <a:ext uri="{9D8B030D-6E8A-4147-A177-3AD203B41FA5}">
                      <a16:colId xmlns:a16="http://schemas.microsoft.com/office/drawing/2014/main" val="825266810"/>
                    </a:ext>
                  </a:extLst>
                </a:gridCol>
                <a:gridCol w="1015829">
                  <a:extLst>
                    <a:ext uri="{9D8B030D-6E8A-4147-A177-3AD203B41FA5}">
                      <a16:colId xmlns:a16="http://schemas.microsoft.com/office/drawing/2014/main" val="4015858460"/>
                    </a:ext>
                  </a:extLst>
                </a:gridCol>
                <a:gridCol w="1015829">
                  <a:extLst>
                    <a:ext uri="{9D8B030D-6E8A-4147-A177-3AD203B41FA5}">
                      <a16:colId xmlns:a16="http://schemas.microsoft.com/office/drawing/2014/main" val="783778216"/>
                    </a:ext>
                  </a:extLst>
                </a:gridCol>
              </a:tblGrid>
              <a:tr h="880491">
                <a:tc>
                  <a:txBody>
                    <a:bodyPr/>
                    <a:lstStyle/>
                    <a:p>
                      <a:pPr>
                        <a:lnSpc>
                          <a:spcPct val="107000"/>
                        </a:lnSpc>
                        <a:spcAft>
                          <a:spcPts val="0"/>
                        </a:spcAft>
                      </a:pPr>
                      <a:r>
                        <a:rPr lang="fr-CA" sz="1800" b="1">
                          <a:ln>
                            <a:noFill/>
                          </a:ln>
                          <a:solidFill>
                            <a:schemeClr val="tx1"/>
                          </a:solidFill>
                          <a:latin typeface="+mn-lt"/>
                          <a:ea typeface="Calibri" panose="020F0502020204030204" pitchFamily="34" charset="0"/>
                          <a:cs typeface="Times New Roman" panose="02020603050405020304" pitchFamily="18" charset="0"/>
                        </a:rPr>
                        <a:t>Directrice ou directeur EJE II (petite garderie</a:t>
                      </a:r>
                      <a:r>
                        <a:rPr lang="fr-CA" sz="1800" b="1" baseline="0">
                          <a:ln>
                            <a:noFill/>
                          </a:ln>
                          <a:solidFill>
                            <a:schemeClr val="tx1"/>
                          </a:solidFill>
                          <a:latin typeface="+mn-lt"/>
                          <a:ea typeface="Calibri" panose="020F0502020204030204" pitchFamily="34" charset="0"/>
                          <a:cs typeface="Times New Roman" panose="02020603050405020304" pitchFamily="18" charset="0"/>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7000"/>
                        </a:lnSpc>
                        <a:spcAft>
                          <a:spcPts val="0"/>
                        </a:spcAft>
                      </a:pPr>
                      <a:r>
                        <a:rPr lang="fr-CA" sz="1800" b="1" dirty="0">
                          <a:ln>
                            <a:noFill/>
                          </a:ln>
                          <a:solidFill>
                            <a:schemeClr val="tx1"/>
                          </a:solidFill>
                          <a:latin typeface="+mn-lt"/>
                        </a:rPr>
                        <a:t>Niveau 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4220491308"/>
                  </a:ext>
                </a:extLst>
              </a:tr>
              <a:tr h="880491">
                <a:tc>
                  <a:txBody>
                    <a:bodyPr/>
                    <a:lstStyle/>
                    <a:p>
                      <a:pPr>
                        <a:lnSpc>
                          <a:spcPct val="107000"/>
                        </a:lnSpc>
                        <a:spcBef>
                          <a:spcPts val="300"/>
                        </a:spcBef>
                        <a:spcAft>
                          <a:spcPts val="0"/>
                        </a:spcAft>
                      </a:pPr>
                      <a:r>
                        <a:rPr lang="fr-CA" sz="1800" b="1">
                          <a:latin typeface="+mn-lt"/>
                        </a:rPr>
                        <a:t>Annuel </a:t>
                      </a:r>
                    </a:p>
                    <a:p>
                      <a:pPr>
                        <a:lnSpc>
                          <a:spcPct val="107000"/>
                        </a:lnSpc>
                        <a:spcAft>
                          <a:spcPts val="300"/>
                        </a:spcAft>
                      </a:pPr>
                      <a:r>
                        <a:rPr lang="fr-CA" sz="1800" b="1">
                          <a:latin typeface="+mn-lt"/>
                        </a:rPr>
                        <a:t>(semaine de 40 heures)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a:lnSpc>
                          <a:spcPct val="107000"/>
                        </a:lnSpc>
                        <a:spcAft>
                          <a:spcPts val="0"/>
                        </a:spcAft>
                      </a:pPr>
                      <a:r>
                        <a:rPr lang="fr-CA" sz="1700" dirty="0"/>
                        <a:t>53 123 $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t>55 099 $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t>56 992 $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t>59 716 $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t>61 984 $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t>64 251 $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0018190"/>
                  </a:ext>
                </a:extLst>
              </a:tr>
              <a:tr h="482916">
                <a:tc>
                  <a:txBody>
                    <a:bodyPr/>
                    <a:lstStyle/>
                    <a:p>
                      <a:pPr>
                        <a:lnSpc>
                          <a:spcPct val="107000"/>
                        </a:lnSpc>
                        <a:spcAft>
                          <a:spcPts val="0"/>
                        </a:spcAft>
                      </a:pPr>
                      <a:r>
                        <a:rPr lang="fr-CA" sz="1800" b="1">
                          <a:latin typeface="+mn-lt"/>
                        </a:rPr>
                        <a:t>Salaire horaire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a:lnSpc>
                          <a:spcPct val="107000"/>
                        </a:lnSpc>
                        <a:spcAft>
                          <a:spcPts val="0"/>
                        </a:spcAft>
                      </a:pPr>
                      <a:r>
                        <a:rPr lang="fr-CA" sz="1700"/>
                        <a:t>25,58 $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t>26,49 $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a:t>27,40 $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a:t>28,71 $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a:t>29,80 $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t>30,89 $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0107448"/>
                  </a:ext>
                </a:extLst>
              </a:tr>
            </a:tbl>
          </a:graphicData>
        </a:graphic>
      </p:graphicFrame>
    </p:spTree>
    <p:extLst>
      <p:ext uri="{BB962C8B-B14F-4D97-AF65-F5344CB8AC3E}">
        <p14:creationId xmlns:p14="http://schemas.microsoft.com/office/powerpoint/2010/main" val="1649627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sz="3600" dirty="0">
                <a:solidFill>
                  <a:schemeClr val="tx1"/>
                </a:solidFill>
              </a:rPr>
              <a:t>Exemple</a:t>
            </a:r>
            <a:r>
              <a:rPr lang="fr-CA" dirty="0">
                <a:solidFill>
                  <a:schemeClr val="tx1"/>
                </a:solidFill>
              </a:rPr>
              <a:t> de</a:t>
            </a:r>
            <a:r>
              <a:rPr lang="fr-CA" dirty="0"/>
              <a:t> mise à l’échelle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4560207"/>
              </p:ext>
            </p:extLst>
          </p:nvPr>
        </p:nvGraphicFramePr>
        <p:xfrm>
          <a:off x="649356" y="2685872"/>
          <a:ext cx="8024745" cy="2764818"/>
        </p:xfrm>
        <a:graphic>
          <a:graphicData uri="http://schemas.openxmlformats.org/drawingml/2006/table">
            <a:tbl>
              <a:tblPr firstRow="1" firstCol="1" bandRow="1"/>
              <a:tblGrid>
                <a:gridCol w="1608261">
                  <a:extLst>
                    <a:ext uri="{9D8B030D-6E8A-4147-A177-3AD203B41FA5}">
                      <a16:colId xmlns:a16="http://schemas.microsoft.com/office/drawing/2014/main" val="2414250880"/>
                    </a:ext>
                  </a:extLst>
                </a:gridCol>
                <a:gridCol w="1069414">
                  <a:extLst>
                    <a:ext uri="{9D8B030D-6E8A-4147-A177-3AD203B41FA5}">
                      <a16:colId xmlns:a16="http://schemas.microsoft.com/office/drawing/2014/main" val="3633586633"/>
                    </a:ext>
                  </a:extLst>
                </a:gridCol>
                <a:gridCol w="1069414">
                  <a:extLst>
                    <a:ext uri="{9D8B030D-6E8A-4147-A177-3AD203B41FA5}">
                      <a16:colId xmlns:a16="http://schemas.microsoft.com/office/drawing/2014/main" val="3030649670"/>
                    </a:ext>
                  </a:extLst>
                </a:gridCol>
                <a:gridCol w="1069414">
                  <a:extLst>
                    <a:ext uri="{9D8B030D-6E8A-4147-A177-3AD203B41FA5}">
                      <a16:colId xmlns:a16="http://schemas.microsoft.com/office/drawing/2014/main" val="1738139405"/>
                    </a:ext>
                  </a:extLst>
                </a:gridCol>
                <a:gridCol w="1069414">
                  <a:extLst>
                    <a:ext uri="{9D8B030D-6E8A-4147-A177-3AD203B41FA5}">
                      <a16:colId xmlns:a16="http://schemas.microsoft.com/office/drawing/2014/main" val="3850720126"/>
                    </a:ext>
                  </a:extLst>
                </a:gridCol>
                <a:gridCol w="1069414">
                  <a:extLst>
                    <a:ext uri="{9D8B030D-6E8A-4147-A177-3AD203B41FA5}">
                      <a16:colId xmlns:a16="http://schemas.microsoft.com/office/drawing/2014/main" val="1783225830"/>
                    </a:ext>
                  </a:extLst>
                </a:gridCol>
                <a:gridCol w="1069414">
                  <a:extLst>
                    <a:ext uri="{9D8B030D-6E8A-4147-A177-3AD203B41FA5}">
                      <a16:colId xmlns:a16="http://schemas.microsoft.com/office/drawing/2014/main" val="2398283559"/>
                    </a:ext>
                  </a:extLst>
                </a:gridCol>
              </a:tblGrid>
              <a:tr h="116735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fr-CA" sz="1800" b="1">
                          <a:ln>
                            <a:noFill/>
                          </a:ln>
                          <a:solidFill>
                            <a:schemeClr val="tx1"/>
                          </a:solidFill>
                          <a:latin typeface="+mn-lt"/>
                          <a:ea typeface="Calibri" panose="020F0502020204030204" pitchFamily="34" charset="0"/>
                          <a:cs typeface="Times New Roman" panose="02020603050405020304" pitchFamily="18" charset="0"/>
                        </a:rPr>
                        <a:t>Directrice ou directeur EJE III (petite garderie</a:t>
                      </a:r>
                      <a:r>
                        <a:rPr lang="fr-CA" sz="1800" b="1" baseline="0">
                          <a:ln>
                            <a:noFill/>
                          </a:ln>
                          <a:solidFill>
                            <a:schemeClr val="tx1"/>
                          </a:solidFill>
                          <a:latin typeface="+mn-lt"/>
                          <a:ea typeface="Calibri" panose="020F0502020204030204" pitchFamily="34"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07000"/>
                        </a:lnSpc>
                        <a:spcBef>
                          <a:spcPts val="300"/>
                        </a:spcBef>
                        <a:spcAft>
                          <a:spcPts val="300"/>
                        </a:spcAft>
                      </a:pPr>
                      <a:r>
                        <a:rPr lang="fr-CA" sz="1800" b="1" dirty="0">
                          <a:solidFill>
                            <a:schemeClr val="tx1"/>
                          </a:solidFill>
                          <a:latin typeface="+mn-lt"/>
                        </a:rPr>
                        <a:t>Niveau 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07000"/>
                        </a:lnSpc>
                        <a:spcAft>
                          <a:spcPts val="0"/>
                        </a:spcAft>
                      </a:pPr>
                      <a:r>
                        <a:rPr lang="fr-CA" sz="1800" b="1" dirty="0">
                          <a:ln>
                            <a:noFill/>
                          </a:ln>
                          <a:solidFill>
                            <a:schemeClr val="tx1"/>
                          </a:solidFill>
                          <a:latin typeface="+mn-lt"/>
                        </a:rPr>
                        <a:t>Niveau 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621675633"/>
                  </a:ext>
                </a:extLst>
              </a:tr>
              <a:tr h="875516">
                <a:tc>
                  <a:txBody>
                    <a:bodyPr/>
                    <a:lstStyle/>
                    <a:p>
                      <a:pPr>
                        <a:lnSpc>
                          <a:spcPct val="107000"/>
                        </a:lnSpc>
                        <a:spcBef>
                          <a:spcPts val="300"/>
                        </a:spcBef>
                        <a:spcAft>
                          <a:spcPts val="0"/>
                        </a:spcAft>
                      </a:pPr>
                      <a:r>
                        <a:rPr lang="fr-CA" sz="1800" b="1" dirty="0">
                          <a:latin typeface="+mn-lt"/>
                        </a:rPr>
                        <a:t>Annuel </a:t>
                      </a:r>
                    </a:p>
                    <a:p>
                      <a:pPr>
                        <a:lnSpc>
                          <a:spcPct val="107000"/>
                        </a:lnSpc>
                        <a:spcAft>
                          <a:spcPts val="300"/>
                        </a:spcAft>
                      </a:pPr>
                      <a:r>
                        <a:rPr lang="fr-CA" sz="1800" b="1" dirty="0">
                          <a:latin typeface="+mn-lt"/>
                        </a:rPr>
                        <a:t>(semaine de 40 heures)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a:lnSpc>
                          <a:spcPct val="107000"/>
                        </a:lnSpc>
                        <a:spcAft>
                          <a:spcPts val="0"/>
                        </a:spcAft>
                      </a:pPr>
                      <a:r>
                        <a:rPr lang="fr-CA" sz="1700" dirty="0">
                          <a:solidFill>
                            <a:schemeClr val="tx1"/>
                          </a:solidFill>
                          <a:latin typeface="+mn-lt"/>
                          <a:ea typeface="Calibri" panose="020F0502020204030204" pitchFamily="34" charset="0"/>
                          <a:cs typeface="Times New Roman" panose="02020603050405020304" pitchFamily="18" charset="0"/>
                        </a:rPr>
                        <a:t>56 721 $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solidFill>
                            <a:schemeClr val="tx1"/>
                          </a:solidFill>
                          <a:latin typeface="+mn-lt"/>
                          <a:ea typeface="Calibri" panose="020F0502020204030204" pitchFamily="34" charset="0"/>
                          <a:cs typeface="Times New Roman" panose="02020603050405020304" pitchFamily="18" charset="0"/>
                        </a:rPr>
                        <a:t>58 780 $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solidFill>
                            <a:schemeClr val="tx1"/>
                          </a:solidFill>
                          <a:latin typeface="+mn-lt"/>
                          <a:ea typeface="Calibri" panose="020F0502020204030204" pitchFamily="34" charset="0"/>
                          <a:cs typeface="Times New Roman" panose="02020603050405020304" pitchFamily="18" charset="0"/>
                        </a:rPr>
                        <a:t>60 798 $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solidFill>
                            <a:schemeClr val="tx1"/>
                          </a:solidFill>
                          <a:latin typeface="+mn-lt"/>
                          <a:ea typeface="Calibri" panose="020F0502020204030204" pitchFamily="34" charset="0"/>
                          <a:cs typeface="Times New Roman" panose="02020603050405020304" pitchFamily="18" charset="0"/>
                        </a:rPr>
                        <a:t>63 065 $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solidFill>
                            <a:schemeClr val="tx1"/>
                          </a:solidFill>
                          <a:latin typeface="+mn-lt"/>
                          <a:ea typeface="Calibri" panose="020F0502020204030204" pitchFamily="34" charset="0"/>
                          <a:cs typeface="Times New Roman" panose="02020603050405020304" pitchFamily="18" charset="0"/>
                        </a:rPr>
                        <a:t>65 332 $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solidFill>
                            <a:schemeClr val="tx1"/>
                          </a:solidFill>
                          <a:latin typeface="+mn-lt"/>
                          <a:ea typeface="Calibri" panose="020F0502020204030204" pitchFamily="34" charset="0"/>
                          <a:cs typeface="Times New Roman" panose="02020603050405020304" pitchFamily="18" charset="0"/>
                        </a:rPr>
                        <a:t>67 683 $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76130646"/>
                  </a:ext>
                </a:extLst>
              </a:tr>
              <a:tr h="710339">
                <a:tc>
                  <a:txBody>
                    <a:bodyPr/>
                    <a:lstStyle/>
                    <a:p>
                      <a:pPr>
                        <a:lnSpc>
                          <a:spcPct val="107000"/>
                        </a:lnSpc>
                        <a:spcAft>
                          <a:spcPts val="0"/>
                        </a:spcAft>
                      </a:pPr>
                      <a:r>
                        <a:rPr lang="fr-CA" sz="1800" b="1">
                          <a:latin typeface="+mn-lt"/>
                        </a:rPr>
                        <a:t>Salaire horaire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a:lnSpc>
                          <a:spcPct val="107000"/>
                        </a:lnSpc>
                        <a:spcAft>
                          <a:spcPts val="0"/>
                        </a:spcAft>
                      </a:pPr>
                      <a:r>
                        <a:rPr lang="fr-CA" sz="1700">
                          <a:solidFill>
                            <a:schemeClr val="tx1"/>
                          </a:solidFill>
                          <a:latin typeface="+mn-lt"/>
                          <a:ea typeface="Calibri" panose="020F0502020204030204" pitchFamily="34" charset="0"/>
                          <a:cs typeface="Times New Roman" panose="02020603050405020304" pitchFamily="18" charset="0"/>
                        </a:rPr>
                        <a:t>27,27 $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a:solidFill>
                            <a:schemeClr val="tx1"/>
                          </a:solidFill>
                          <a:latin typeface="+mn-lt"/>
                          <a:ea typeface="Calibri" panose="020F0502020204030204" pitchFamily="34" charset="0"/>
                          <a:cs typeface="Times New Roman" panose="02020603050405020304" pitchFamily="18" charset="0"/>
                        </a:rPr>
                        <a:t>28,26 $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a:solidFill>
                            <a:schemeClr val="tx1"/>
                          </a:solidFill>
                          <a:latin typeface="+mn-lt"/>
                          <a:ea typeface="Calibri" panose="020F0502020204030204" pitchFamily="34" charset="0"/>
                          <a:cs typeface="Times New Roman" panose="02020603050405020304" pitchFamily="18" charset="0"/>
                        </a:rPr>
                        <a:t>29,23 $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a:solidFill>
                            <a:schemeClr val="tx1"/>
                          </a:solidFill>
                          <a:latin typeface="+mn-lt"/>
                          <a:ea typeface="Calibri" panose="020F0502020204030204" pitchFamily="34" charset="0"/>
                          <a:cs typeface="Times New Roman" panose="02020603050405020304" pitchFamily="18" charset="0"/>
                        </a:rPr>
                        <a:t>30,32 $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solidFill>
                            <a:schemeClr val="tx1"/>
                          </a:solidFill>
                          <a:latin typeface="+mn-lt"/>
                          <a:ea typeface="Calibri" panose="020F0502020204030204" pitchFamily="34" charset="0"/>
                          <a:cs typeface="Times New Roman" panose="02020603050405020304" pitchFamily="18" charset="0"/>
                        </a:rPr>
                        <a:t>31,41 $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fr-CA" sz="1700" dirty="0">
                          <a:solidFill>
                            <a:schemeClr val="tx1"/>
                          </a:solidFill>
                          <a:latin typeface="+mn-lt"/>
                          <a:ea typeface="Calibri" panose="020F0502020204030204" pitchFamily="34" charset="0"/>
                          <a:cs typeface="Times New Roman" panose="02020603050405020304" pitchFamily="18" charset="0"/>
                        </a:rPr>
                        <a:t>32,54 $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84477719"/>
                  </a:ext>
                </a:extLst>
              </a:tr>
            </a:tbl>
          </a:graphicData>
        </a:graphic>
      </p:graphicFrame>
    </p:spTree>
    <p:extLst>
      <p:ext uri="{BB962C8B-B14F-4D97-AF65-F5344CB8AC3E}">
        <p14:creationId xmlns:p14="http://schemas.microsoft.com/office/powerpoint/2010/main" val="2265136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771525"/>
            <a:ext cx="8024743" cy="842963"/>
          </a:xfrm>
        </p:spPr>
        <p:txBody>
          <a:bodyPr/>
          <a:lstStyle/>
          <a:p>
            <a:pPr algn="ctr"/>
            <a:r>
              <a:rPr lang="fr-CA" dirty="0"/>
              <a:t>Conseil </a:t>
            </a:r>
            <a:r>
              <a:rPr lang="fr-CA" sz="3600" dirty="0"/>
              <a:t>d’administration</a:t>
            </a:r>
          </a:p>
        </p:txBody>
      </p:sp>
      <p:sp>
        <p:nvSpPr>
          <p:cNvPr id="5" name="Content Placeholder 2"/>
          <p:cNvSpPr>
            <a:spLocks noGrp="1"/>
          </p:cNvSpPr>
          <p:nvPr>
            <p:ph idx="1"/>
          </p:nvPr>
        </p:nvSpPr>
        <p:spPr>
          <a:xfrm>
            <a:off x="649356" y="1857374"/>
            <a:ext cx="8031093" cy="4265959"/>
          </a:xfrm>
        </p:spPr>
        <p:txBody>
          <a:bodyPr/>
          <a:lstStyle/>
          <a:p>
            <a:r>
              <a:rPr lang="fr-CA" sz="2400" dirty="0"/>
              <a:t>Le conseil d’administration est l’entité juridique d’une garderie sans but lucratif.</a:t>
            </a:r>
          </a:p>
          <a:p>
            <a:pPr marL="0" indent="0">
              <a:buNone/>
            </a:pPr>
            <a:endParaRPr lang="en-CA" sz="800" dirty="0"/>
          </a:p>
          <a:p>
            <a:r>
              <a:rPr lang="fr-CA" sz="2400" dirty="0"/>
              <a:t>Les conseils d’administration sont responsables de la prise de décisions concernant les activités d’exploitation, la programmation, la dotation en personnel et les finances de la garderie.</a:t>
            </a:r>
            <a:r>
              <a:rPr lang="fr-CA" sz="2400" b="1" dirty="0"/>
              <a:t> </a:t>
            </a:r>
          </a:p>
          <a:p>
            <a:pPr marL="0" indent="0">
              <a:buNone/>
            </a:pPr>
            <a:endParaRPr lang="en-CA" sz="800" dirty="0"/>
          </a:p>
          <a:p>
            <a:r>
              <a:rPr lang="fr-CA" sz="2400" dirty="0"/>
              <a:t>Les directrices ou directeurs peuvent aider leurs conseils d’administration en fournissant de l’information et du soutien à la prise de décisions administratives relatives aux salaires. </a:t>
            </a:r>
          </a:p>
        </p:txBody>
      </p:sp>
    </p:spTree>
    <p:extLst>
      <p:ext uri="{BB962C8B-B14F-4D97-AF65-F5344CB8AC3E}">
        <p14:creationId xmlns:p14="http://schemas.microsoft.com/office/powerpoint/2010/main" val="3240580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57225"/>
            <a:ext cx="8024743" cy="1042988"/>
          </a:xfrm>
        </p:spPr>
        <p:txBody>
          <a:bodyPr/>
          <a:lstStyle/>
          <a:p>
            <a:pPr algn="ctr"/>
            <a:r>
              <a:rPr lang="fr-CA" sz="3600" dirty="0"/>
              <a:t>Responsabilités</a:t>
            </a:r>
            <a:r>
              <a:rPr lang="fr-CA" dirty="0"/>
              <a:t> du conseil d’administration</a:t>
            </a:r>
          </a:p>
        </p:txBody>
      </p:sp>
      <p:sp>
        <p:nvSpPr>
          <p:cNvPr id="3" name="Content Placeholder 2"/>
          <p:cNvSpPr>
            <a:spLocks noGrp="1"/>
          </p:cNvSpPr>
          <p:nvPr>
            <p:ph idx="1"/>
          </p:nvPr>
        </p:nvSpPr>
        <p:spPr>
          <a:xfrm>
            <a:off x="649356" y="2103119"/>
            <a:ext cx="8031093" cy="4580529"/>
          </a:xfrm>
        </p:spPr>
        <p:txBody>
          <a:bodyPr/>
          <a:lstStyle/>
          <a:p>
            <a:r>
              <a:rPr lang="fr-CA" sz="2400" dirty="0"/>
              <a:t>Passer en revue les descriptions de poste, les responsabilités et les classifications</a:t>
            </a:r>
            <a:r>
              <a:rPr lang="fr-CA" sz="2400" dirty="0" smtClean="0"/>
              <a:t>.</a:t>
            </a:r>
          </a:p>
          <a:p>
            <a:pPr marL="0" indent="0">
              <a:buNone/>
            </a:pPr>
            <a:endParaRPr lang="fr-CA" sz="800" dirty="0"/>
          </a:p>
          <a:p>
            <a:r>
              <a:rPr lang="fr-CA" sz="2400" dirty="0"/>
              <a:t>Passer en revue et comparer l’échelle salariale actuelle de votre établissement au tableau de grille salariale</a:t>
            </a:r>
            <a:r>
              <a:rPr lang="fr-CA" sz="2400" dirty="0" smtClean="0"/>
              <a:t>.</a:t>
            </a:r>
          </a:p>
          <a:p>
            <a:pPr marL="0" indent="0">
              <a:buNone/>
            </a:pPr>
            <a:endParaRPr lang="fr-CA" sz="800" dirty="0"/>
          </a:p>
          <a:p>
            <a:pPr lvl="0"/>
            <a:r>
              <a:rPr lang="fr-CA" sz="2400" dirty="0"/>
              <a:t>Réviser l’échelle salariale de l’établissement qui peut être soutenue par les fonds de fonctionnement et les frais assumés par les parents</a:t>
            </a:r>
            <a:r>
              <a:rPr lang="fr-CA" sz="2400" dirty="0" smtClean="0"/>
              <a:t>.</a:t>
            </a:r>
          </a:p>
          <a:p>
            <a:pPr marL="0" lvl="0" indent="0">
              <a:buNone/>
            </a:pPr>
            <a:endParaRPr lang="fr-CA" sz="800" dirty="0"/>
          </a:p>
          <a:p>
            <a:r>
              <a:rPr lang="fr-CA" sz="2400" dirty="0"/>
              <a:t>Identifier les employés dont les taux de salaire nécessitent des ajustements en fonction de leur poste et de leur classification</a:t>
            </a:r>
            <a:r>
              <a:rPr lang="fr-CA" sz="2400" dirty="0" smtClean="0"/>
              <a:t>.</a:t>
            </a:r>
            <a:endParaRPr lang="en-CA" sz="2400" dirty="0"/>
          </a:p>
        </p:txBody>
      </p:sp>
    </p:spTree>
    <p:extLst>
      <p:ext uri="{BB962C8B-B14F-4D97-AF65-F5344CB8AC3E}">
        <p14:creationId xmlns:p14="http://schemas.microsoft.com/office/powerpoint/2010/main" val="3969047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711113"/>
            <a:ext cx="8024743" cy="1143000"/>
          </a:xfrm>
        </p:spPr>
        <p:txBody>
          <a:bodyPr/>
          <a:lstStyle/>
          <a:p>
            <a:pPr algn="ctr"/>
            <a:r>
              <a:rPr lang="fr-CA" dirty="0"/>
              <a:t>Grille salariale d’Apprentissage et garde des </a:t>
            </a:r>
            <a:r>
              <a:rPr lang="fr-CA" sz="3600" dirty="0"/>
              <a:t>jeunes</a:t>
            </a:r>
            <a:r>
              <a:rPr lang="fr-CA" dirty="0"/>
              <a:t> enfants </a:t>
            </a:r>
          </a:p>
        </p:txBody>
      </p:sp>
      <p:sp>
        <p:nvSpPr>
          <p:cNvPr id="3" name="Content Placeholder 2"/>
          <p:cNvSpPr>
            <a:spLocks noGrp="1"/>
          </p:cNvSpPr>
          <p:nvPr>
            <p:ph idx="1"/>
          </p:nvPr>
        </p:nvSpPr>
        <p:spPr>
          <a:xfrm>
            <a:off x="367990" y="2043113"/>
            <a:ext cx="8486078" cy="4266068"/>
          </a:xfrm>
        </p:spPr>
        <p:txBody>
          <a:bodyPr/>
          <a:lstStyle/>
          <a:p>
            <a:r>
              <a:rPr lang="fr-CA" sz="2400" dirty="0"/>
              <a:t>Engagement conformément à l’Accord entre le Canada et le Manitoba sur l’Apprentissage et la garde des jeunes enfants (2021 à 2026).</a:t>
            </a:r>
          </a:p>
          <a:p>
            <a:pPr marL="0" indent="0">
              <a:buNone/>
            </a:pPr>
            <a:endParaRPr lang="en-CA" sz="800" dirty="0"/>
          </a:p>
          <a:p>
            <a:r>
              <a:rPr lang="fr-CA" sz="2400" dirty="0"/>
              <a:t>Le premier plan d’action de deux ans du Manitoba prévoit un financement pour augmenter les salaires des EJE et des aides des services à l’enfance.</a:t>
            </a:r>
          </a:p>
          <a:p>
            <a:pPr marL="0" indent="0">
              <a:buNone/>
            </a:pPr>
            <a:endParaRPr lang="en-CA" sz="800" dirty="0"/>
          </a:p>
          <a:p>
            <a:r>
              <a:rPr lang="fr-CA" sz="2400" dirty="0"/>
              <a:t>Le coût de mise en œuvre de la grille salariale en 2022-2023 est de 37 M$.</a:t>
            </a:r>
          </a:p>
          <a:p>
            <a:pPr lvl="1">
              <a:buFont typeface="Arial" panose="020B0604020202020204" pitchFamily="34" charset="0"/>
              <a:buChar char="•"/>
            </a:pPr>
            <a:r>
              <a:rPr lang="fr-CA" sz="2000" dirty="0"/>
              <a:t>34,7 M$ pour le personnel travaillant avec des enfants de moins de sept ans; 2,3 M$ en financement provincial pour le personnel travaillant avec des enfants d’âge scolaire. </a:t>
            </a:r>
          </a:p>
        </p:txBody>
      </p:sp>
    </p:spTree>
    <p:extLst>
      <p:ext uri="{BB962C8B-B14F-4D97-AF65-F5344CB8AC3E}">
        <p14:creationId xmlns:p14="http://schemas.microsoft.com/office/powerpoint/2010/main" val="10272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785813"/>
            <a:ext cx="8024743" cy="757237"/>
          </a:xfrm>
        </p:spPr>
        <p:txBody>
          <a:bodyPr/>
          <a:lstStyle/>
          <a:p>
            <a:pPr algn="ctr"/>
            <a:r>
              <a:rPr lang="fr-CA" dirty="0"/>
              <a:t>Responsabilités du conseil </a:t>
            </a:r>
            <a:r>
              <a:rPr lang="fr-CA" sz="3600" dirty="0"/>
              <a:t>d’administration</a:t>
            </a:r>
          </a:p>
        </p:txBody>
      </p:sp>
      <p:sp>
        <p:nvSpPr>
          <p:cNvPr id="3" name="Content Placeholder 2"/>
          <p:cNvSpPr>
            <a:spLocks noGrp="1"/>
          </p:cNvSpPr>
          <p:nvPr>
            <p:ph idx="1"/>
          </p:nvPr>
        </p:nvSpPr>
        <p:spPr>
          <a:xfrm>
            <a:off x="649356" y="1935480"/>
            <a:ext cx="8031093" cy="4748169"/>
          </a:xfrm>
        </p:spPr>
        <p:txBody>
          <a:bodyPr/>
          <a:lstStyle/>
          <a:p>
            <a:r>
              <a:rPr lang="fr-CA" sz="2400" dirty="0"/>
              <a:t>Examiner et réviser le budget de l’établissement en tenant compte de l’augmentation des coûts de dotation en personnel et des revenus de subvention de fonctionnement.</a:t>
            </a:r>
          </a:p>
          <a:p>
            <a:r>
              <a:rPr lang="fr-CA" sz="2400" dirty="0"/>
              <a:t>Conformément aux règlements administratifs, politiques et procédures de l’établissement, examiner et approuver ce qui suit : </a:t>
            </a:r>
          </a:p>
          <a:p>
            <a:pPr lvl="1">
              <a:buFont typeface="Arial" panose="020B0604020202020204" pitchFamily="34" charset="0"/>
              <a:buChar char="•"/>
            </a:pPr>
            <a:r>
              <a:rPr lang="fr-CA" sz="2000" dirty="0"/>
              <a:t>Échelle salariale révisée </a:t>
            </a:r>
          </a:p>
          <a:p>
            <a:pPr lvl="1">
              <a:buFont typeface="Arial" panose="020B0604020202020204" pitchFamily="34" charset="0"/>
              <a:buChar char="•"/>
            </a:pPr>
            <a:r>
              <a:rPr lang="fr-CA" sz="2000" dirty="0"/>
              <a:t>Budget révisé</a:t>
            </a:r>
          </a:p>
          <a:p>
            <a:r>
              <a:rPr lang="fr-CA" sz="2400" dirty="0"/>
              <a:t>Élaborer un plan de communication.</a:t>
            </a:r>
          </a:p>
          <a:p>
            <a:r>
              <a:rPr lang="fr-CA" sz="2400" dirty="0"/>
              <a:t>S’assurer que le personnel est payé rétroactivement au 1</a:t>
            </a:r>
            <a:r>
              <a:rPr lang="fr-CA" sz="2400" baseline="30000" dirty="0"/>
              <a:t>er</a:t>
            </a:r>
            <a:r>
              <a:rPr lang="fr-CA" sz="2400" dirty="0"/>
              <a:t> juillet 2022</a:t>
            </a:r>
            <a:r>
              <a:rPr lang="fr-CA" sz="2400" dirty="0" smtClean="0"/>
              <a:t>.</a:t>
            </a:r>
            <a:endParaRPr lang="en-US" sz="2400" dirty="0"/>
          </a:p>
        </p:txBody>
      </p:sp>
    </p:spTree>
    <p:extLst>
      <p:ext uri="{BB962C8B-B14F-4D97-AF65-F5344CB8AC3E}">
        <p14:creationId xmlns:p14="http://schemas.microsoft.com/office/powerpoint/2010/main" val="4136437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006" y="628650"/>
            <a:ext cx="8024743" cy="928686"/>
          </a:xfrm>
        </p:spPr>
        <p:txBody>
          <a:bodyPr/>
          <a:lstStyle/>
          <a:p>
            <a:pPr algn="ctr"/>
            <a:r>
              <a:rPr lang="fr-CA" sz="3600" dirty="0"/>
              <a:t>Grille</a:t>
            </a:r>
            <a:r>
              <a:rPr lang="fr-CA" dirty="0"/>
              <a:t> salariale</a:t>
            </a:r>
          </a:p>
        </p:txBody>
      </p:sp>
      <p:sp>
        <p:nvSpPr>
          <p:cNvPr id="3" name="Content Placeholder 2"/>
          <p:cNvSpPr>
            <a:spLocks noGrp="1"/>
          </p:cNvSpPr>
          <p:nvPr>
            <p:ph idx="1"/>
          </p:nvPr>
        </p:nvSpPr>
        <p:spPr>
          <a:xfrm>
            <a:off x="643006" y="1557337"/>
            <a:ext cx="8031093" cy="4182587"/>
          </a:xfrm>
        </p:spPr>
        <p:txBody>
          <a:bodyPr/>
          <a:lstStyle/>
          <a:p>
            <a:pPr marL="0" indent="0">
              <a:buNone/>
            </a:pPr>
            <a:endParaRPr lang="en-CA" sz="1800" dirty="0" smtClean="0"/>
          </a:p>
          <a:p>
            <a:r>
              <a:rPr lang="fr-CA" sz="2400" dirty="0"/>
              <a:t>Les demandes budgétaires annuelles des garderies sans but lucratif financées doivent démontrer que les revenus supplémentaires provenant de l’augmentation de la subvention de fonctionnement sont utilisés pour augmenter les salaires. </a:t>
            </a:r>
          </a:p>
          <a:p>
            <a:pPr marL="0" indent="0">
              <a:buNone/>
            </a:pPr>
            <a:endParaRPr lang="en-CA" sz="2400" dirty="0"/>
          </a:p>
          <a:p>
            <a:r>
              <a:rPr lang="fr-CA" sz="2400" dirty="0"/>
              <a:t>Les états financiers annuels vérifiés doivent démontrer que les fonds destinés aux salaires des employés ont été dépensés pour augmenter les salaires.  </a:t>
            </a:r>
          </a:p>
          <a:p>
            <a:pPr marL="0" indent="0">
              <a:buNone/>
            </a:pPr>
            <a:endParaRPr lang="en-CA" sz="1800" dirty="0" smtClean="0"/>
          </a:p>
          <a:p>
            <a:pPr marL="0" indent="0">
              <a:buNone/>
            </a:pPr>
            <a:endParaRPr lang="en-CA" sz="2000" dirty="0"/>
          </a:p>
          <a:p>
            <a:pPr marL="0" indent="0">
              <a:buNone/>
            </a:pPr>
            <a:endParaRPr lang="en-CA" sz="2000" dirty="0" smtClean="0"/>
          </a:p>
        </p:txBody>
      </p:sp>
    </p:spTree>
    <p:extLst>
      <p:ext uri="{BB962C8B-B14F-4D97-AF65-F5344CB8AC3E}">
        <p14:creationId xmlns:p14="http://schemas.microsoft.com/office/powerpoint/2010/main" val="11793218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7" y="614362"/>
            <a:ext cx="7793307" cy="909637"/>
          </a:xfrm>
        </p:spPr>
        <p:txBody>
          <a:bodyPr/>
          <a:lstStyle/>
          <a:p>
            <a:pPr algn="ctr"/>
            <a:r>
              <a:rPr lang="fr-CA" sz="2800" dirty="0"/>
              <a:t>Formation sur la gouvernance du conseil d’administration</a:t>
            </a:r>
          </a:p>
        </p:txBody>
      </p:sp>
      <p:sp>
        <p:nvSpPr>
          <p:cNvPr id="3" name="Content Placeholder 2"/>
          <p:cNvSpPr>
            <a:spLocks noGrp="1"/>
          </p:cNvSpPr>
          <p:nvPr>
            <p:ph idx="1"/>
          </p:nvPr>
        </p:nvSpPr>
        <p:spPr>
          <a:xfrm>
            <a:off x="414338" y="1737360"/>
            <a:ext cx="8472210" cy="4849871"/>
          </a:xfrm>
        </p:spPr>
        <p:txBody>
          <a:bodyPr/>
          <a:lstStyle/>
          <a:p>
            <a:pPr marL="0" indent="0">
              <a:buNone/>
            </a:pPr>
            <a:r>
              <a:rPr lang="fr-CA" sz="2000" dirty="0"/>
              <a:t>Pour en savoir plus sur les responsabilités du conseil d’administration, la Manitoba Child Care Association offre : </a:t>
            </a:r>
          </a:p>
          <a:p>
            <a:r>
              <a:rPr lang="fr-CA" sz="1800" i="1" dirty="0"/>
              <a:t>« The Basics of Effective Board </a:t>
            </a:r>
            <a:r>
              <a:rPr lang="fr-CA" sz="1800" i="1" dirty="0" err="1"/>
              <a:t>Governance</a:t>
            </a:r>
            <a:r>
              <a:rPr lang="fr-CA" sz="1800" i="1" dirty="0"/>
              <a:t> » (les fondements de la gouvernance de conseils d’administration efficace) : An Online Board Orientation Resource for </a:t>
            </a:r>
            <a:r>
              <a:rPr lang="fr-CA" sz="1800" i="1" dirty="0" err="1"/>
              <a:t>Early</a:t>
            </a:r>
            <a:r>
              <a:rPr lang="fr-CA" sz="1800" i="1" dirty="0"/>
              <a:t> Learning &amp; Child Care Centres (une ressource d’orientation du conseil d’administration en ligne pour les garderies) </a:t>
            </a:r>
          </a:p>
          <a:p>
            <a:r>
              <a:rPr lang="fr-CA" sz="1800" i="1" dirty="0"/>
              <a:t>How to </a:t>
            </a:r>
            <a:r>
              <a:rPr lang="fr-CA" sz="1800" i="1" dirty="0" err="1"/>
              <a:t>Run</a:t>
            </a:r>
            <a:r>
              <a:rPr lang="fr-CA" sz="1800" i="1" dirty="0"/>
              <a:t> an Effective </a:t>
            </a:r>
            <a:r>
              <a:rPr lang="fr-CA" sz="1800" i="1" dirty="0" err="1"/>
              <a:t>Annual</a:t>
            </a:r>
            <a:r>
              <a:rPr lang="fr-CA" sz="1800" i="1" dirty="0"/>
              <a:t> General Meeting</a:t>
            </a:r>
            <a:r>
              <a:rPr lang="fr-CA" sz="1800" dirty="0"/>
              <a:t> and </a:t>
            </a:r>
            <a:r>
              <a:rPr lang="fr-CA" sz="1800" i="1" dirty="0"/>
              <a:t>How to </a:t>
            </a:r>
            <a:r>
              <a:rPr lang="fr-CA" sz="1800" i="1" dirty="0" err="1"/>
              <a:t>Run</a:t>
            </a:r>
            <a:r>
              <a:rPr lang="fr-CA" sz="1800" i="1" dirty="0"/>
              <a:t> an Effective Board Meeting</a:t>
            </a:r>
            <a:r>
              <a:rPr lang="fr-CA" sz="1800" dirty="0"/>
              <a:t> (</a:t>
            </a:r>
            <a:r>
              <a:rPr lang="fr-CA" sz="1800" i="1" dirty="0"/>
              <a:t>comment tenir une assemblée générale annuelle efficace</a:t>
            </a:r>
            <a:r>
              <a:rPr lang="fr-CA" sz="1800" dirty="0"/>
              <a:t> et </a:t>
            </a:r>
            <a:r>
              <a:rPr lang="fr-CA" sz="1800" i="1" dirty="0"/>
              <a:t>comment tenir une réunion efficace du conseil)</a:t>
            </a:r>
            <a:r>
              <a:rPr lang="fr-CA" sz="1800" dirty="0"/>
              <a:t> </a:t>
            </a:r>
          </a:p>
          <a:p>
            <a:pPr marL="0" indent="0">
              <a:buNone/>
            </a:pPr>
            <a:endParaRPr lang="fr-CA" sz="2000" dirty="0" smtClean="0"/>
          </a:p>
          <a:p>
            <a:pPr marL="0" indent="0">
              <a:buNone/>
            </a:pPr>
            <a:r>
              <a:rPr lang="fr-CA" sz="2000" dirty="0" smtClean="0"/>
              <a:t>Par </a:t>
            </a:r>
            <a:r>
              <a:rPr lang="fr-CA" sz="2000" dirty="0"/>
              <a:t>l’intermédiaire d’un financement conformément à l’Accord bilatéral Canada-Manitoba :</a:t>
            </a:r>
          </a:p>
          <a:p>
            <a:pPr>
              <a:buFont typeface="Arial" panose="020B0604020202020204" pitchFamily="34" charset="0"/>
              <a:buChar char="•"/>
            </a:pPr>
            <a:r>
              <a:rPr lang="fr-CA" sz="1800" dirty="0"/>
              <a:t>Ces ressources sont maintenant disponibles en français.</a:t>
            </a:r>
          </a:p>
          <a:p>
            <a:pPr>
              <a:buFont typeface="Arial" panose="020B0604020202020204" pitchFamily="34" charset="0"/>
              <a:buChar char="•"/>
            </a:pPr>
            <a:r>
              <a:rPr lang="fr-CA" sz="1800" dirty="0"/>
              <a:t>Continue d’être disponible sans frais pour </a:t>
            </a:r>
            <a:r>
              <a:rPr lang="fr-CA" sz="1800" dirty="0">
                <a:cs typeface="Arial" panose="020B0604020202020204" pitchFamily="34" charset="0"/>
              </a:rPr>
              <a:t>les conseils d’administration et la gestion des garderies sans but lucratif au Manitoba. </a:t>
            </a:r>
          </a:p>
        </p:txBody>
      </p:sp>
    </p:spTree>
    <p:extLst>
      <p:ext uri="{BB962C8B-B14F-4D97-AF65-F5344CB8AC3E}">
        <p14:creationId xmlns:p14="http://schemas.microsoft.com/office/powerpoint/2010/main" val="2087169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42938"/>
            <a:ext cx="8024743" cy="657225"/>
          </a:xfrm>
        </p:spPr>
        <p:txBody>
          <a:bodyPr/>
          <a:lstStyle/>
          <a:p>
            <a:pPr algn="ctr"/>
            <a:r>
              <a:rPr lang="fr-CA" dirty="0"/>
              <a:t>Questions </a:t>
            </a:r>
            <a:r>
              <a:rPr lang="fr-CA" sz="3600" dirty="0"/>
              <a:t>et</a:t>
            </a:r>
            <a:r>
              <a:rPr lang="fr-CA" dirty="0"/>
              <a:t> réponses</a:t>
            </a:r>
          </a:p>
        </p:txBody>
      </p:sp>
      <p:sp>
        <p:nvSpPr>
          <p:cNvPr id="3" name="Content Placeholder 2"/>
          <p:cNvSpPr>
            <a:spLocks noGrp="1"/>
          </p:cNvSpPr>
          <p:nvPr>
            <p:ph idx="1"/>
          </p:nvPr>
        </p:nvSpPr>
        <p:spPr>
          <a:xfrm>
            <a:off x="486635" y="1405293"/>
            <a:ext cx="8350183" cy="5169174"/>
          </a:xfrm>
        </p:spPr>
        <p:txBody>
          <a:bodyPr/>
          <a:lstStyle/>
          <a:p>
            <a:pPr marL="0" indent="0">
              <a:buNone/>
            </a:pPr>
            <a:r>
              <a:rPr lang="fr-CA" sz="2800" b="1" dirty="0"/>
              <a:t>Des questions?</a:t>
            </a:r>
          </a:p>
          <a:p>
            <a:pPr marL="0" indent="0">
              <a:buNone/>
            </a:pPr>
            <a:endParaRPr lang="en-CA" sz="1000" dirty="0" smtClean="0"/>
          </a:p>
          <a:p>
            <a:pPr marL="0" indent="0">
              <a:buNone/>
            </a:pPr>
            <a:r>
              <a:rPr lang="fr-CA" sz="2400" dirty="0"/>
              <a:t>Pour en savoir plus sur les initiatives d’Apprentissage et garde des jeunes enfants et sur les plans d’action du Manitoba conformément aux accords conclus avec le Canada, visitez le site : </a:t>
            </a:r>
            <a:r>
              <a:rPr lang="fr-CA" sz="2400" u="sng" dirty="0">
                <a:solidFill>
                  <a:srgbClr val="0070C0"/>
                </a:solidFill>
                <a:hlinkClick r:id="rId3"/>
              </a:rPr>
              <a:t>www.manitoba.ca/education/childcare/actionplan.fr.html</a:t>
            </a:r>
            <a:r>
              <a:rPr lang="fr-CA" sz="2400" dirty="0"/>
              <a:t>.</a:t>
            </a:r>
          </a:p>
          <a:p>
            <a:pPr marL="0" indent="0">
              <a:buNone/>
            </a:pPr>
            <a:endParaRPr lang="en-CA" sz="800" dirty="0" smtClean="0"/>
          </a:p>
          <a:p>
            <a:pPr marL="0" indent="0">
              <a:buNone/>
            </a:pPr>
            <a:r>
              <a:rPr lang="fr-CA" sz="2400" dirty="0"/>
              <a:t>Pour connaître</a:t>
            </a:r>
            <a:r>
              <a:rPr lang="fr-CA" sz="2400" i="1" dirty="0"/>
              <a:t> les fondements de la gouvernance de conseils d’administration efficace</a:t>
            </a:r>
            <a:r>
              <a:rPr lang="fr-CA" sz="2400" dirty="0"/>
              <a:t>, visitez le site : </a:t>
            </a:r>
            <a:r>
              <a:rPr lang="fr-CA" sz="2400" dirty="0">
                <a:hlinkClick r:id="rId4"/>
              </a:rPr>
              <a:t>https://mccahouse.org/board-governance-2/</a:t>
            </a:r>
            <a:r>
              <a:rPr lang="fr-CA" sz="2400" dirty="0"/>
              <a:t>.</a:t>
            </a:r>
          </a:p>
          <a:p>
            <a:pPr marL="0" indent="0">
              <a:buNone/>
            </a:pPr>
            <a:endParaRPr lang="en-CA" sz="800" dirty="0" smtClean="0"/>
          </a:p>
          <a:p>
            <a:pPr marL="0" indent="0">
              <a:buNone/>
            </a:pPr>
            <a:r>
              <a:rPr lang="fr-CA" sz="2400" dirty="0"/>
              <a:t>Si vous avez des questions après le webinaire, veuillez les soumettre au Service de renseignements sur la garde d’enfants à l’adresse</a:t>
            </a:r>
            <a:r>
              <a:rPr lang="fr-CA" sz="2400" dirty="0">
                <a:hlinkClick r:id="rId5"/>
              </a:rPr>
              <a:t> cdcinfo@gov.mb.ca</a:t>
            </a:r>
            <a:r>
              <a:rPr lang="fr-CA" sz="2400" dirty="0"/>
              <a:t>.  </a:t>
            </a:r>
          </a:p>
        </p:txBody>
      </p:sp>
    </p:spTree>
    <p:extLst>
      <p:ext uri="{BB962C8B-B14F-4D97-AF65-F5344CB8AC3E}">
        <p14:creationId xmlns:p14="http://schemas.microsoft.com/office/powerpoint/2010/main" val="2755439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657497"/>
            <a:ext cx="8223249" cy="728391"/>
          </a:xfrm>
        </p:spPr>
        <p:txBody>
          <a:bodyPr/>
          <a:lstStyle/>
          <a:p>
            <a:pPr marL="0" indent="0" algn="ctr">
              <a:buNone/>
            </a:pPr>
            <a:r>
              <a:rPr lang="fr-CA" dirty="0"/>
              <a:t>Objectif de la grille salariale</a:t>
            </a:r>
          </a:p>
        </p:txBody>
      </p:sp>
      <p:sp>
        <p:nvSpPr>
          <p:cNvPr id="3" name="Content Placeholder 2"/>
          <p:cNvSpPr>
            <a:spLocks noGrp="1"/>
          </p:cNvSpPr>
          <p:nvPr>
            <p:ph idx="1"/>
          </p:nvPr>
        </p:nvSpPr>
        <p:spPr>
          <a:xfrm>
            <a:off x="457197" y="1539240"/>
            <a:ext cx="8223249" cy="4447239"/>
          </a:xfrm>
        </p:spPr>
        <p:txBody>
          <a:bodyPr/>
          <a:lstStyle/>
          <a:p>
            <a:pPr marL="0" indent="0">
              <a:buNone/>
            </a:pPr>
            <a:r>
              <a:rPr lang="fr-CA" sz="2000" b="1" dirty="0"/>
              <a:t>Une main-d’œuvre de l’Apprentissage et la garde des jeunes enfants bien rémunérée est essentielle pour :</a:t>
            </a:r>
          </a:p>
          <a:p>
            <a:pPr lvl="1">
              <a:buFont typeface="Arial" panose="020B0604020202020204" pitchFamily="34" charset="0"/>
              <a:buChar char="•"/>
            </a:pPr>
            <a:r>
              <a:rPr lang="fr-CA" sz="2000" dirty="0"/>
              <a:t>Offrir des services d’apprentissage et de garde des jeunes enfants de haute qualité </a:t>
            </a:r>
          </a:p>
          <a:p>
            <a:pPr lvl="1">
              <a:buFont typeface="Arial" panose="020B0604020202020204" pitchFamily="34" charset="0"/>
              <a:buChar char="•"/>
            </a:pPr>
            <a:r>
              <a:rPr lang="fr-CA" sz="2000" dirty="0"/>
              <a:t>Stabiliser et renforcer le secteur de l’apprentissage et la garde des jeunes enfants</a:t>
            </a:r>
          </a:p>
          <a:p>
            <a:pPr lvl="1">
              <a:buFont typeface="Arial" panose="020B0604020202020204" pitchFamily="34" charset="0"/>
              <a:buChar char="•"/>
            </a:pPr>
            <a:r>
              <a:rPr lang="fr-CA" sz="2000" dirty="0"/>
              <a:t>Gérer la pénurie de main-d’œuvre </a:t>
            </a:r>
          </a:p>
          <a:p>
            <a:pPr lvl="1">
              <a:buFont typeface="Arial" panose="020B0604020202020204" pitchFamily="34" charset="0"/>
              <a:buChar char="•"/>
            </a:pPr>
            <a:r>
              <a:rPr lang="fr-CA" sz="2000" dirty="0"/>
              <a:t>Appuyer la rétention du personnel actuel </a:t>
            </a:r>
          </a:p>
          <a:p>
            <a:pPr lvl="1">
              <a:buFont typeface="Arial" panose="020B0604020202020204" pitchFamily="34" charset="0"/>
              <a:buChar char="•"/>
            </a:pPr>
            <a:r>
              <a:rPr lang="fr-CA" sz="2000" dirty="0"/>
              <a:t>Soutenir le recrutement de nouveaux employés au sein d’une carrière en éducation des jeunes enfants</a:t>
            </a:r>
          </a:p>
          <a:p>
            <a:pPr marL="457200" lvl="1" indent="0">
              <a:buNone/>
            </a:pPr>
            <a:endParaRPr lang="en-CA" sz="800" dirty="0"/>
          </a:p>
          <a:p>
            <a:pPr marL="342900" lvl="1" indent="-342900">
              <a:buFont typeface="Arial" panose="020B0604020202020204" pitchFamily="34" charset="0"/>
              <a:buChar char="•"/>
            </a:pPr>
            <a:r>
              <a:rPr lang="fr-CA" sz="2000" dirty="0">
                <a:ea typeface="+mn-ea"/>
                <a:cs typeface="+mn-cs"/>
              </a:rPr>
              <a:t>Les établissements fonctionnent comme des entreprises indépendantes et les conseils d’administration établissent les salaires du personnel. Cette situation a entraîné une grande variété de salaires pour le personnel du secteur selon l’établissement, la classification et le poste. </a:t>
            </a:r>
            <a:endParaRPr lang="en-CA" sz="2400" dirty="0"/>
          </a:p>
        </p:txBody>
      </p:sp>
    </p:spTree>
    <p:extLst>
      <p:ext uri="{BB962C8B-B14F-4D97-AF65-F5344CB8AC3E}">
        <p14:creationId xmlns:p14="http://schemas.microsoft.com/office/powerpoint/2010/main" val="276887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520540737"/>
              </p:ext>
            </p:extLst>
          </p:nvPr>
        </p:nvGraphicFramePr>
        <p:xfrm>
          <a:off x="820139" y="853440"/>
          <a:ext cx="7479030" cy="57188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933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655" y="942975"/>
            <a:ext cx="8418576" cy="1100138"/>
          </a:xfrm>
        </p:spPr>
        <p:txBody>
          <a:bodyPr/>
          <a:lstStyle/>
          <a:p>
            <a:pPr algn="ctr"/>
            <a:r>
              <a:rPr lang="fr-CA" sz="3600" dirty="0"/>
              <a:t>Supplément de fonctionnement de la grille salariale</a:t>
            </a:r>
          </a:p>
        </p:txBody>
      </p:sp>
      <p:sp>
        <p:nvSpPr>
          <p:cNvPr id="3" name="Content Placeholder 2"/>
          <p:cNvSpPr>
            <a:spLocks noGrp="1"/>
          </p:cNvSpPr>
          <p:nvPr>
            <p:ph idx="1"/>
          </p:nvPr>
        </p:nvSpPr>
        <p:spPr>
          <a:xfrm>
            <a:off x="684396" y="2457449"/>
            <a:ext cx="8031093" cy="4144073"/>
          </a:xfrm>
        </p:spPr>
        <p:txBody>
          <a:bodyPr/>
          <a:lstStyle/>
          <a:p>
            <a:r>
              <a:rPr lang="fr-CA" sz="2400" dirty="0"/>
              <a:t>Le supplément de fonctionnement de la grille salariale fournit aux établissements un supplément de revenus continu visant à augmenter le salaire des employés. </a:t>
            </a:r>
          </a:p>
          <a:p>
            <a:endParaRPr lang="en-CA" sz="2400" dirty="0"/>
          </a:p>
          <a:p>
            <a:r>
              <a:rPr lang="fr-CA" sz="2400" dirty="0"/>
              <a:t>Le supplément de fonctionnement de la grille salariale augmente les subventions de fonctionnement de tous les établissements financés à compter du 1</a:t>
            </a:r>
            <a:r>
              <a:rPr lang="fr-CA" sz="2400" baseline="30000" dirty="0"/>
              <a:t>er</a:t>
            </a:r>
            <a:r>
              <a:rPr lang="fr-CA" sz="2400" dirty="0"/>
              <a:t> juillet 2022. </a:t>
            </a:r>
          </a:p>
          <a:p>
            <a:pPr marL="0" indent="0">
              <a:buNone/>
            </a:pPr>
            <a:endParaRPr lang="en-CA" sz="2800" dirty="0"/>
          </a:p>
        </p:txBody>
      </p:sp>
    </p:spTree>
    <p:extLst>
      <p:ext uri="{BB962C8B-B14F-4D97-AF65-F5344CB8AC3E}">
        <p14:creationId xmlns:p14="http://schemas.microsoft.com/office/powerpoint/2010/main" val="823949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162" y="307623"/>
            <a:ext cx="8106937" cy="881985"/>
          </a:xfrm>
        </p:spPr>
        <p:txBody>
          <a:bodyPr/>
          <a:lstStyle/>
          <a:p>
            <a:r>
              <a:rPr lang="fr-CA" sz="3400" dirty="0"/>
              <a:t>Hausses des subventions </a:t>
            </a:r>
            <a:r>
              <a:rPr lang="fr-CA" sz="3400" dirty="0" smtClean="0"/>
              <a:t/>
            </a:r>
            <a:br>
              <a:rPr lang="fr-CA" sz="3400" dirty="0" smtClean="0"/>
            </a:br>
            <a:r>
              <a:rPr lang="fr-CA" sz="3400" dirty="0" smtClean="0"/>
              <a:t>de </a:t>
            </a:r>
            <a:r>
              <a:rPr lang="fr-CA" sz="3400" dirty="0"/>
              <a:t>fonctionnement </a:t>
            </a:r>
          </a:p>
        </p:txBody>
      </p:sp>
      <p:sp>
        <p:nvSpPr>
          <p:cNvPr id="3" name="Content Placeholder 2"/>
          <p:cNvSpPr>
            <a:spLocks noGrp="1"/>
          </p:cNvSpPr>
          <p:nvPr>
            <p:ph idx="1"/>
          </p:nvPr>
        </p:nvSpPr>
        <p:spPr>
          <a:xfrm>
            <a:off x="643006" y="2130079"/>
            <a:ext cx="8031093" cy="4375150"/>
          </a:xfrm>
        </p:spPr>
        <p:txBody>
          <a:bodyPr/>
          <a:lstStyle/>
          <a:p>
            <a:pPr marL="0" indent="0">
              <a:buNone/>
            </a:pPr>
            <a:endParaRPr lang="en-CA" dirty="0"/>
          </a:p>
          <a:p>
            <a:pPr marL="0" indent="0">
              <a:buNone/>
            </a:pPr>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1271560105"/>
              </p:ext>
            </p:extLst>
          </p:nvPr>
        </p:nvGraphicFramePr>
        <p:xfrm>
          <a:off x="567161" y="4069079"/>
          <a:ext cx="8106934" cy="2461088"/>
        </p:xfrm>
        <a:graphic>
          <a:graphicData uri="http://schemas.openxmlformats.org/drawingml/2006/table">
            <a:tbl>
              <a:tblPr firstRow="1" firstCol="1" bandRow="1">
                <a:tableStyleId>{5C22544A-7EE6-4342-B048-85BDC9FD1C3A}</a:tableStyleId>
              </a:tblPr>
              <a:tblGrid>
                <a:gridCol w="1994392">
                  <a:extLst>
                    <a:ext uri="{9D8B030D-6E8A-4147-A177-3AD203B41FA5}">
                      <a16:colId xmlns:a16="http://schemas.microsoft.com/office/drawing/2014/main" val="1709234704"/>
                    </a:ext>
                  </a:extLst>
                </a:gridCol>
                <a:gridCol w="2703417">
                  <a:extLst>
                    <a:ext uri="{9D8B030D-6E8A-4147-A177-3AD203B41FA5}">
                      <a16:colId xmlns:a16="http://schemas.microsoft.com/office/drawing/2014/main" val="944472109"/>
                    </a:ext>
                  </a:extLst>
                </a:gridCol>
                <a:gridCol w="3409125">
                  <a:extLst>
                    <a:ext uri="{9D8B030D-6E8A-4147-A177-3AD203B41FA5}">
                      <a16:colId xmlns:a16="http://schemas.microsoft.com/office/drawing/2014/main" val="3511179530"/>
                    </a:ext>
                  </a:extLst>
                </a:gridCol>
              </a:tblGrid>
              <a:tr h="318774">
                <a:tc gridSpan="3">
                  <a:txBody>
                    <a:bodyPr/>
                    <a:lstStyle/>
                    <a:p>
                      <a:pPr algn="ctr">
                        <a:spcBef>
                          <a:spcPts val="300"/>
                        </a:spcBef>
                        <a:spcAft>
                          <a:spcPts val="300"/>
                        </a:spcAft>
                        <a:tabLst>
                          <a:tab pos="342900" algn="l"/>
                        </a:tabLst>
                      </a:pPr>
                      <a:r>
                        <a:rPr lang="fr-CA" sz="1400" b="1"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Fournisseurs </a:t>
                      </a:r>
                      <a:r>
                        <a:rPr lang="fr-CA" sz="1400" b="1" dirty="0">
                          <a:solidFill>
                            <a:schemeClr val="tx1"/>
                          </a:solidFill>
                          <a:latin typeface="Arial" panose="020B0604020202020204" pitchFamily="34" charset="0"/>
                          <a:ea typeface="Times New Roman" panose="02020603050405020304" pitchFamily="18" charset="0"/>
                          <a:cs typeface="Arial" panose="020B0604020202020204" pitchFamily="34" charset="0"/>
                        </a:rPr>
                        <a:t>de services de garde à </a:t>
                      </a:r>
                      <a:r>
                        <a:rPr lang="fr-CA" sz="1400" b="1"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domicile</a:t>
                      </a:r>
                      <a:endParaRPr lang="fr-CA" sz="1400" b="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txBody>
                  <a:tcPr marL="70720" marR="707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rtl="0">
                        <a:spcBef>
                          <a:spcPts val="300"/>
                        </a:spcBef>
                        <a:spcAft>
                          <a:spcPts val="300"/>
                        </a:spcAft>
                        <a:tabLst>
                          <a:tab pos="342900" algn="l"/>
                        </a:tabLst>
                      </a:pPr>
                      <a:endParaRPr lang="en-CA" sz="2000" b="1" dirty="0">
                        <a:solidFill>
                          <a:schemeClr val="tx1"/>
                        </a:solidFill>
                        <a:effectLst/>
                        <a:latin typeface="Tahoma" panose="020B060403050404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rtl="0">
                        <a:spcBef>
                          <a:spcPts val="300"/>
                        </a:spcBef>
                        <a:spcAft>
                          <a:spcPts val="300"/>
                        </a:spcAft>
                        <a:tabLst>
                          <a:tab pos="342900" algn="l"/>
                        </a:tabLst>
                      </a:pPr>
                      <a:endParaRPr lang="en-CA" sz="2000" b="1" dirty="0">
                        <a:solidFill>
                          <a:schemeClr val="tx1"/>
                        </a:solidFill>
                        <a:effectLst/>
                        <a:latin typeface="Tahoma" panose="020B060403050404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842416"/>
                  </a:ext>
                </a:extLst>
              </a:tr>
              <a:tr h="862154">
                <a:tc>
                  <a:txBody>
                    <a:bodyPr/>
                    <a:lstStyle/>
                    <a:p>
                      <a:pPr>
                        <a:spcBef>
                          <a:spcPts val="300"/>
                        </a:spcBef>
                        <a:spcAft>
                          <a:spcPts val="300"/>
                        </a:spcAft>
                        <a:tabLst>
                          <a:tab pos="342900" algn="l"/>
                        </a:tabLst>
                      </a:pPr>
                      <a:r>
                        <a:rPr lang="fr-CA" sz="1400" b="1" dirty="0">
                          <a:solidFill>
                            <a:schemeClr val="tx1"/>
                          </a:solidFill>
                        </a:rPr>
                        <a:t>Type de places</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Lst>
                      </a:pPr>
                      <a:r>
                        <a:rPr lang="fr-CA" sz="1400" b="1" dirty="0">
                          <a:solidFill>
                            <a:schemeClr val="tx1"/>
                          </a:solidFill>
                        </a:rPr>
                        <a:t>Subvention de fonctionnement annuelle antérieure au 1</a:t>
                      </a:r>
                      <a:r>
                        <a:rPr lang="fr-CA" sz="1400" b="1" baseline="30000" dirty="0">
                          <a:solidFill>
                            <a:schemeClr val="tx1"/>
                          </a:solidFill>
                        </a:rPr>
                        <a:t>er</a:t>
                      </a:r>
                      <a:r>
                        <a:rPr lang="fr-CA" sz="1400" b="1" dirty="0">
                          <a:solidFill>
                            <a:schemeClr val="tx1"/>
                          </a:solidFill>
                        </a:rPr>
                        <a:t> juillet 2022</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tabLst>
                          <a:tab pos="342900" algn="l"/>
                        </a:tabLst>
                      </a:pPr>
                      <a:r>
                        <a:rPr lang="fr-CA" sz="1400" b="1" dirty="0">
                          <a:solidFill>
                            <a:schemeClr val="tx1"/>
                          </a:solidFill>
                        </a:rPr>
                        <a:t>Subvention de fonctionnement annuelle </a:t>
                      </a:r>
                      <a:r>
                        <a:rPr lang="fr-CA" sz="1400" b="1" dirty="0" smtClean="0">
                          <a:solidFill>
                            <a:schemeClr val="tx1"/>
                          </a:solidFill>
                        </a:rPr>
                        <a:t>en </a:t>
                      </a:r>
                      <a:r>
                        <a:rPr lang="fr-CA" sz="1400" b="1" dirty="0">
                          <a:solidFill>
                            <a:schemeClr val="tx1"/>
                          </a:solidFill>
                        </a:rPr>
                        <a:t>vigueur le 1</a:t>
                      </a:r>
                      <a:r>
                        <a:rPr lang="fr-CA" sz="1400" b="1" baseline="30000" dirty="0">
                          <a:solidFill>
                            <a:schemeClr val="tx1"/>
                          </a:solidFill>
                        </a:rPr>
                        <a:t>er</a:t>
                      </a:r>
                      <a:r>
                        <a:rPr lang="fr-CA" sz="1400" b="1" dirty="0">
                          <a:solidFill>
                            <a:schemeClr val="tx1"/>
                          </a:solidFill>
                        </a:rPr>
                        <a:t> juillet 2022</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7424079"/>
                  </a:ext>
                </a:extLst>
              </a:tr>
              <a:tr h="426720">
                <a:tc>
                  <a:txBody>
                    <a:bodyPr/>
                    <a:lstStyle/>
                    <a:p>
                      <a:pPr marL="6350" algn="l" defTabSz="914400" rtl="0" eaLnBrk="1" latinLnBrk="0" hangingPunct="1">
                        <a:lnSpc>
                          <a:spcPct val="107000"/>
                        </a:lnSpc>
                        <a:spcBef>
                          <a:spcPts val="300"/>
                        </a:spcBef>
                        <a:spcAft>
                          <a:spcPts val="0"/>
                        </a:spcAft>
                        <a:tabLst>
                          <a:tab pos="342900" algn="l"/>
                        </a:tabLst>
                      </a:pPr>
                      <a:r>
                        <a:rPr lang="fr-CA" sz="1400" b="1" kern="1200" dirty="0">
                          <a:solidFill>
                            <a:schemeClr val="dk1"/>
                          </a:solidFill>
                          <a:effectLst/>
                          <a:latin typeface="+mn-lt"/>
                          <a:ea typeface="+mn-ea"/>
                          <a:cs typeface="+mn-cs"/>
                        </a:rPr>
                        <a:t>Enfant en bas âge</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 algn="ctr" defTabSz="914400" rtl="0" eaLnBrk="1" latinLnBrk="0" hangingPunct="1">
                        <a:lnSpc>
                          <a:spcPct val="107000"/>
                        </a:lnSpc>
                        <a:spcBef>
                          <a:spcPts val="300"/>
                        </a:spcBef>
                        <a:spcAft>
                          <a:spcPts val="0"/>
                        </a:spcAft>
                        <a:tabLst>
                          <a:tab pos="342900" algn="l"/>
                        </a:tabLst>
                      </a:pPr>
                      <a:r>
                        <a:rPr lang="fr-CA" sz="1400" b="1" kern="1200" dirty="0">
                          <a:solidFill>
                            <a:schemeClr val="dk1"/>
                          </a:solidFill>
                          <a:effectLst/>
                          <a:latin typeface="+mn-lt"/>
                          <a:ea typeface="+mn-ea"/>
                          <a:cs typeface="+mn-cs"/>
                        </a:rPr>
                        <a:t>2 693 $</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 algn="ctr" defTabSz="914400" rtl="0" eaLnBrk="1" latinLnBrk="0" hangingPunct="1">
                        <a:lnSpc>
                          <a:spcPct val="107000"/>
                        </a:lnSpc>
                        <a:spcBef>
                          <a:spcPts val="300"/>
                        </a:spcBef>
                        <a:spcAft>
                          <a:spcPts val="0"/>
                        </a:spcAft>
                        <a:tabLst>
                          <a:tab pos="342900" algn="l"/>
                          <a:tab pos="807720" algn="dec"/>
                        </a:tabLst>
                      </a:pPr>
                      <a:r>
                        <a:rPr lang="fr-CA" sz="1400" b="1" kern="1200" dirty="0">
                          <a:solidFill>
                            <a:schemeClr val="dk1"/>
                          </a:solidFill>
                          <a:effectLst/>
                          <a:latin typeface="+mn-lt"/>
                          <a:ea typeface="+mn-ea"/>
                          <a:cs typeface="+mn-cs"/>
                        </a:rPr>
                        <a:t>3 709 $</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0763868"/>
                  </a:ext>
                </a:extLst>
              </a:tr>
              <a:tr h="426720">
                <a:tc>
                  <a:txBody>
                    <a:bodyPr/>
                    <a:lstStyle/>
                    <a:p>
                      <a:pPr>
                        <a:spcBef>
                          <a:spcPts val="300"/>
                        </a:spcBef>
                        <a:spcAft>
                          <a:spcPts val="300"/>
                        </a:spcAft>
                        <a:tabLst>
                          <a:tab pos="342900" algn="l"/>
                        </a:tabLst>
                      </a:pPr>
                      <a:r>
                        <a:rPr lang="fr-CA" sz="1400" b="1" dirty="0">
                          <a:solidFill>
                            <a:schemeClr val="tx1"/>
                          </a:solidFill>
                        </a:rPr>
                        <a:t>Enfant d’âge préscolaire</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 algn="ctr" defTabSz="914400" rtl="0" eaLnBrk="1" latinLnBrk="0" hangingPunct="1">
                        <a:lnSpc>
                          <a:spcPct val="107000"/>
                        </a:lnSpc>
                        <a:spcBef>
                          <a:spcPts val="300"/>
                        </a:spcBef>
                        <a:spcAft>
                          <a:spcPts val="0"/>
                        </a:spcAft>
                        <a:tabLst>
                          <a:tab pos="342900" algn="l"/>
                        </a:tabLst>
                      </a:pPr>
                      <a:r>
                        <a:rPr lang="fr-CA" sz="1400" b="1" kern="1200" dirty="0">
                          <a:solidFill>
                            <a:schemeClr val="dk1"/>
                          </a:solidFill>
                          <a:effectLst/>
                          <a:latin typeface="+mn-lt"/>
                          <a:ea typeface="+mn-ea"/>
                          <a:cs typeface="+mn-cs"/>
                        </a:rPr>
                        <a:t>2 068 $</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 algn="ctr" defTabSz="914400" rtl="0" eaLnBrk="1" latinLnBrk="0" hangingPunct="1">
                        <a:lnSpc>
                          <a:spcPct val="107000"/>
                        </a:lnSpc>
                        <a:spcBef>
                          <a:spcPts val="300"/>
                        </a:spcBef>
                        <a:spcAft>
                          <a:spcPts val="0"/>
                        </a:spcAft>
                        <a:tabLst>
                          <a:tab pos="342900" algn="l"/>
                          <a:tab pos="807720" algn="dec"/>
                        </a:tabLst>
                      </a:pPr>
                      <a:r>
                        <a:rPr lang="fr-CA" sz="1400" b="1" kern="1200" dirty="0">
                          <a:solidFill>
                            <a:schemeClr val="dk1"/>
                          </a:solidFill>
                          <a:effectLst/>
                          <a:latin typeface="+mn-lt"/>
                          <a:ea typeface="+mn-ea"/>
                          <a:cs typeface="+mn-cs"/>
                        </a:rPr>
                        <a:t>2 884 $</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4512493"/>
                  </a:ext>
                </a:extLst>
              </a:tr>
              <a:tr h="426720">
                <a:tc>
                  <a:txBody>
                    <a:bodyPr/>
                    <a:lstStyle/>
                    <a:p>
                      <a:pPr>
                        <a:spcBef>
                          <a:spcPts val="300"/>
                        </a:spcBef>
                        <a:spcAft>
                          <a:spcPts val="300"/>
                        </a:spcAft>
                        <a:tabLst>
                          <a:tab pos="342900" algn="l"/>
                        </a:tabLst>
                      </a:pPr>
                      <a:r>
                        <a:rPr lang="fr-CA" sz="1400" b="1">
                          <a:solidFill>
                            <a:schemeClr val="tx1"/>
                          </a:solidFill>
                        </a:rPr>
                        <a:t>Enfant d’âge scolaire</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 algn="ctr" defTabSz="914400" rtl="0" eaLnBrk="1" latinLnBrk="0" hangingPunct="1">
                        <a:lnSpc>
                          <a:spcPct val="107000"/>
                        </a:lnSpc>
                        <a:spcBef>
                          <a:spcPts val="300"/>
                        </a:spcBef>
                        <a:spcAft>
                          <a:spcPts val="0"/>
                        </a:spcAft>
                        <a:tabLst>
                          <a:tab pos="342900" algn="l"/>
                        </a:tabLst>
                      </a:pPr>
                      <a:r>
                        <a:rPr lang="fr-CA" sz="1400" b="1" kern="1200">
                          <a:solidFill>
                            <a:schemeClr val="dk1"/>
                          </a:solidFill>
                          <a:effectLst/>
                          <a:latin typeface="+mn-lt"/>
                          <a:ea typeface="+mn-ea"/>
                          <a:cs typeface="+mn-cs"/>
                        </a:rPr>
                        <a:t>880 $</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 algn="ctr" defTabSz="914400" rtl="0" eaLnBrk="1" latinLnBrk="0" hangingPunct="1">
                        <a:lnSpc>
                          <a:spcPct val="107000"/>
                        </a:lnSpc>
                        <a:spcBef>
                          <a:spcPts val="300"/>
                        </a:spcBef>
                        <a:spcAft>
                          <a:spcPts val="0"/>
                        </a:spcAft>
                        <a:tabLst>
                          <a:tab pos="342900" algn="l"/>
                          <a:tab pos="807720" algn="dec"/>
                        </a:tabLst>
                      </a:pPr>
                      <a:r>
                        <a:rPr lang="fr-CA" sz="1400" b="1" kern="1200" dirty="0">
                          <a:solidFill>
                            <a:schemeClr val="dk1"/>
                          </a:solidFill>
                          <a:effectLst/>
                          <a:latin typeface="+mn-lt"/>
                          <a:ea typeface="+mn-ea"/>
                          <a:cs typeface="+mn-cs"/>
                        </a:rPr>
                        <a:t>1 399 $</a:t>
                      </a:r>
                    </a:p>
                  </a:txBody>
                  <a:tcPr marL="70720" marR="70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04756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19064262"/>
              </p:ext>
            </p:extLst>
          </p:nvPr>
        </p:nvGraphicFramePr>
        <p:xfrm>
          <a:off x="567161" y="1258384"/>
          <a:ext cx="8106936" cy="2603889"/>
        </p:xfrm>
        <a:graphic>
          <a:graphicData uri="http://schemas.openxmlformats.org/drawingml/2006/table">
            <a:tbl>
              <a:tblPr firstRow="1" firstCol="1" bandRow="1">
                <a:tableStyleId>{5C22544A-7EE6-4342-B048-85BDC9FD1C3A}</a:tableStyleId>
              </a:tblPr>
              <a:tblGrid>
                <a:gridCol w="1804604">
                  <a:extLst>
                    <a:ext uri="{9D8B030D-6E8A-4147-A177-3AD203B41FA5}">
                      <a16:colId xmlns:a16="http://schemas.microsoft.com/office/drawing/2014/main" val="2940104510"/>
                    </a:ext>
                  </a:extLst>
                </a:gridCol>
                <a:gridCol w="919327">
                  <a:extLst>
                    <a:ext uri="{9D8B030D-6E8A-4147-A177-3AD203B41FA5}">
                      <a16:colId xmlns:a16="http://schemas.microsoft.com/office/drawing/2014/main" val="3216883419"/>
                    </a:ext>
                  </a:extLst>
                </a:gridCol>
                <a:gridCol w="1175505">
                  <a:extLst>
                    <a:ext uri="{9D8B030D-6E8A-4147-A177-3AD203B41FA5}">
                      <a16:colId xmlns:a16="http://schemas.microsoft.com/office/drawing/2014/main" val="3351363789"/>
                    </a:ext>
                  </a:extLst>
                </a:gridCol>
                <a:gridCol w="948512">
                  <a:extLst>
                    <a:ext uri="{9D8B030D-6E8A-4147-A177-3AD203B41FA5}">
                      <a16:colId xmlns:a16="http://schemas.microsoft.com/office/drawing/2014/main" val="1962158152"/>
                    </a:ext>
                  </a:extLst>
                </a:gridCol>
                <a:gridCol w="1374936">
                  <a:extLst>
                    <a:ext uri="{9D8B030D-6E8A-4147-A177-3AD203B41FA5}">
                      <a16:colId xmlns:a16="http://schemas.microsoft.com/office/drawing/2014/main" val="1136746101"/>
                    </a:ext>
                  </a:extLst>
                </a:gridCol>
                <a:gridCol w="1884052">
                  <a:extLst>
                    <a:ext uri="{9D8B030D-6E8A-4147-A177-3AD203B41FA5}">
                      <a16:colId xmlns:a16="http://schemas.microsoft.com/office/drawing/2014/main" val="3716895248"/>
                    </a:ext>
                  </a:extLst>
                </a:gridCol>
              </a:tblGrid>
              <a:tr h="724289">
                <a:tc gridSpan="6">
                  <a:txBody>
                    <a:bodyPr/>
                    <a:lstStyle/>
                    <a:p>
                      <a:pPr marL="30480" algn="ctr" defTabSz="914400" rtl="0" eaLnBrk="1" latinLnBrk="0" hangingPunct="1">
                        <a:lnSpc>
                          <a:spcPct val="107000"/>
                        </a:lnSpc>
                        <a:spcAft>
                          <a:spcPts val="0"/>
                        </a:spcAft>
                      </a:pPr>
                      <a:r>
                        <a:rPr lang="fr-CA" sz="1400" kern="1200" dirty="0">
                          <a:solidFill>
                            <a:schemeClr val="dk1"/>
                          </a:solidFill>
                          <a:effectLst/>
                          <a:latin typeface="+mn-lt"/>
                          <a:ea typeface="+mn-ea"/>
                          <a:cs typeface="+mn-cs"/>
                        </a:rPr>
                        <a:t>Taux maximaux de subvention annuelle pour les garderies d’apprentissage et de garde des jeunes enfants</a:t>
                      </a:r>
                      <a:endParaRPr lang="en-CA" sz="1400" kern="1200" dirty="0">
                        <a:solidFill>
                          <a:schemeClr val="dk1"/>
                        </a:solidFill>
                        <a:effectLst/>
                        <a:latin typeface="+mn-lt"/>
                        <a:ea typeface="+mn-ea"/>
                        <a:cs typeface="+mn-cs"/>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3543512577"/>
                  </a:ext>
                </a:extLst>
              </a:tr>
              <a:tr h="881674">
                <a:tc>
                  <a:txBody>
                    <a:bodyPr/>
                    <a:lstStyle/>
                    <a:p>
                      <a:pPr marL="6350" algn="l">
                        <a:lnSpc>
                          <a:spcPct val="107000"/>
                        </a:lnSpc>
                        <a:spcAft>
                          <a:spcPts val="0"/>
                        </a:spcAft>
                      </a:pPr>
                      <a:r>
                        <a:rPr lang="fr-CA" sz="1400" kern="1200" dirty="0">
                          <a:solidFill>
                            <a:schemeClr val="dk1"/>
                          </a:solidFill>
                          <a:effectLst/>
                          <a:latin typeface="+mn-lt"/>
                          <a:ea typeface="+mn-ea"/>
                          <a:cs typeface="+mn-cs"/>
                        </a:rPr>
                        <a:t>Type de place</a:t>
                      </a:r>
                      <a:endParaRPr lang="en-CA" sz="1400" kern="1200" dirty="0">
                        <a:solidFill>
                          <a:schemeClr val="dk1"/>
                        </a:solidFill>
                        <a:effectLst/>
                        <a:latin typeface="+mn-lt"/>
                        <a:ea typeface="+mn-ea"/>
                        <a:cs typeface="+mn-cs"/>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algn="ctr">
                        <a:lnSpc>
                          <a:spcPct val="107000"/>
                        </a:lnSpc>
                        <a:spcAft>
                          <a:spcPts val="0"/>
                        </a:spcAft>
                      </a:pPr>
                      <a:r>
                        <a:rPr lang="fr-CA" sz="1400" dirty="0">
                          <a:effectLst/>
                        </a:rPr>
                        <a:t>Enfant en bas âge </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8425" algn="ctr">
                        <a:lnSpc>
                          <a:spcPct val="107000"/>
                        </a:lnSpc>
                        <a:spcAft>
                          <a:spcPts val="0"/>
                        </a:spcAft>
                      </a:pPr>
                      <a:r>
                        <a:rPr lang="fr-CA" sz="1400" dirty="0">
                          <a:effectLst/>
                        </a:rPr>
                        <a:t>Enfant d’âge préscolaire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8905" indent="-109855" algn="ctr">
                        <a:lnSpc>
                          <a:spcPct val="107000"/>
                        </a:lnSpc>
                        <a:spcAft>
                          <a:spcPts val="0"/>
                        </a:spcAft>
                      </a:pPr>
                      <a:r>
                        <a:rPr lang="fr-CA" sz="1400" dirty="0">
                          <a:effectLst/>
                        </a:rPr>
                        <a:t>Enfant d’âge scolaire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5875" algn="ctr">
                        <a:lnSpc>
                          <a:spcPct val="107000"/>
                        </a:lnSpc>
                        <a:spcAft>
                          <a:spcPts val="0"/>
                        </a:spcAft>
                      </a:pPr>
                      <a:r>
                        <a:rPr lang="fr-CA" sz="1400" dirty="0">
                          <a:effectLst/>
                        </a:rPr>
                        <a:t>Prématernelle</a:t>
                      </a:r>
                      <a:endParaRPr lang="en-CA" sz="1400" dirty="0">
                        <a:effectLst/>
                      </a:endParaRPr>
                    </a:p>
                    <a:p>
                      <a:pPr marL="15875" algn="ctr">
                        <a:lnSpc>
                          <a:spcPct val="107000"/>
                        </a:lnSpc>
                        <a:spcAft>
                          <a:spcPts val="0"/>
                        </a:spcAft>
                      </a:pPr>
                      <a:r>
                        <a:rPr lang="fr-CA" sz="1400" dirty="0">
                          <a:effectLst/>
                        </a:rPr>
                        <a:t>1 à 5 séances par semaine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6355" marR="29845" algn="ctr">
                        <a:lnSpc>
                          <a:spcPct val="107000"/>
                        </a:lnSpc>
                        <a:spcAft>
                          <a:spcPts val="0"/>
                        </a:spcAft>
                      </a:pPr>
                      <a:r>
                        <a:rPr lang="fr-CA" sz="1400" dirty="0">
                          <a:effectLst/>
                        </a:rPr>
                        <a:t>Prématernelle par séance additionnelle jusqu’à 10 séances/semaine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0627769"/>
                  </a:ext>
                </a:extLst>
              </a:tr>
              <a:tr h="868692">
                <a:tc>
                  <a:txBody>
                    <a:bodyPr/>
                    <a:lstStyle/>
                    <a:p>
                      <a:pPr marR="80010" indent="6350" algn="l">
                        <a:lnSpc>
                          <a:spcPct val="107000"/>
                        </a:lnSpc>
                        <a:spcAft>
                          <a:spcPts val="0"/>
                        </a:spcAft>
                      </a:pPr>
                      <a:r>
                        <a:rPr lang="fr-CA" sz="1400" kern="1200" dirty="0">
                          <a:solidFill>
                            <a:schemeClr val="dk1"/>
                          </a:solidFill>
                          <a:effectLst/>
                          <a:latin typeface="+mn-lt"/>
                          <a:ea typeface="+mn-ea"/>
                          <a:cs typeface="+mn-cs"/>
                        </a:rPr>
                        <a:t>Montant annuel par place approuvée et financée</a:t>
                      </a:r>
                      <a:endParaRPr lang="en-CA" sz="1400" kern="1200" dirty="0">
                        <a:solidFill>
                          <a:schemeClr val="dk1"/>
                        </a:solidFill>
                        <a:effectLst/>
                        <a:latin typeface="+mn-lt"/>
                        <a:ea typeface="+mn-ea"/>
                        <a:cs typeface="+mn-cs"/>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7310" algn="ctr">
                        <a:lnSpc>
                          <a:spcPct val="107000"/>
                        </a:lnSpc>
                        <a:spcAft>
                          <a:spcPts val="0"/>
                        </a:spcAft>
                      </a:pPr>
                      <a:r>
                        <a:rPr lang="fr-CA" sz="1400" b="1" dirty="0">
                          <a:effectLst/>
                        </a:rPr>
                        <a:t>13 676 $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5" algn="ctr">
                        <a:lnSpc>
                          <a:spcPct val="107000"/>
                        </a:lnSpc>
                        <a:spcAft>
                          <a:spcPts val="0"/>
                        </a:spcAft>
                      </a:pPr>
                      <a:r>
                        <a:rPr lang="fr-CA" sz="1400" b="1" dirty="0">
                          <a:effectLst/>
                        </a:rPr>
                        <a:t>5 331 $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3180" algn="ctr">
                        <a:lnSpc>
                          <a:spcPct val="107000"/>
                        </a:lnSpc>
                        <a:spcAft>
                          <a:spcPts val="0"/>
                        </a:spcAft>
                      </a:pPr>
                      <a:r>
                        <a:rPr lang="fr-CA" sz="1400" b="1" dirty="0">
                          <a:effectLst/>
                        </a:rPr>
                        <a:t>2 277 $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940" algn="ctr">
                        <a:lnSpc>
                          <a:spcPct val="107000"/>
                        </a:lnSpc>
                        <a:spcAft>
                          <a:spcPts val="0"/>
                        </a:spcAft>
                      </a:pPr>
                      <a:r>
                        <a:rPr lang="fr-CA" sz="1400" b="1" dirty="0">
                          <a:effectLst/>
                        </a:rPr>
                        <a:t>1 495 $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 algn="ctr">
                        <a:lnSpc>
                          <a:spcPct val="107000"/>
                        </a:lnSpc>
                        <a:spcAft>
                          <a:spcPts val="0"/>
                        </a:spcAft>
                      </a:pPr>
                      <a:r>
                        <a:rPr lang="fr-CA" sz="1400" b="1" dirty="0">
                          <a:effectLst/>
                        </a:rPr>
                        <a:t>299 $</a:t>
                      </a:r>
                      <a:endParaRPr lang="en-C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085" marR="64135" marT="266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7565445"/>
                  </a:ext>
                </a:extLst>
              </a:tr>
            </a:tbl>
          </a:graphicData>
        </a:graphic>
      </p:graphicFrame>
    </p:spTree>
    <p:extLst>
      <p:ext uri="{BB962C8B-B14F-4D97-AF65-F5344CB8AC3E}">
        <p14:creationId xmlns:p14="http://schemas.microsoft.com/office/powerpoint/2010/main" val="2583992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413" y="670560"/>
            <a:ext cx="8024743" cy="899160"/>
          </a:xfrm>
        </p:spPr>
        <p:txBody>
          <a:bodyPr/>
          <a:lstStyle/>
          <a:p>
            <a:pPr algn="ctr"/>
            <a:r>
              <a:rPr lang="fr-CA" sz="3600" dirty="0"/>
              <a:t>Modèle</a:t>
            </a:r>
            <a:r>
              <a:rPr lang="fr-CA" dirty="0"/>
              <a:t> de financement unitaire</a:t>
            </a:r>
          </a:p>
        </p:txBody>
      </p:sp>
      <p:sp>
        <p:nvSpPr>
          <p:cNvPr id="3" name="Content Placeholder 2"/>
          <p:cNvSpPr>
            <a:spLocks noGrp="1"/>
          </p:cNvSpPr>
          <p:nvPr>
            <p:ph idx="1"/>
          </p:nvPr>
        </p:nvSpPr>
        <p:spPr>
          <a:xfrm>
            <a:off x="189572" y="1676400"/>
            <a:ext cx="8768692" cy="4487251"/>
          </a:xfrm>
        </p:spPr>
        <p:txBody>
          <a:bodyPr/>
          <a:lstStyle/>
          <a:p>
            <a:r>
              <a:rPr lang="fr-CA" sz="2200" dirty="0"/>
              <a:t>Les subventions de fonctionnement provinciales pour les garderies sont basées sur un modèle de financement unitaire qui fournit des revenus égaux par unité provenant des subventions et des frais assumés par les parents. </a:t>
            </a:r>
            <a:endParaRPr lang="fr-CA" sz="2200" dirty="0" smtClean="0"/>
          </a:p>
          <a:p>
            <a:pPr marL="0" indent="0">
              <a:buNone/>
            </a:pPr>
            <a:endParaRPr lang="en-CA" sz="800" dirty="0"/>
          </a:p>
          <a:p>
            <a:r>
              <a:rPr lang="fr-CA" sz="2200" dirty="0"/>
              <a:t>Selon les ratios employés réglementés/enfants pour chaque type de place :</a:t>
            </a:r>
          </a:p>
          <a:p>
            <a:pPr lvl="1">
              <a:buFont typeface="Courier New" panose="02070309020205020404" pitchFamily="49" charset="0"/>
              <a:buChar char="o"/>
            </a:pPr>
            <a:r>
              <a:rPr lang="fr-CA" sz="2000" dirty="0"/>
              <a:t>Unité de garde d’enfants en bas âge = 4 enfants</a:t>
            </a:r>
          </a:p>
          <a:p>
            <a:pPr lvl="1">
              <a:buFont typeface="Courier New" panose="02070309020205020404" pitchFamily="49" charset="0"/>
              <a:buChar char="o"/>
            </a:pPr>
            <a:r>
              <a:rPr lang="fr-CA" sz="2000" dirty="0"/>
              <a:t>Unité de garde d’enfants d’âge préscolaire = 8 enfants</a:t>
            </a:r>
          </a:p>
          <a:p>
            <a:pPr lvl="1">
              <a:buFont typeface="Courier New" panose="02070309020205020404" pitchFamily="49" charset="0"/>
              <a:buChar char="o"/>
            </a:pPr>
            <a:r>
              <a:rPr lang="fr-CA" sz="2000" dirty="0"/>
              <a:t>Unité de garde d’enfants d’âge scolaire = 15 </a:t>
            </a:r>
            <a:r>
              <a:rPr lang="fr-CA" sz="2000" dirty="0" smtClean="0"/>
              <a:t>enfants</a:t>
            </a:r>
          </a:p>
          <a:p>
            <a:pPr marL="457200" lvl="1" indent="0">
              <a:buNone/>
            </a:pPr>
            <a:endParaRPr lang="en-CA" sz="800" dirty="0"/>
          </a:p>
          <a:p>
            <a:r>
              <a:rPr lang="fr-CA" sz="2200" dirty="0"/>
              <a:t>Le supplément de fonctionnement de la grille salariale procure une augmentation de 12 pour cent des revenus quotidiens par unité, afin de soutenir l’augmentation des subventions à compter du 1</a:t>
            </a:r>
            <a:r>
              <a:rPr lang="fr-CA" sz="2200" baseline="30000" dirty="0"/>
              <a:t>er</a:t>
            </a:r>
            <a:r>
              <a:rPr lang="fr-CA" sz="2200" dirty="0"/>
              <a:t> juillet 2022. </a:t>
            </a:r>
            <a:endParaRPr lang="en-CA" sz="2200" dirty="0"/>
          </a:p>
          <a:p>
            <a:pPr marL="0" indent="0">
              <a:buNone/>
            </a:pPr>
            <a:endParaRPr lang="en-GB" sz="2800" dirty="0" smtClean="0"/>
          </a:p>
          <a:p>
            <a:endParaRPr lang="en-GB" sz="2800" dirty="0"/>
          </a:p>
          <a:p>
            <a:endParaRPr lang="en-CA" dirty="0"/>
          </a:p>
          <a:p>
            <a:pPr marL="0" indent="0">
              <a:buNone/>
            </a:pPr>
            <a:endParaRPr lang="en-CA" sz="2800" dirty="0" smtClean="0"/>
          </a:p>
        </p:txBody>
      </p:sp>
    </p:spTree>
    <p:extLst>
      <p:ext uri="{BB962C8B-B14F-4D97-AF65-F5344CB8AC3E}">
        <p14:creationId xmlns:p14="http://schemas.microsoft.com/office/powerpoint/2010/main" val="1606851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146" y="385497"/>
            <a:ext cx="8024743" cy="1143000"/>
          </a:xfrm>
        </p:spPr>
        <p:txBody>
          <a:bodyPr/>
          <a:lstStyle/>
          <a:p>
            <a:pPr algn="ctr"/>
            <a:r>
              <a:rPr lang="fr-CA" sz="3600" dirty="0"/>
              <a:t>Fondement</a:t>
            </a:r>
            <a:r>
              <a:rPr lang="fr-CA" dirty="0"/>
              <a:t> et première étape</a:t>
            </a:r>
          </a:p>
        </p:txBody>
      </p:sp>
      <p:sp>
        <p:nvSpPr>
          <p:cNvPr id="3" name="Content Placeholder 2"/>
          <p:cNvSpPr>
            <a:spLocks noGrp="1"/>
          </p:cNvSpPr>
          <p:nvPr>
            <p:ph idx="1"/>
          </p:nvPr>
        </p:nvSpPr>
        <p:spPr>
          <a:xfrm>
            <a:off x="643006" y="1844040"/>
            <a:ext cx="8031093" cy="4159968"/>
          </a:xfrm>
        </p:spPr>
        <p:txBody>
          <a:bodyPr/>
          <a:lstStyle/>
          <a:p>
            <a:r>
              <a:rPr lang="fr-CA" sz="2400" dirty="0"/>
              <a:t>La grille salariale 2022-2023 sert de fondement et de première étape vers l’élaboration d’une grille exhaustive contenant une échelle salariale complète par l’intermédiaire de futurs plans d’action.</a:t>
            </a:r>
          </a:p>
          <a:p>
            <a:pPr marL="0" indent="0">
              <a:buNone/>
            </a:pPr>
            <a:endParaRPr lang="en-CA" sz="2400" dirty="0" smtClean="0"/>
          </a:p>
          <a:p>
            <a:r>
              <a:rPr lang="fr-CA" sz="2400" dirty="0"/>
              <a:t>Les changements apportés à la grille salariale seront éclairés par des consultations avec le secteur de l’apprentissage et la garde des jeunes enfants et par des commentaires fournis par la table de consultation du ministre, les sous-comités et d’autres groupes d’intervenants. </a:t>
            </a:r>
          </a:p>
        </p:txBody>
      </p:sp>
    </p:spTree>
    <p:extLst>
      <p:ext uri="{BB962C8B-B14F-4D97-AF65-F5344CB8AC3E}">
        <p14:creationId xmlns:p14="http://schemas.microsoft.com/office/powerpoint/2010/main" val="1310637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1173479"/>
            <a:ext cx="8024743" cy="655321"/>
          </a:xfrm>
        </p:spPr>
        <p:txBody>
          <a:bodyPr/>
          <a:lstStyle/>
          <a:p>
            <a:pPr algn="ctr"/>
            <a:r>
              <a:rPr lang="fr-CA" sz="3600" dirty="0"/>
              <a:t>La ligne directrice en matière d’échelle salariale concurrentielle sur le marché de la MCCA </a:t>
            </a:r>
          </a:p>
        </p:txBody>
      </p:sp>
      <p:sp>
        <p:nvSpPr>
          <p:cNvPr id="3" name="Content Placeholder 2"/>
          <p:cNvSpPr>
            <a:spLocks noGrp="1"/>
          </p:cNvSpPr>
          <p:nvPr>
            <p:ph idx="1"/>
          </p:nvPr>
        </p:nvSpPr>
        <p:spPr>
          <a:xfrm>
            <a:off x="649356" y="2560320"/>
            <a:ext cx="8031093" cy="4123329"/>
          </a:xfrm>
        </p:spPr>
        <p:txBody>
          <a:bodyPr/>
          <a:lstStyle/>
          <a:p>
            <a:r>
              <a:rPr lang="fr-CA" sz="2400" dirty="0"/>
              <a:t>La Manitoba Child Care Association (MCCA) a publié sa </a:t>
            </a:r>
            <a:r>
              <a:rPr lang="fr-CA" sz="2400" i="1" dirty="0"/>
              <a:t>Market </a:t>
            </a:r>
            <a:r>
              <a:rPr lang="fr-CA" sz="2400" i="1" dirty="0" err="1"/>
              <a:t>Competitive</a:t>
            </a:r>
            <a:r>
              <a:rPr lang="fr-CA" sz="2400" i="1" dirty="0"/>
              <a:t> </a:t>
            </a:r>
            <a:r>
              <a:rPr lang="fr-CA" sz="2400" i="1" dirty="0" err="1"/>
              <a:t>Salary</a:t>
            </a:r>
            <a:r>
              <a:rPr lang="fr-CA" sz="2400" i="1" dirty="0"/>
              <a:t> Guideline </a:t>
            </a:r>
            <a:r>
              <a:rPr lang="fr-CA" sz="2400" i="1" dirty="0" err="1"/>
              <a:t>Scale</a:t>
            </a:r>
            <a:r>
              <a:rPr lang="fr-CA" sz="2400" dirty="0"/>
              <a:t> (ligne directrice en matière d’échelle salariale concurrentielle sur le marché) depuis 2007 et son travail dévoué dans ce domaine est pleinement reconnu.</a:t>
            </a:r>
          </a:p>
          <a:p>
            <a:pPr marL="0" indent="0">
              <a:buNone/>
            </a:pPr>
            <a:endParaRPr lang="en-CA" sz="2400" dirty="0"/>
          </a:p>
          <a:p>
            <a:r>
              <a:rPr lang="fr-CA" sz="2400" dirty="0"/>
              <a:t>Il y aura beaucoup de travail à faire à l’avenir et le partenariat continu avec la MCCA sera utile pour faire progresser les premières étapes offertes avec la grille salariale dans l’Accord à l’échelle du Canada</a:t>
            </a:r>
            <a:r>
              <a:rPr lang="fr-CA" sz="2400" dirty="0" smtClean="0"/>
              <a:t>.</a:t>
            </a:r>
            <a:endParaRPr lang="en-CA" sz="2400" dirty="0"/>
          </a:p>
        </p:txBody>
      </p:sp>
    </p:spTree>
    <p:extLst>
      <p:ext uri="{BB962C8B-B14F-4D97-AF65-F5344CB8AC3E}">
        <p14:creationId xmlns:p14="http://schemas.microsoft.com/office/powerpoint/2010/main" val="3893492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governmen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9F69C595779143B475CD390FDF88DF" ma:contentTypeVersion="1" ma:contentTypeDescription="Create a new document." ma:contentTypeScope="" ma:versionID="f4acb6f3c0801fc0b6f24c46f8214f1b">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A3FCD75-8E31-4CAC-B7A2-9CEBC3BD9034}"/>
</file>

<file path=customXml/itemProps2.xml><?xml version="1.0" encoding="utf-8"?>
<ds:datastoreItem xmlns:ds="http://schemas.openxmlformats.org/officeDocument/2006/customXml" ds:itemID="{ADE2953D-D722-4068-8DC2-2C238F236A6D}"/>
</file>

<file path=customXml/itemProps3.xml><?xml version="1.0" encoding="utf-8"?>
<ds:datastoreItem xmlns:ds="http://schemas.openxmlformats.org/officeDocument/2006/customXml" ds:itemID="{63E57EFF-93E1-4D92-A2F4-AFCF29327F44}"/>
</file>

<file path=docProps/app.xml><?xml version="1.0" encoding="utf-8"?>
<Properties xmlns="http://schemas.openxmlformats.org/officeDocument/2006/extended-properties" xmlns:vt="http://schemas.openxmlformats.org/officeDocument/2006/docPropsVTypes">
  <Template>government</Template>
  <TotalTime>2691</TotalTime>
  <Words>2461</Words>
  <Application>Microsoft Office PowerPoint</Application>
  <PresentationFormat>On-screen Show (4:3)</PresentationFormat>
  <Paragraphs>360</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Courier New</vt:lpstr>
      <vt:lpstr>Times New Roman</vt:lpstr>
      <vt:lpstr>government</vt:lpstr>
      <vt:lpstr>   Mise en œuvre de la grille salariale pour les conseils d’administration  </vt:lpstr>
      <vt:lpstr>Grille salariale d’Apprentissage et garde des jeunes enfants </vt:lpstr>
      <vt:lpstr>Objectif de la grille salariale</vt:lpstr>
      <vt:lpstr>PowerPoint Presentation</vt:lpstr>
      <vt:lpstr>Supplément de fonctionnement de la grille salariale</vt:lpstr>
      <vt:lpstr>Hausses des subventions  de fonctionnement </vt:lpstr>
      <vt:lpstr>Modèle de financement unitaire</vt:lpstr>
      <vt:lpstr>Fondement et première étape</vt:lpstr>
      <vt:lpstr>La ligne directrice en matière d’échelle salariale concurrentielle sur le marché de la MCCA </vt:lpstr>
      <vt:lpstr>Élaboration de la grille salariale</vt:lpstr>
      <vt:lpstr>Salaires comparables dans les services publics </vt:lpstr>
      <vt:lpstr>Grille salariale :  Guide pour augmenter les salaires</vt:lpstr>
      <vt:lpstr>PowerPoint Presentation</vt:lpstr>
      <vt:lpstr>Mise à l’échelle ou échelons</vt:lpstr>
      <vt:lpstr> Exemples de mise à l’échelle </vt:lpstr>
      <vt:lpstr> Exemples de mise à l’échelle </vt:lpstr>
      <vt:lpstr>Exemple de mise à l’échelle</vt:lpstr>
      <vt:lpstr>Conseil d’administration</vt:lpstr>
      <vt:lpstr>Responsabilités du conseil d’administration</vt:lpstr>
      <vt:lpstr>Responsabilités du conseil d’administration</vt:lpstr>
      <vt:lpstr>Grille salariale</vt:lpstr>
      <vt:lpstr>Formation sur la gouvernance du conseil d’administration</vt:lpstr>
      <vt:lpstr>Questions et réponses</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 Teranishi</dc:creator>
  <cp:lastModifiedBy>Kernested, Carla (FAM)</cp:lastModifiedBy>
  <cp:revision>205</cp:revision>
  <cp:lastPrinted>2022-07-05T18:48:00Z</cp:lastPrinted>
  <dcterms:created xsi:type="dcterms:W3CDTF">2014-11-13T22:07:14Z</dcterms:created>
  <dcterms:modified xsi:type="dcterms:W3CDTF">2022-08-22T20:24:16Z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0x0101002A9F69C595779143B475CD390FDF88DF</vt:lpwstr>
  </property>
</Properties>
</file>