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325" r:id="rId5"/>
    <p:sldId id="327" r:id="rId6"/>
    <p:sldId id="335" r:id="rId7"/>
    <p:sldId id="331" r:id="rId8"/>
    <p:sldId id="359" r:id="rId9"/>
    <p:sldId id="368" r:id="rId10"/>
    <p:sldId id="369" r:id="rId11"/>
    <p:sldId id="332" r:id="rId12"/>
    <p:sldId id="365" r:id="rId13"/>
    <p:sldId id="337" r:id="rId14"/>
    <p:sldId id="350" r:id="rId15"/>
    <p:sldId id="351" r:id="rId16"/>
    <p:sldId id="352" r:id="rId17"/>
    <p:sldId id="361" r:id="rId18"/>
    <p:sldId id="364" r:id="rId19"/>
    <p:sldId id="353" r:id="rId20"/>
    <p:sldId id="342" r:id="rId21"/>
    <p:sldId id="356" r:id="rId22"/>
    <p:sldId id="367" r:id="rId23"/>
    <p:sldId id="348" r:id="rId24"/>
    <p:sldId id="357" r:id="rId25"/>
  </p:sldIdLst>
  <p:sldSz cx="12192000" cy="6858000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ulder, Jennifer" initials="FJ" lastIdx="1" clrIdx="0">
    <p:extLst>
      <p:ext uri="{19B8F6BF-5375-455C-9EA6-DF929625EA0E}">
        <p15:presenceInfo xmlns:p15="http://schemas.microsoft.com/office/powerpoint/2012/main" userId="S-1-5-21-271331182-1959533904-1735737224-2021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FFCCFF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75242" autoAdjust="0"/>
  </p:normalViewPr>
  <p:slideViewPr>
    <p:cSldViewPr snapToGrid="0">
      <p:cViewPr varScale="1">
        <p:scale>
          <a:sx n="78" d="100"/>
          <a:sy n="78" d="100"/>
        </p:scale>
        <p:origin x="108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70" d="100"/>
          <a:sy n="170" d="100"/>
        </p:scale>
        <p:origin x="1962" y="-2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B0E667-B3EF-4A8C-962C-D9AFB4978A39}" type="datetimeFigureOut">
              <a:rPr lang="en-CA" smtClean="0"/>
              <a:t>2023-03-27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18B278-9E31-48B5-A8E4-7104DC5CD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575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E78212-97DB-4C0C-8608-FC09BC51605D}" type="datetimeFigureOut">
              <a:rPr lang="en-CA" smtClean="0"/>
              <a:t>2023-03-27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A1A396-6A4A-490E-A616-0756516150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64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49668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1064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807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CA" u="none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955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3992191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213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1266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9500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0320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9625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15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316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09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9585"/>
            <a:ext cx="5608320" cy="4292622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3036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3701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6838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6177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083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/>
            </a:r>
            <a:br>
              <a:rPr lang="en-CA" dirty="0"/>
            </a:b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431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26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60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8001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811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2592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66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27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12192000" cy="6864096"/>
          </a:xfrm>
          <a:prstGeom prst="rect">
            <a:avLst/>
          </a:prstGeom>
        </p:spPr>
      </p:pic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19581" y="1025181"/>
            <a:ext cx="9700592" cy="173127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519581" y="3670853"/>
            <a:ext cx="8128000" cy="14065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84243" y="2862470"/>
            <a:ext cx="9788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kern="4000" spc="100" baseline="0" dirty="0" smtClean="0"/>
              <a:t>. . . . . . . . . . . . . . . . . . . . . . . . . . . . . . . </a:t>
            </a:r>
            <a:endParaRPr lang="en-CA" sz="2800" kern="40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09" y="1076873"/>
            <a:ext cx="1069965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5809" y="944353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5809" y="2308499"/>
            <a:ext cx="10708124" cy="39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073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itoba.ca/childcar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dcinfo@gov.mb.ca" TargetMode="External"/><Relationship Id="rId5" Type="http://schemas.openxmlformats.org/officeDocument/2006/relationships/hyperlink" Target="https://can01.safelinks.protection.outlook.com/?url=http://www.manitoba.ca/10aday&amp;data=05|01|Jason.Booth@gov.mb.ca|e8a90ad379a949412c1008db1c2a3c05|abf64de92a5c4d77baa2a76265367d3a|0|0|638134739932983899|Unknown|TWFpbGZsb3d8eyJWIjoiMC4wLjAwMDAiLCJQIjoiV2luMzIiLCJBTiI6Ik1haWwiLCJXVCI6Mn0%3D|3000|||&amp;sdata=8YZPIzhUCTZuFV7PpgJibUQc0K%2B9zi0GqfnaD/AadVw%3D&amp;reserved=0" TargetMode="External"/><Relationship Id="rId4" Type="http://schemas.openxmlformats.org/officeDocument/2006/relationships/hyperlink" Target="https://www.manitoba.ca/education/childcare/childcare_news/current_circulars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581" y="1182029"/>
            <a:ext cx="9700592" cy="2488824"/>
          </a:xfrm>
        </p:spPr>
        <p:txBody>
          <a:bodyPr/>
          <a:lstStyle/>
          <a:p>
            <a:r>
              <a:rPr lang="en-CA" dirty="0"/>
              <a:t>$10 a Day Child Care in </a:t>
            </a:r>
            <a:r>
              <a:rPr lang="en-CA" dirty="0" smtClean="0"/>
              <a:t>Manitoba</a:t>
            </a:r>
            <a:br>
              <a:rPr lang="en-CA" dirty="0" smtClean="0"/>
            </a:br>
            <a:r>
              <a:rPr lang="en-CA" sz="3000" b="0" dirty="0" smtClean="0"/>
              <a:t>New </a:t>
            </a:r>
            <a:r>
              <a:rPr lang="en-CA" sz="3000" b="0" dirty="0"/>
              <a:t>Regulated </a:t>
            </a:r>
            <a:r>
              <a:rPr lang="en-CA" sz="3000" b="0" dirty="0" smtClean="0"/>
              <a:t>Fees </a:t>
            </a:r>
            <a:r>
              <a:rPr lang="en-CA" sz="3000" b="0" dirty="0"/>
              <a:t>and </a:t>
            </a:r>
            <a:r>
              <a:rPr lang="en-CA" sz="3000" b="0" dirty="0" smtClean="0"/>
              <a:t>Reduced Parent </a:t>
            </a:r>
            <a:r>
              <a:rPr lang="en-CA" sz="3000" b="0" dirty="0"/>
              <a:t>Fee </a:t>
            </a:r>
            <a:r>
              <a:rPr lang="en-CA" sz="3000" b="0" dirty="0" smtClean="0"/>
              <a:t>Revenue Grant</a:t>
            </a:r>
            <a:r>
              <a:rPr lang="en-CA" b="0" dirty="0" smtClean="0"/>
              <a:t/>
            </a:r>
            <a:br>
              <a:rPr lang="en-CA" b="0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581" y="3670853"/>
            <a:ext cx="9700592" cy="1406525"/>
          </a:xfrm>
        </p:spPr>
        <p:txBody>
          <a:bodyPr/>
          <a:lstStyle/>
          <a:p>
            <a:r>
              <a:rPr lang="en-CA" sz="2000" dirty="0" smtClean="0"/>
              <a:t>WEBINAR – For Centre Directors</a:t>
            </a:r>
            <a:r>
              <a:rPr lang="en-CA" sz="2000" dirty="0"/>
              <a:t> </a:t>
            </a:r>
            <a:r>
              <a:rPr lang="en-CA" sz="2000" dirty="0" smtClean="0"/>
              <a:t>and Boards</a:t>
            </a:r>
            <a:br>
              <a:rPr lang="en-CA" sz="2000" dirty="0" smtClean="0"/>
            </a:b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000" b="1" dirty="0" smtClean="0"/>
              <a:t>Early </a:t>
            </a:r>
            <a:r>
              <a:rPr lang="en-CA" sz="2000" b="1" dirty="0"/>
              <a:t>Learning and Child </a:t>
            </a:r>
            <a:r>
              <a:rPr lang="en-CA" sz="2000" b="1" dirty="0" smtClean="0"/>
              <a:t>Care Division</a:t>
            </a:r>
          </a:p>
          <a:p>
            <a:r>
              <a:rPr lang="en-CA" sz="2000" b="1" dirty="0" smtClean="0"/>
              <a:t>Department of Education and Early Childhood Learning</a:t>
            </a:r>
            <a:endParaRPr lang="en-CA" sz="2000" b="1" dirty="0"/>
          </a:p>
          <a:p>
            <a:r>
              <a:rPr lang="en-CA" sz="2000" dirty="0" smtClean="0"/>
              <a:t>Tuesday, March 21, </a:t>
            </a:r>
            <a:r>
              <a:rPr lang="en-CA" sz="2000" dirty="0"/>
              <a:t>2023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9581" y="2661870"/>
            <a:ext cx="9364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/>
              <a:t>What it means for you and your families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73" y="581892"/>
            <a:ext cx="10942011" cy="1175656"/>
          </a:xfrm>
        </p:spPr>
        <p:txBody>
          <a:bodyPr/>
          <a:lstStyle/>
          <a:p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794165"/>
            <a:ext cx="10971261" cy="450802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Absent days </a:t>
            </a:r>
            <a:r>
              <a:rPr lang="en-CA" sz="2400" dirty="0" smtClean="0"/>
              <a:t>on Facility Reports </a:t>
            </a:r>
            <a:r>
              <a:rPr lang="en-CA" sz="2400" dirty="0"/>
              <a:t>are days that </a:t>
            </a:r>
            <a:r>
              <a:rPr lang="en-CA" sz="2400" dirty="0" smtClean="0"/>
              <a:t>a </a:t>
            </a:r>
            <a:r>
              <a:rPr lang="en-CA" sz="2400" dirty="0"/>
              <a:t>child should have been present in the </a:t>
            </a:r>
            <a:r>
              <a:rPr lang="en-CA" sz="2400" dirty="0" smtClean="0"/>
              <a:t>facility, </a:t>
            </a:r>
            <a:r>
              <a:rPr lang="en-CA" sz="2400" dirty="0"/>
              <a:t>but was absent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300" b="1" dirty="0" smtClean="0"/>
              <a:t>Will we receive Reduced Parent Fee Revenue Funding when </a:t>
            </a:r>
            <a:br>
              <a:rPr lang="en-CA" sz="2300" b="1" dirty="0" smtClean="0"/>
            </a:br>
            <a:r>
              <a:rPr lang="en-CA" sz="2300" b="1" dirty="0" smtClean="0"/>
              <a:t>children are absent?</a:t>
            </a:r>
          </a:p>
          <a:p>
            <a:r>
              <a:rPr lang="en-CA" sz="2400" b="1" dirty="0" smtClean="0"/>
              <a:t>Yes</a:t>
            </a:r>
            <a:r>
              <a:rPr lang="en-CA" sz="2400" dirty="0" smtClean="0"/>
              <a:t>, if </a:t>
            </a:r>
            <a:r>
              <a:rPr lang="en-CA" sz="2400" dirty="0"/>
              <a:t>you charge </a:t>
            </a:r>
            <a:r>
              <a:rPr lang="en-CA" sz="2400" dirty="0" smtClean="0"/>
              <a:t>fees to the parents, </a:t>
            </a:r>
            <a:r>
              <a:rPr lang="en-CA" sz="2400" dirty="0"/>
              <a:t>we will pay the </a:t>
            </a:r>
            <a:r>
              <a:rPr lang="en-CA" sz="2400" dirty="0" smtClean="0"/>
              <a:t>Reduce Parent Fee Revenue funding.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applies </a:t>
            </a:r>
            <a:r>
              <a:rPr lang="en-CA" sz="2400" dirty="0" smtClean="0"/>
              <a:t>when </a:t>
            </a:r>
            <a:r>
              <a:rPr lang="en-CA" sz="2400" dirty="0"/>
              <a:t>children </a:t>
            </a:r>
            <a:r>
              <a:rPr lang="en-CA" sz="2400" dirty="0" smtClean="0"/>
              <a:t>are absent due to illness, </a:t>
            </a:r>
            <a:r>
              <a:rPr lang="en-CA" sz="2400" dirty="0"/>
              <a:t>on holiday, or </a:t>
            </a:r>
            <a:r>
              <a:rPr lang="en-CA" sz="2400" dirty="0" smtClean="0"/>
              <a:t>for any other reason </a:t>
            </a:r>
            <a:r>
              <a:rPr lang="en-CA" sz="2400" dirty="0"/>
              <a:t>which </a:t>
            </a:r>
            <a:r>
              <a:rPr lang="en-CA" sz="2400" dirty="0" smtClean="0"/>
              <a:t>you would </a:t>
            </a:r>
            <a:r>
              <a:rPr lang="en-CA" sz="2400" dirty="0"/>
              <a:t>still </a:t>
            </a:r>
            <a:r>
              <a:rPr lang="en-CA" sz="2400" dirty="0" smtClean="0"/>
              <a:t>charge parents based on your facility’s </a:t>
            </a:r>
            <a:r>
              <a:rPr lang="en-CA" sz="2400" dirty="0"/>
              <a:t>normal fee </a:t>
            </a:r>
            <a:r>
              <a:rPr lang="en-CA" sz="2400" dirty="0" smtClean="0"/>
              <a:t>structure. </a:t>
            </a:r>
          </a:p>
          <a:p>
            <a:r>
              <a:rPr lang="en-CA" sz="2400" dirty="0" smtClean="0"/>
              <a:t>That is why it </a:t>
            </a:r>
            <a:r>
              <a:rPr lang="en-CA" sz="2400" dirty="0"/>
              <a:t>is important to </a:t>
            </a:r>
            <a:r>
              <a:rPr lang="en-CA" sz="2400" dirty="0" smtClean="0"/>
              <a:t>include days </a:t>
            </a:r>
            <a:r>
              <a:rPr lang="en-CA" sz="2400" dirty="0"/>
              <a:t>attended </a:t>
            </a:r>
            <a:r>
              <a:rPr lang="en-CA" sz="2400" u="sng" dirty="0"/>
              <a:t>and</a:t>
            </a:r>
            <a:r>
              <a:rPr lang="en-CA" sz="2400" dirty="0"/>
              <a:t> absent days </a:t>
            </a:r>
            <a:r>
              <a:rPr lang="en-CA" sz="2400" dirty="0" smtClean="0"/>
              <a:t>for </a:t>
            </a:r>
            <a:r>
              <a:rPr lang="en-CA" sz="2400" u="sng" dirty="0" smtClean="0"/>
              <a:t>all</a:t>
            </a:r>
            <a:r>
              <a:rPr lang="en-CA" sz="2400" dirty="0" smtClean="0"/>
              <a:t> children – </a:t>
            </a:r>
            <a:r>
              <a:rPr lang="en-CA" sz="2400" u="sng" dirty="0" smtClean="0"/>
              <a:t>subsidized</a:t>
            </a:r>
            <a:r>
              <a:rPr lang="en-CA" sz="2400" dirty="0" smtClean="0"/>
              <a:t> 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</a:t>
            </a:r>
            <a:r>
              <a:rPr lang="en-CA" sz="2400" dirty="0"/>
              <a:t>on facility </a:t>
            </a:r>
            <a:r>
              <a:rPr lang="en-CA" sz="2400" dirty="0" smtClean="0"/>
              <a:t>reports.</a:t>
            </a:r>
            <a:endParaRPr lang="en-CA" sz="2400" dirty="0"/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10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1970"/>
            <a:ext cx="10699657" cy="111034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will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work?</a:t>
            </a:r>
            <a: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908960"/>
            <a:ext cx="11188620" cy="4233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</a:t>
            </a:r>
            <a:r>
              <a:rPr lang="en-CA" sz="2400" b="1" dirty="0"/>
              <a:t>child care centres and </a:t>
            </a:r>
            <a:r>
              <a:rPr lang="en-CA" sz="2400" b="1" dirty="0" smtClean="0"/>
              <a:t>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Reduced </a:t>
            </a:r>
            <a:r>
              <a:rPr lang="en-CA" sz="2400" dirty="0"/>
              <a:t>Parent Fee Revenue </a:t>
            </a:r>
            <a:r>
              <a:rPr lang="en-CA" sz="2400" dirty="0" smtClean="0"/>
              <a:t>Grant, equivalent </a:t>
            </a:r>
            <a:r>
              <a:rPr lang="en-CA" sz="2400" dirty="0"/>
              <a:t>to the difference between the previous and new </a:t>
            </a:r>
            <a:r>
              <a:rPr lang="en-CA" sz="2400" dirty="0" smtClean="0"/>
              <a:t>fees will </a:t>
            </a:r>
            <a:r>
              <a:rPr lang="en-CA" sz="2400" dirty="0"/>
              <a:t>be </a:t>
            </a:r>
            <a:r>
              <a:rPr lang="en-CA" sz="2400" dirty="0" smtClean="0"/>
              <a:t>provided</a:t>
            </a:r>
            <a:r>
              <a:rPr lang="en-US" sz="2400" dirty="0" smtClean="0"/>
              <a:t> to </a:t>
            </a:r>
            <a:r>
              <a:rPr lang="en-US" sz="2400" dirty="0"/>
              <a:t>ensure </a:t>
            </a:r>
            <a:r>
              <a:rPr lang="en-CA" sz="2400" dirty="0"/>
              <a:t>facilities continue to receive the same revenue as prior to April 2, 2023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will </a:t>
            </a:r>
            <a:r>
              <a:rPr lang="en-CA" sz="2400" dirty="0"/>
              <a:t>be provided separately from the </a:t>
            </a:r>
            <a:r>
              <a:rPr lang="en-CA" sz="2400" dirty="0" smtClean="0"/>
              <a:t>operating grant and subsidy </a:t>
            </a:r>
            <a:r>
              <a:rPr lang="en-CA" sz="2400" dirty="0"/>
              <a:t>payments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</a:t>
            </a:r>
            <a:r>
              <a:rPr lang="en-CA" sz="2400" dirty="0"/>
              <a:t>will be issued in the same manner as the facility receives other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types </a:t>
            </a:r>
            <a:r>
              <a:rPr lang="en-CA" sz="2400" dirty="0"/>
              <a:t>of </a:t>
            </a:r>
            <a:r>
              <a:rPr lang="en-CA" sz="2400" dirty="0" smtClean="0"/>
              <a:t>payments.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105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Unfunded </a:t>
            </a:r>
            <a:r>
              <a:rPr lang="en-CA" sz="2400" b="1" dirty="0"/>
              <a:t>child care centres and </a:t>
            </a:r>
            <a:r>
              <a:rPr lang="en-CA" sz="2400" b="1" dirty="0" smtClean="0"/>
              <a:t>unfunded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Additional </a:t>
            </a:r>
            <a:r>
              <a:rPr lang="en-CA" sz="2400" dirty="0" smtClean="0"/>
              <a:t>funding </a:t>
            </a:r>
            <a:r>
              <a:rPr lang="en-CA" sz="2400" dirty="0"/>
              <a:t>equivalent to the difference between the previous and new </a:t>
            </a:r>
            <a:r>
              <a:rPr lang="en-CA" sz="2400" dirty="0" smtClean="0"/>
              <a:t>maximum fees will </a:t>
            </a:r>
            <a:r>
              <a:rPr lang="en-CA" sz="2400" dirty="0"/>
              <a:t>be provided </a:t>
            </a:r>
            <a:r>
              <a:rPr lang="en-CA" sz="2400" dirty="0" smtClean="0"/>
              <a:t>through the subsidy reporting/payment </a:t>
            </a:r>
            <a:r>
              <a:rPr lang="en-CA" sz="2400" dirty="0"/>
              <a:t>process on behalf of subsidized children enrolled.</a:t>
            </a:r>
            <a:br>
              <a:rPr lang="en-CA" sz="2400" dirty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5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52" y="556655"/>
            <a:ext cx="10699657" cy="1224642"/>
          </a:xfrm>
        </p:spPr>
        <p:txBody>
          <a:bodyPr/>
          <a:lstStyle/>
          <a:p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Fees Revenue Funding Amounts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09" y="1698171"/>
            <a:ext cx="10708124" cy="4521654"/>
          </a:xfrm>
        </p:spPr>
        <p:txBody>
          <a:bodyPr/>
          <a:lstStyle/>
          <a:p>
            <a:pPr marL="0" indent="0">
              <a:buNone/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05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b="1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if my facility charges less than the maximum daily fees?</a:t>
            </a:r>
          </a:p>
          <a:p>
            <a:r>
              <a:rPr lang="en-CA" sz="2400" dirty="0" smtClean="0"/>
              <a:t>Your facility will receive the same amount of funding as a facility that charges the maximum fee.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12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2681408" y="2356756"/>
            <a:ext cx="6545943" cy="1741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</a:t>
            </a:r>
            <a:r>
              <a:rPr lang="en-CA" sz="2400" kern="0" dirty="0" smtClean="0">
                <a:solidFill>
                  <a:srgbClr val="000000"/>
                </a:solidFill>
              </a:rPr>
              <a:t>  Old </a:t>
            </a:r>
            <a:r>
              <a:rPr lang="en-CA" sz="2400" kern="0" dirty="0">
                <a:solidFill>
                  <a:srgbClr val="000000"/>
                </a:solidFill>
              </a:rPr>
              <a:t>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en-CA" sz="2400" kern="0" dirty="0">
                <a:solidFill>
                  <a:srgbClr val="000000"/>
                </a:solidFill>
              </a:rPr>
              <a:t>New 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lvl="0" algn="ctr">
              <a:spcBef>
                <a:spcPct val="20000"/>
              </a:spcBef>
            </a:pPr>
            <a:r>
              <a:rPr lang="en-CA" sz="800" kern="0" dirty="0">
                <a:solidFill>
                  <a:srgbClr val="000000"/>
                </a:solidFill>
              </a:rPr>
              <a:t>___________________________________________________________________________________________________</a:t>
            </a:r>
          </a:p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 = Reduced Parent Fee Revenue funding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23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TOTAL PARENT FEE REVENUE TABLE </a:t>
            </a:r>
            <a:r>
              <a:rPr lang="en-US" altLang="en-US" sz="1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Effective 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April 2, 2023 </a:t>
            </a:r>
            <a:r>
              <a:rPr lang="en-CA" altLang="en-US" sz="1800" b="0" dirty="0"/>
              <a:t/>
            </a:r>
            <a:br>
              <a:rPr lang="en-CA" altLang="en-US" sz="1800" b="0" dirty="0"/>
            </a:br>
            <a:endParaRPr lang="en-CA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3316" y="727234"/>
            <a:ext cx="1097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Funded Non-profit</a:t>
            </a:r>
            <a:r>
              <a:rPr lang="en-US" altLang="en-US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Care Centres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CA" altLang="en-US" sz="1200" dirty="0" smtClean="0"/>
              <a:t>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Funded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Family/Group Child Care Homes where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Licence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Holder classified as ECE II or ECE III</a:t>
            </a:r>
            <a:endParaRPr lang="en-CA" altLang="en-US" sz="1200" dirty="0"/>
          </a:p>
          <a:p>
            <a:pPr algn="r" eaLnBrk="0" hangingPunct="0"/>
            <a:endParaRPr lang="en-CA" altLang="en-US" sz="1200" dirty="0"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1774"/>
              </p:ext>
            </p:extLst>
          </p:nvPr>
        </p:nvGraphicFramePr>
        <p:xfrm>
          <a:off x="613317" y="1040365"/>
          <a:ext cx="10972799" cy="5280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958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28755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61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30750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  <a:tr h="47479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- 1 period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$ 1.00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$ 6.15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/>
                        <a:t> </a:t>
                      </a:r>
                      <a:r>
                        <a:rPr lang="en-CA" sz="1050" dirty="0" smtClean="0"/>
                        <a:t>-------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50" dirty="0" smtClean="0"/>
                        <a:t>$ 6.15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42602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- 2 periods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$ 6.80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89929"/>
                  </a:ext>
                </a:extLst>
              </a:tr>
              <a:tr h="48837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47675"/>
                  </a:ext>
                </a:extLst>
              </a:tr>
              <a:tr h="61923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$ 9.40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45999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4 hours to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04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93491"/>
              </p:ext>
            </p:extLst>
          </p:nvPr>
        </p:nvGraphicFramePr>
        <p:xfrm>
          <a:off x="613317" y="1040363"/>
          <a:ext cx="10972799" cy="489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415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683834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44756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615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109209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109209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u="none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109209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0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946416"/>
              </p:ext>
            </p:extLst>
          </p:nvPr>
        </p:nvGraphicFramePr>
        <p:xfrm>
          <a:off x="613317" y="1040365"/>
          <a:ext cx="10972799" cy="4903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6566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50741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566698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698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107678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107678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105103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8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96124"/>
              </p:ext>
            </p:extLst>
          </p:nvPr>
        </p:nvGraphicFramePr>
        <p:xfrm>
          <a:off x="613316" y="832757"/>
          <a:ext cx="10972799" cy="5608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266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2296391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363005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71461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4012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5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5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75297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b="1" dirty="0" smtClean="0"/>
                        <a:t/>
                      </a:r>
                      <a:br>
                        <a:rPr lang="en-CA" sz="1600" b="1" dirty="0" smtClean="0"/>
                      </a:br>
                      <a:r>
                        <a:rPr lang="en-CA" sz="1600" b="1" dirty="0" smtClean="0"/>
                        <a:t>Regular school days</a:t>
                      </a:r>
                      <a:r>
                        <a:rPr lang="en-CA" sz="1600" dirty="0" smtClean="0"/>
                        <a:t/>
                      </a:r>
                      <a:br>
                        <a:rPr lang="en-CA" sz="1600" dirty="0" smtClean="0"/>
                      </a:br>
                      <a:r>
                        <a:rPr lang="en-CA" sz="1500" dirty="0" smtClean="0"/>
                        <a:t>- 1 period of attendance</a:t>
                      </a:r>
                      <a:r>
                        <a:rPr lang="en-CA" sz="1600" dirty="0" smtClean="0"/>
                        <a:t/>
                      </a:r>
                      <a:br>
                        <a:rPr lang="en-CA" sz="1600" dirty="0" smtClean="0"/>
                      </a:br>
                      <a:endParaRPr lang="en-CA" sz="1600" dirty="0" smtClean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lang="en-CA" dirty="0" smtClean="0"/>
                        <a:t>$ 5.15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noProof="0" dirty="0" smtClean="0"/>
                        <a:t/>
                      </a:r>
                      <a:br>
                        <a:rPr lang="en-CA" noProof="0" dirty="0" smtClean="0"/>
                      </a:br>
                      <a:r>
                        <a:rPr lang="en-CA" dirty="0" smtClean="0"/>
                        <a:t>$ 1.00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lang="en-CA" dirty="0" smtClean="0"/>
                        <a:t>$ 6.15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dirty="0" smtClean="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dirty="0" smtClean="0"/>
                        <a:t> $ 6.15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4660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periods of attendance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305579"/>
                  </a:ext>
                </a:extLst>
              </a:tr>
              <a:tr h="5369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periods of attendance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1" u="sng" dirty="0" smtClean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6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$ 0.30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$ 10.30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965357"/>
                  </a:ext>
                </a:extLst>
              </a:tr>
              <a:tr h="94475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 holidays less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than</a:t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$ 9.40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78858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 holidays 4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to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44320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10+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7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59229"/>
            <a:ext cx="10699657" cy="8001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 Period</a:t>
            </a: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341120"/>
            <a:ext cx="11263300" cy="515721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We recognize that facilities typically receive fee payments from families at the beginning of the billing </a:t>
            </a:r>
            <a:r>
              <a:rPr lang="en-CA" sz="2400" dirty="0" smtClean="0"/>
              <a:t>period. Therefore, the initial payment for the Reduced Parent Fee Revenue Grant for funded facilities will </a:t>
            </a:r>
            <a:r>
              <a:rPr lang="en-CA" sz="2400" dirty="0"/>
              <a:t>be issued at the beginning of the </a:t>
            </a:r>
            <a:r>
              <a:rPr lang="en-CA" sz="2400" dirty="0" smtClean="0"/>
              <a:t>upcoming reporting period during the week of April 2</a:t>
            </a:r>
            <a:r>
              <a:rPr lang="en-CA" sz="2400" baseline="30000" dirty="0" smtClean="0"/>
              <a:t>nd</a:t>
            </a:r>
            <a:r>
              <a:rPr lang="en-CA" sz="2400" dirty="0" smtClean="0"/>
              <a:t>.</a:t>
            </a:r>
            <a:endParaRPr lang="en-CA" sz="2400" dirty="0"/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During this transition period, the initial payment will be based on full utilization of a facility’s child care spaces. </a:t>
            </a:r>
          </a:p>
          <a:p>
            <a:r>
              <a:rPr lang="en-CA" sz="2400" dirty="0"/>
              <a:t>I</a:t>
            </a:r>
            <a:r>
              <a:rPr lang="en-CA" sz="2400" dirty="0" smtClean="0"/>
              <a:t>nfant and preschool spaces: based on 4-10 hours of care.</a:t>
            </a:r>
          </a:p>
          <a:p>
            <a:r>
              <a:rPr lang="en-CA" sz="2400" dirty="0" smtClean="0"/>
              <a:t>School age spaces: based on 3 periods of care, </a:t>
            </a:r>
            <a:r>
              <a:rPr lang="en-CA" sz="2400" i="1" u="sng" dirty="0" smtClean="0"/>
              <a:t>where offered</a:t>
            </a:r>
            <a:r>
              <a:rPr lang="en-CA" sz="2400" dirty="0" smtClean="0"/>
              <a:t>.</a:t>
            </a:r>
          </a:p>
          <a:p>
            <a:r>
              <a:rPr lang="en-CA" sz="2400" dirty="0" smtClean="0"/>
              <a:t>Nursery school spaces: based on the number of sessions offered.</a:t>
            </a:r>
          </a:p>
          <a:p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Full utilization </a:t>
            </a:r>
            <a:r>
              <a:rPr lang="en-CA" sz="2400" dirty="0"/>
              <a:t>calculations will be compared to </a:t>
            </a:r>
            <a:r>
              <a:rPr lang="en-CA" sz="2400" dirty="0" smtClean="0"/>
              <a:t>submitted Facility </a:t>
            </a:r>
            <a:r>
              <a:rPr lang="en-CA" sz="2400" dirty="0"/>
              <a:t>R</a:t>
            </a:r>
            <a:r>
              <a:rPr lang="en-CA" sz="2400" dirty="0" smtClean="0"/>
              <a:t>eports to </a:t>
            </a:r>
            <a:r>
              <a:rPr lang="en-CA" sz="2400" dirty="0"/>
              <a:t>ensure sufficient payment for facilities with shared spaces, children requiring 10+ hours of care, extended-hour care, etc.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506186"/>
            <a:ext cx="10699657" cy="9470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 Revenue Funding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782974"/>
            <a:ext cx="11263300" cy="400808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/>
              <a:t>Following the initial payment, </a:t>
            </a:r>
            <a:r>
              <a:rPr lang="en-CA" sz="2400" dirty="0" smtClean="0"/>
              <a:t>funding </a:t>
            </a:r>
            <a:r>
              <a:rPr lang="en-CA" sz="2400" dirty="0"/>
              <a:t>will be based on </a:t>
            </a:r>
            <a:r>
              <a:rPr lang="en-CA" sz="2400" dirty="0" smtClean="0"/>
              <a:t>enrolment data </a:t>
            </a:r>
            <a:br>
              <a:rPr lang="en-CA" sz="2400" dirty="0" smtClean="0"/>
            </a:br>
            <a:r>
              <a:rPr lang="en-CA" sz="2400" dirty="0" smtClean="0"/>
              <a:t>currently provided by facilities.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We are working to ensure a process that: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Minimizes additional workload for facilities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Takes advantage of tools and processes currently used by facilities </a:t>
            </a:r>
            <a:br>
              <a:rPr lang="en-CA" sz="2400" dirty="0" smtClean="0"/>
            </a:br>
            <a:r>
              <a:rPr lang="en-CA" sz="2400" dirty="0" smtClean="0"/>
              <a:t>and the department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Considers the cash flow timing and impact for facilities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lv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34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19</a:t>
            </a:fld>
            <a:endParaRPr lang="en-CA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01598" y="604760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Payments and Facility Reporting Periods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5809" y="1975757"/>
            <a:ext cx="10809518" cy="4244068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 smtClean="0"/>
              <a:t>March 27 – 31</a:t>
            </a:r>
            <a:r>
              <a:rPr lang="en-CA" sz="2000" dirty="0" smtClean="0"/>
              <a:t>	Subsidy </a:t>
            </a:r>
            <a:r>
              <a:rPr lang="en-CA" sz="2000" dirty="0"/>
              <a:t>Mass-Reassessment </a:t>
            </a:r>
            <a:r>
              <a:rPr lang="en-CA" sz="2000" dirty="0" smtClean="0"/>
              <a:t>and </a:t>
            </a:r>
            <a:r>
              <a:rPr lang="en-CA" sz="2000" dirty="0"/>
              <a:t>l</a:t>
            </a:r>
            <a:r>
              <a:rPr lang="en-CA" sz="2000" dirty="0" smtClean="0"/>
              <a:t>etters issued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</a:t>
            </a:r>
            <a:r>
              <a:rPr lang="en-C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Quality 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Enhancement Grants payments </a:t>
            </a:r>
            <a:r>
              <a:rPr lang="en-C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issued</a:t>
            </a:r>
            <a:r>
              <a:rPr lang="en-CA" sz="2000" dirty="0" smtClean="0"/>
              <a:t>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/>
              <a:t>April </a:t>
            </a:r>
            <a:r>
              <a:rPr lang="en-CA" sz="2000" b="1" dirty="0" smtClean="0"/>
              <a:t>1</a:t>
            </a:r>
            <a:r>
              <a:rPr lang="en-CA" sz="2000" dirty="0"/>
              <a:t>		</a:t>
            </a:r>
            <a:r>
              <a:rPr lang="en-CA" sz="2000" dirty="0" smtClean="0"/>
              <a:t>Operating grant installment payments issued for centres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Child care homes submit operating grant applications for</a:t>
            </a:r>
            <a:r>
              <a:rPr lang="en-CA" sz="2000" dirty="0"/>
              <a:t> </a:t>
            </a:r>
            <a:r>
              <a:rPr lang="en-CA" sz="2000" dirty="0" smtClean="0"/>
              <a:t>2023/24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dirty="0"/>
          </a:p>
          <a:p>
            <a:pPr marL="0" indent="0">
              <a:buNone/>
            </a:pPr>
            <a:r>
              <a:rPr lang="en-CA" sz="2000" b="1" dirty="0" smtClean="0"/>
              <a:t>April 2</a:t>
            </a:r>
            <a:r>
              <a:rPr lang="en-CA" sz="2000" dirty="0" smtClean="0"/>
              <a:t>  </a:t>
            </a:r>
            <a:r>
              <a:rPr lang="en-CA" sz="2000" dirty="0"/>
              <a:t>	</a:t>
            </a:r>
            <a:r>
              <a:rPr lang="en-CA" sz="2000" dirty="0" smtClean="0"/>
              <a:t>New </a:t>
            </a:r>
            <a:r>
              <a:rPr lang="en-CA" sz="2000" dirty="0"/>
              <a:t>parent fee rates are </a:t>
            </a:r>
            <a:r>
              <a:rPr lang="en-CA" sz="2000" dirty="0" smtClean="0"/>
              <a:t>effective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 smtClean="0"/>
              <a:t>April 3 – 6	Initial Reduced Parent Fee Revenue Grant issued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b="1" dirty="0" smtClean="0"/>
          </a:p>
          <a:p>
            <a:pPr marL="0" indent="0">
              <a:buNone/>
            </a:pPr>
            <a:r>
              <a:rPr lang="en-CA" sz="2000" b="1" dirty="0" smtClean="0"/>
              <a:t>April 3 </a:t>
            </a:r>
            <a:r>
              <a:rPr lang="en-CA" sz="2000" b="1" dirty="0"/>
              <a:t>–</a:t>
            </a:r>
            <a:r>
              <a:rPr lang="en-CA" sz="2000" b="1" dirty="0" smtClean="0"/>
              <a:t> May 1 </a:t>
            </a:r>
            <a:r>
              <a:rPr lang="en-CA" sz="2000" dirty="0" smtClean="0"/>
              <a:t>Facility </a:t>
            </a:r>
            <a:r>
              <a:rPr lang="en-CA" sz="2000" dirty="0"/>
              <a:t>Attendance Reports s</a:t>
            </a:r>
            <a:r>
              <a:rPr lang="en-CA" sz="2000" dirty="0" smtClean="0"/>
              <a:t>ubmitted </a:t>
            </a:r>
            <a:r>
              <a:rPr lang="en-CA" sz="2000" dirty="0"/>
              <a:t>for March 5 – April </a:t>
            </a:r>
            <a:r>
              <a:rPr lang="en-CA" sz="2000" dirty="0" smtClean="0"/>
              <a:t>1. 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Current (prior to April </a:t>
            </a:r>
            <a:r>
              <a:rPr lang="en-CA" sz="2000" dirty="0"/>
              <a:t>2) </a:t>
            </a:r>
            <a:r>
              <a:rPr lang="en-CA" sz="2000" dirty="0" smtClean="0"/>
              <a:t>maximum </a:t>
            </a:r>
            <a:r>
              <a:rPr lang="en-CA" sz="2000" dirty="0"/>
              <a:t>fee rates </a:t>
            </a:r>
            <a:r>
              <a:rPr lang="en-CA" sz="2000" dirty="0" smtClean="0"/>
              <a:t>apply for March </a:t>
            </a:r>
            <a:r>
              <a:rPr lang="en-CA" sz="2000" dirty="0"/>
              <a:t>5 – April </a:t>
            </a:r>
            <a:r>
              <a:rPr lang="en-CA" sz="2000" dirty="0" smtClean="0"/>
              <a:t>1 period. </a:t>
            </a:r>
          </a:p>
          <a:p>
            <a:pPr marL="0" lvl="6" indent="0">
              <a:buNone/>
            </a:pPr>
            <a:r>
              <a:rPr lang="en-CA" dirty="0" smtClean="0">
                <a:ea typeface="+mn-ea"/>
                <a:cs typeface="+mn-cs"/>
              </a:rPr>
              <a:t>		Reports processed </a:t>
            </a:r>
            <a:r>
              <a:rPr lang="en-CA" dirty="0">
                <a:ea typeface="+mn-ea"/>
                <a:cs typeface="+mn-cs"/>
              </a:rPr>
              <a:t>and subsidy payments issued as reports are received. </a:t>
            </a:r>
          </a:p>
          <a:p>
            <a:pPr marL="0" lvl="3" indent="0">
              <a:buNone/>
            </a:pPr>
            <a:r>
              <a:rPr lang="en-CA" dirty="0">
                <a:ea typeface="+mn-ea"/>
                <a:cs typeface="+mn-cs"/>
              </a:rPr>
              <a:t>		As is current practice, reports for homes are prioritized for processing.</a:t>
            </a:r>
          </a:p>
          <a:p>
            <a:pPr marL="0" lv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218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4276" y="736631"/>
            <a:ext cx="10699657" cy="1143000"/>
          </a:xfrm>
        </p:spPr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79631"/>
            <a:ext cx="10708124" cy="3911326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New Regulated Fees: Overview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Funding </a:t>
            </a:r>
            <a:r>
              <a:rPr lang="en-CA" b="1" dirty="0"/>
              <a:t>and </a:t>
            </a:r>
            <a:r>
              <a:rPr lang="en-CA" b="1" dirty="0" smtClean="0"/>
              <a:t>Implementation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Next Steps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Frequently Asked Questions</a:t>
            </a:r>
            <a:endParaRPr lang="en-CA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5144"/>
            <a:ext cx="10699657" cy="15028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 Steps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solidFill>
                  <a:srgbClr val="000000"/>
                </a:solidFill>
                <a:latin typeface="Arial" panose="020B0604020202020204" pitchFamily="34" charset="0"/>
              </a:rPr>
              <a:t>How can facilities prepare for these new fees?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Facilities </a:t>
            </a:r>
            <a:r>
              <a:rPr lang="en-CA" sz="2400" dirty="0"/>
              <a:t>can begin the administrative work for implementing and charging the new parent fees effective April 2, 2023.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For example, facility policy manuals and bookkeeping tools should be reviewed and updated as needed. 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Families should be invoiced for the amount of fees that are due to the facility, according to the regular invoicing and payment schedule. 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31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When </a:t>
            </a:r>
            <a:r>
              <a:rPr lang="en-CA" sz="2400" b="1" dirty="0" smtClean="0"/>
              <a:t>does a preschool child become a school age child?</a:t>
            </a:r>
          </a:p>
          <a:p>
            <a:r>
              <a:rPr lang="en-CA" sz="2400" dirty="0" smtClean="0"/>
              <a:t>School age child is defined as a child enrolled in Grade 1 to 6 in a school.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kern="1200" dirty="0" smtClean="0"/>
              <a:t>Once a child completes kindergarten, they can be considered </a:t>
            </a:r>
            <a:br>
              <a:rPr lang="en-CA" sz="2400" kern="1200" dirty="0" smtClean="0"/>
            </a:br>
            <a:r>
              <a:rPr lang="en-CA" sz="2400" kern="1200" dirty="0" smtClean="0"/>
              <a:t>enrolled in Grade1. </a:t>
            </a:r>
          </a:p>
          <a:p>
            <a:pPr marL="0" indent="0">
              <a:buNone/>
            </a:pPr>
            <a:endParaRPr lang="en-CA" sz="2400" kern="1200" dirty="0" smtClean="0"/>
          </a:p>
          <a:p>
            <a:r>
              <a:rPr lang="en-CA" sz="2400" kern="1200" dirty="0" smtClean="0"/>
              <a:t>It </a:t>
            </a:r>
            <a:r>
              <a:rPr lang="en-CA" sz="2400" kern="1200" dirty="0"/>
              <a:t>remains a facility decision </a:t>
            </a:r>
            <a:r>
              <a:rPr lang="en-CA" sz="2400" kern="1200" dirty="0" smtClean="0"/>
              <a:t>as to when a kindergarten child transitions </a:t>
            </a:r>
            <a:br>
              <a:rPr lang="en-CA" sz="2400" kern="1200" dirty="0" smtClean="0"/>
            </a:br>
            <a:r>
              <a:rPr lang="en-CA" sz="2400" kern="1200" dirty="0" smtClean="0"/>
              <a:t>into a school age space e.g. July 1, September 1 or at another point </a:t>
            </a:r>
            <a:br>
              <a:rPr lang="en-CA" sz="2400" kern="1200" dirty="0" smtClean="0"/>
            </a:br>
            <a:r>
              <a:rPr lang="en-CA" sz="2400" kern="1200" dirty="0" smtClean="0"/>
              <a:t>during the summer. </a:t>
            </a:r>
            <a:endParaRPr lang="en-CA" sz="2400" b="1" dirty="0" smtClean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21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24284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How will the new fee structure affect currently approved age exemptions for kindergarten children to be considered school age?</a:t>
            </a:r>
          </a:p>
          <a:p>
            <a:r>
              <a:rPr lang="en-CA" sz="2400" dirty="0"/>
              <a:t>When facilities and parents jointly request an age exemption to consider a kindergarten child as a school age child and the exemption is approved, all applicable regulations, including school age fees and ratios apply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b="1" dirty="0"/>
          </a:p>
          <a:p>
            <a:r>
              <a:rPr lang="en-CA" sz="2400" dirty="0"/>
              <a:t>We are continuing to explore options for families and facilities within the regulatory framework for licensing and the new fee structure, effective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April </a:t>
            </a:r>
            <a:r>
              <a:rPr lang="en-CA" sz="2400" dirty="0"/>
              <a:t>2, 2023.  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22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374039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5809" y="523718"/>
            <a:ext cx="10699657" cy="1143000"/>
          </a:xfrm>
        </p:spPr>
        <p:txBody>
          <a:bodyPr/>
          <a:lstStyle/>
          <a:p>
            <a:r>
              <a:rPr lang="en-CA" dirty="0" smtClean="0"/>
              <a:t>For Information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53852"/>
            <a:ext cx="10708124" cy="4256996"/>
          </a:xfrm>
        </p:spPr>
        <p:txBody>
          <a:bodyPr/>
          <a:lstStyle/>
          <a:p>
            <a:pPr marL="0" lvl="0" indent="0">
              <a:buNone/>
            </a:pPr>
            <a:r>
              <a:rPr lang="en-CA" sz="2400" dirty="0"/>
              <a:t>I</a:t>
            </a:r>
            <a:r>
              <a:rPr lang="en-CA" sz="2400" dirty="0" smtClean="0"/>
              <a:t>nformation </a:t>
            </a:r>
            <a:r>
              <a:rPr lang="en-CA" sz="2400" dirty="0"/>
              <a:t>about </a:t>
            </a:r>
            <a:r>
              <a:rPr lang="en-CA" sz="2400" dirty="0" smtClean="0"/>
              <a:t>the New Regulated Parent Fees and Reduced Parent Fee Revenue Funding, can </a:t>
            </a:r>
            <a:r>
              <a:rPr lang="en-CA" sz="2400" dirty="0"/>
              <a:t>be found </a:t>
            </a:r>
            <a:r>
              <a:rPr lang="en-CA" sz="2400" dirty="0" smtClean="0"/>
              <a:t>at: </a:t>
            </a:r>
            <a:r>
              <a:rPr lang="en-CA" sz="2400" dirty="0" smtClean="0">
                <a:hlinkClick r:id="rId3"/>
              </a:rPr>
              <a:t>manitoba.ca/childcare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800" dirty="0"/>
              <a:t/>
            </a:r>
            <a:br>
              <a:rPr lang="en-CA" sz="800" dirty="0"/>
            </a:br>
            <a:r>
              <a:rPr lang="en-CA" sz="2400" dirty="0" smtClean="0"/>
              <a:t>For a copy of the Circular, FAQs and Total Parent Revenue Table, go to: </a:t>
            </a:r>
            <a:r>
              <a:rPr lang="en-CA" sz="2200" dirty="0">
                <a:hlinkClick r:id="rId4"/>
              </a:rPr>
              <a:t>https://www.manitoba.ca/education/childcare/childcare_news/current_circulars.html</a:t>
            </a:r>
            <a:r>
              <a:rPr lang="en-CA" sz="2200" dirty="0"/>
              <a:t> </a:t>
            </a:r>
            <a:endParaRPr lang="en-CA" sz="2200" dirty="0" smtClean="0"/>
          </a:p>
          <a:p>
            <a:pPr marL="0" lvl="0" indent="0">
              <a:buNone/>
            </a:pPr>
            <a:endParaRPr lang="en-CA" sz="800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CA" sz="2400" dirty="0" smtClean="0"/>
              <a:t>General Information and FAQs, go to: </a:t>
            </a:r>
            <a:r>
              <a:rPr lang="en-CA" sz="2400" u="sng" dirty="0" smtClean="0">
                <a:hlinkClick r:id="rId5"/>
              </a:rPr>
              <a:t>manitoba.ca/10aday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800" dirty="0" smtClean="0"/>
              <a:t/>
            </a:r>
            <a:br>
              <a:rPr lang="en-CA" sz="800" dirty="0" smtClean="0"/>
            </a:br>
            <a:r>
              <a:rPr lang="en-CA" sz="2400" dirty="0" smtClean="0"/>
              <a:t>For additional inquiries, email </a:t>
            </a:r>
            <a:r>
              <a:rPr lang="en-CA" sz="2400" u="sng" dirty="0" smtClean="0">
                <a:hlinkClick r:id="rId6"/>
              </a:rPr>
              <a:t>cdcinfo@gov.mb.ca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with the subject line “$10aday” or call Child Care Information Services at </a:t>
            </a:r>
            <a:br>
              <a:rPr lang="en-CA" sz="2400" dirty="0" smtClean="0"/>
            </a:br>
            <a:r>
              <a:rPr lang="en-CA" sz="2400" dirty="0" smtClean="0"/>
              <a:t>204-945-0776 or toll-free: 1-888-213-4754.</a:t>
            </a:r>
          </a:p>
          <a:p>
            <a:pPr marL="0" lvl="0" indent="0">
              <a:buNone/>
            </a:pPr>
            <a:endParaRPr lang="en-CA" sz="2400" dirty="0"/>
          </a:p>
          <a:p>
            <a:pPr marL="0" lv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6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2165065"/>
            <a:ext cx="11232172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dirty="0"/>
              <a:t/>
            </a:r>
            <a:br>
              <a:rPr lang="en-CA" sz="2400" dirty="0"/>
            </a:br>
            <a:r>
              <a:rPr lang="en-US" sz="8000" b="1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Questions?</a:t>
            </a:r>
            <a:endParaRPr lang="en-CA" sz="8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24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582407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CA" sz="3200" dirty="0"/>
              <a:t> 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7440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269744"/>
            <a:ext cx="10699657" cy="150081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Affordability priority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401078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Under the Canada-Wide </a:t>
            </a:r>
            <a:r>
              <a:rPr lang="en-CA" sz="2400" dirty="0"/>
              <a:t>Early Learning and Child Care Agreement,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Manitoba </a:t>
            </a:r>
            <a:r>
              <a:rPr lang="en-CA" sz="2400" dirty="0"/>
              <a:t>committed to reducing parent fees to an average of $10 per day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by </a:t>
            </a:r>
            <a:r>
              <a:rPr lang="en-CA" sz="2400" dirty="0"/>
              <a:t>March 31, </a:t>
            </a:r>
            <a:r>
              <a:rPr lang="en-CA" sz="2400" dirty="0" smtClean="0"/>
              <a:t>2026, </a:t>
            </a:r>
            <a:r>
              <a:rPr lang="en-CA" sz="2400" dirty="0"/>
              <a:t>for children under </a:t>
            </a:r>
            <a:r>
              <a:rPr lang="en-CA" sz="2400" dirty="0" smtClean="0"/>
              <a:t>the age of seven.</a:t>
            </a:r>
            <a:br>
              <a:rPr lang="en-CA" sz="2400" dirty="0" smtClean="0"/>
            </a:b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2022: subsidy income thresholds increased and subsidy advance provided</a:t>
            </a:r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r>
              <a:rPr lang="en-CA" sz="2400" dirty="0" smtClean="0"/>
              <a:t>2023: reduced parent fees and new reduced parent fee revenue funding</a:t>
            </a: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31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09620"/>
            <a:ext cx="10699657" cy="142748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$10 a day child care mean?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Beginning </a:t>
            </a:r>
            <a:r>
              <a:rPr lang="en-CA" sz="2400" dirty="0"/>
              <a:t>April 2, </a:t>
            </a:r>
            <a:r>
              <a:rPr lang="en-CA" sz="2400" dirty="0" smtClean="0"/>
              <a:t>parent </a:t>
            </a:r>
            <a:r>
              <a:rPr lang="en-CA" sz="2400" dirty="0"/>
              <a:t>fees are being reduced to $10 per </a:t>
            </a:r>
            <a:r>
              <a:rPr lang="en-CA" sz="2400" dirty="0" smtClean="0"/>
              <a:t>day, per child, </a:t>
            </a:r>
            <a:br>
              <a:rPr lang="en-CA" sz="2400" dirty="0" smtClean="0"/>
            </a:br>
            <a:r>
              <a:rPr lang="en-CA" sz="2400" dirty="0" smtClean="0"/>
              <a:t>for </a:t>
            </a:r>
            <a:r>
              <a:rPr lang="en-CA" sz="2400" dirty="0"/>
              <a:t>regular full-time hours (4 to 10 hours) </a:t>
            </a:r>
            <a:r>
              <a:rPr lang="en-CA" sz="2400" dirty="0" smtClean="0"/>
              <a:t>enrolled in </a:t>
            </a:r>
            <a:r>
              <a:rPr lang="en-CA" sz="2400" b="1" dirty="0"/>
              <a:t>infant</a:t>
            </a:r>
            <a:r>
              <a:rPr lang="en-CA" sz="2400" dirty="0"/>
              <a:t>, </a:t>
            </a:r>
            <a:r>
              <a:rPr lang="en-CA" sz="2400" b="1" dirty="0" smtClean="0"/>
              <a:t>nursery school,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and</a:t>
            </a:r>
            <a:r>
              <a:rPr lang="en-CA" sz="2400" b="1" dirty="0" smtClean="0"/>
              <a:t> preschool</a:t>
            </a:r>
            <a:r>
              <a:rPr lang="en-CA" sz="2400" dirty="0" smtClean="0"/>
              <a:t> spaces in licensed non-profit centres </a:t>
            </a:r>
            <a:r>
              <a:rPr lang="en-CA" sz="2400" dirty="0"/>
              <a:t>and </a:t>
            </a:r>
            <a:r>
              <a:rPr lang="en-CA" sz="2400" dirty="0" smtClean="0"/>
              <a:t>child care homes </a:t>
            </a:r>
            <a:r>
              <a:rPr lang="en-CA" sz="2400" dirty="0"/>
              <a:t>that receive operating grant funding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US" sz="2400" dirty="0"/>
              <a:t>For </a:t>
            </a:r>
            <a:r>
              <a:rPr lang="en-US" sz="2400" b="1" dirty="0"/>
              <a:t>school-age</a:t>
            </a:r>
            <a:r>
              <a:rPr lang="en-US" sz="2400" dirty="0"/>
              <a:t> children </a:t>
            </a:r>
            <a:r>
              <a:rPr lang="en-US" sz="2400" dirty="0" smtClean="0"/>
              <a:t>attending funded facilities </a:t>
            </a:r>
            <a:r>
              <a:rPr lang="en-US" sz="2400" dirty="0"/>
              <a:t>for three periods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per </a:t>
            </a:r>
            <a:r>
              <a:rPr lang="en-US" sz="2400" dirty="0"/>
              <a:t>day (before school, lunch and after school), parent fees are also being reduced to $10 a day</a:t>
            </a:r>
            <a:r>
              <a:rPr lang="en-US" sz="24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98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35326"/>
            <a:ext cx="10699657" cy="10165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does $10 a day child care mean?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35426"/>
            <a:ext cx="11188620" cy="4331027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In </a:t>
            </a:r>
            <a:r>
              <a:rPr lang="en-CA" sz="2400" b="1" dirty="0"/>
              <a:t>some cases, </a:t>
            </a:r>
            <a:r>
              <a:rPr lang="en-CA" sz="2400" b="1" dirty="0" smtClean="0"/>
              <a:t>fees </a:t>
            </a:r>
            <a:r>
              <a:rPr lang="en-CA" sz="2400" b="1" dirty="0"/>
              <a:t>will be lower or higher than $10 per day depending </a:t>
            </a:r>
            <a:r>
              <a:rPr lang="en-CA" sz="2400" b="1" dirty="0" smtClean="0"/>
              <a:t>on </a:t>
            </a:r>
            <a:r>
              <a:rPr lang="en-CA" sz="2400" b="1" dirty="0"/>
              <a:t>the type of care</a:t>
            </a:r>
            <a:r>
              <a:rPr lang="en-CA" sz="2400" b="1" dirty="0" smtClean="0"/>
              <a:t>. For </a:t>
            </a:r>
            <a:r>
              <a:rPr lang="en-CA" sz="2400" b="1" dirty="0"/>
              <a:t>example: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/>
          </a:p>
          <a:p>
            <a:r>
              <a:rPr lang="en-CA" sz="2400" dirty="0" smtClean="0"/>
              <a:t>An infant or preschool child requiring child care for: </a:t>
            </a:r>
          </a:p>
          <a:p>
            <a:pPr lvl="1"/>
            <a:r>
              <a:rPr lang="en-CA" sz="2400" dirty="0" smtClean="0"/>
              <a:t>0 to 4 hours per day is a maximum of $5.00.</a:t>
            </a:r>
          </a:p>
          <a:p>
            <a:pPr lvl="1"/>
            <a:r>
              <a:rPr lang="en-CA" sz="2400" dirty="0" smtClean="0"/>
              <a:t>10+ hours per day</a:t>
            </a:r>
            <a:r>
              <a:rPr lang="en-CA" sz="2400" dirty="0"/>
              <a:t> </a:t>
            </a:r>
            <a:r>
              <a:rPr lang="en-CA" sz="2400" dirty="0" smtClean="0"/>
              <a:t>is a maximum of $15.00.</a:t>
            </a:r>
          </a:p>
          <a:p>
            <a:pPr marL="457200" lvl="1" indent="0">
              <a:buNone/>
            </a:pPr>
            <a:endParaRPr lang="en-CA" sz="800" dirty="0"/>
          </a:p>
          <a:p>
            <a:pPr marL="342900" lvl="1" indent="-342900">
              <a:buChar char="•"/>
            </a:pPr>
            <a:r>
              <a:rPr lang="en-CA" sz="2400" dirty="0">
                <a:ea typeface="+mn-ea"/>
                <a:cs typeface="+mn-cs"/>
              </a:rPr>
              <a:t>A </a:t>
            </a:r>
            <a:r>
              <a:rPr lang="en-CA" sz="2400" dirty="0" smtClean="0">
                <a:ea typeface="+mn-ea"/>
                <a:cs typeface="+mn-cs"/>
              </a:rPr>
              <a:t>preschool child attending a morning or afternoon </a:t>
            </a:r>
            <a:r>
              <a:rPr lang="en-CA" sz="2400" dirty="0"/>
              <a:t>nursery school </a:t>
            </a:r>
            <a:r>
              <a:rPr lang="en-CA" sz="2400" dirty="0" smtClean="0">
                <a:ea typeface="+mn-ea"/>
                <a:cs typeface="+mn-cs"/>
              </a:rPr>
              <a:t>session </a:t>
            </a:r>
          </a:p>
          <a:p>
            <a:pPr marL="400050" lvl="2" indent="0">
              <a:buNone/>
            </a:pPr>
            <a:r>
              <a:rPr lang="en-CA" dirty="0" smtClean="0">
                <a:ea typeface="+mn-ea"/>
                <a:cs typeface="+mn-cs"/>
              </a:rPr>
              <a:t>(0 to 4 hours) is a maximum </a:t>
            </a:r>
            <a:r>
              <a:rPr lang="en-CA" dirty="0">
                <a:ea typeface="+mn-ea"/>
                <a:cs typeface="+mn-cs"/>
              </a:rPr>
              <a:t>of $</a:t>
            </a:r>
            <a:r>
              <a:rPr lang="en-CA" dirty="0" smtClean="0">
                <a:ea typeface="+mn-ea"/>
                <a:cs typeface="+mn-cs"/>
              </a:rPr>
              <a:t>5.00.</a:t>
            </a:r>
          </a:p>
          <a:p>
            <a:pPr marL="0" lvl="1" indent="0">
              <a:buNone/>
            </a:pPr>
            <a:endParaRPr lang="en-CA" sz="800" dirty="0">
              <a:ea typeface="+mn-ea"/>
              <a:cs typeface="+mn-cs"/>
            </a:endParaRPr>
          </a:p>
          <a:p>
            <a:r>
              <a:rPr lang="en-CA" sz="2400" dirty="0" smtClean="0"/>
              <a:t>School age </a:t>
            </a:r>
            <a:r>
              <a:rPr lang="en-CA" sz="2400" dirty="0"/>
              <a:t>fees for in-service days and school holidays will remain the same </a:t>
            </a:r>
            <a:r>
              <a:rPr lang="en-CA" sz="2400" u="sng" dirty="0" smtClean="0"/>
              <a:t/>
            </a:r>
            <a:br>
              <a:rPr lang="en-CA" sz="2400" u="sng" dirty="0" smtClean="0"/>
            </a:br>
            <a:r>
              <a:rPr lang="en-CA" sz="2400" dirty="0" smtClean="0"/>
              <a:t>at </a:t>
            </a:r>
            <a:r>
              <a:rPr lang="en-CA" sz="2400" dirty="0"/>
              <a:t>$20.80 </a:t>
            </a:r>
            <a:r>
              <a:rPr lang="en-CA" sz="2400" dirty="0" smtClean="0"/>
              <a:t>per day.</a:t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27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463649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will these new fees apply?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94114"/>
            <a:ext cx="11188620" cy="4347029"/>
          </a:xfrm>
        </p:spPr>
        <p:txBody>
          <a:bodyPr/>
          <a:lstStyle/>
          <a:p>
            <a:pPr marL="0" indent="0">
              <a:buNone/>
            </a:pPr>
            <a:r>
              <a:rPr lang="en-CA" sz="2400" b="1" u="sng" dirty="0" smtClean="0"/>
              <a:t>Funded</a:t>
            </a:r>
            <a:r>
              <a:rPr lang="en-CA" sz="2400" b="1" dirty="0" smtClean="0"/>
              <a:t> </a:t>
            </a:r>
            <a:r>
              <a:rPr lang="en-CA" sz="2400" b="1" dirty="0"/>
              <a:t>non-profit centres and </a:t>
            </a:r>
            <a:r>
              <a:rPr lang="en-CA" sz="2400" b="1" u="sng" dirty="0" smtClean="0"/>
              <a:t>funded</a:t>
            </a:r>
            <a:r>
              <a:rPr lang="en-CA" sz="2400" b="1" dirty="0" smtClean="0"/>
              <a:t> homes </a:t>
            </a:r>
          </a:p>
          <a:p>
            <a:r>
              <a:rPr lang="en-CA" sz="2400" dirty="0" smtClean="0"/>
              <a:t>As is the case now, non-profit centres and child care homes that receive operating funding are required to comply with the regulated maximum fees.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is for </a:t>
            </a:r>
            <a:r>
              <a:rPr lang="en-CA" sz="2400" dirty="0" smtClean="0"/>
              <a:t>all </a:t>
            </a:r>
            <a:r>
              <a:rPr lang="en-CA" sz="2400" dirty="0"/>
              <a:t>families, regardless of income</a:t>
            </a:r>
            <a:r>
              <a:rPr lang="en-CA" sz="2400" dirty="0" smtClean="0"/>
              <a:t>.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No </a:t>
            </a:r>
            <a:r>
              <a:rPr lang="en-US" sz="2400" spc="-25" dirty="0">
                <a:solidFill>
                  <a:srgbClr val="000000"/>
                </a:solidFill>
                <a:latin typeface="Arial" panose="020B0604020202020204" pitchFamily="34" charset="0"/>
              </a:rPr>
              <a:t>application is required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for parents.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2400" b="1" u="sng" dirty="0" smtClean="0"/>
              <a:t>Unfunded</a:t>
            </a:r>
            <a:r>
              <a:rPr lang="en-CA" sz="2400" b="1" dirty="0" smtClean="0"/>
              <a:t> centres </a:t>
            </a:r>
            <a:r>
              <a:rPr lang="en-CA" sz="2400" b="1" dirty="0"/>
              <a:t>and </a:t>
            </a:r>
            <a:r>
              <a:rPr lang="en-CA" sz="2400" b="1" u="sng" dirty="0" smtClean="0"/>
              <a:t>unfunded</a:t>
            </a:r>
            <a:r>
              <a:rPr lang="en-CA" sz="2400" b="1" dirty="0" smtClean="0"/>
              <a:t> </a:t>
            </a:r>
            <a:r>
              <a:rPr lang="en-CA" sz="2400" b="1" dirty="0"/>
              <a:t>homes </a:t>
            </a:r>
          </a:p>
          <a:p>
            <a:r>
              <a:rPr lang="en-CA" sz="2400" dirty="0"/>
              <a:t>Licensed centres and child care homes that do not receive provincial operating grant funding are not required to follow the regulated maximum daily fees for non-subsidized families; however, they cannot charge subsidized families more than the maximum daily fees.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1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The </a:t>
            </a:r>
            <a:r>
              <a:rPr lang="en-CA" sz="2400" dirty="0"/>
              <a:t>Child Care Subsidy Program will continue to provide financial support for eligible families to ensure that cost is not a barrier to quality early learning child care and programming.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r>
              <a:rPr lang="en-CA" sz="2400" dirty="0"/>
              <a:t>Manitoba families currently receiving </a:t>
            </a:r>
            <a:r>
              <a:rPr lang="en-CA" sz="2400" dirty="0" smtClean="0"/>
              <a:t>the child </a:t>
            </a:r>
            <a:r>
              <a:rPr lang="en-CA" sz="2400" dirty="0"/>
              <a:t>care subsidy will be reassessed. </a:t>
            </a:r>
            <a:endParaRPr lang="en-CA" sz="2400" dirty="0" smtClean="0"/>
          </a:p>
          <a:p>
            <a:r>
              <a:rPr lang="en-CA" sz="2400" dirty="0" smtClean="0"/>
              <a:t>No </a:t>
            </a:r>
            <a:r>
              <a:rPr lang="en-CA" sz="2400" dirty="0"/>
              <a:t>families receiving child care subsidy will have their child care costs increased as a result of this change. </a:t>
            </a:r>
            <a:endParaRPr lang="en-CA" sz="2400" dirty="0" smtClean="0"/>
          </a:p>
          <a:p>
            <a:r>
              <a:rPr lang="en-CA" sz="2400" dirty="0" smtClean="0"/>
              <a:t>Some </a:t>
            </a:r>
            <a:r>
              <a:rPr lang="en-CA" sz="2400" dirty="0"/>
              <a:t>families may no longer require child care subsidy </a:t>
            </a:r>
            <a:r>
              <a:rPr lang="en-CA" sz="2400" dirty="0" smtClean="0"/>
              <a:t>if, </a:t>
            </a:r>
            <a:r>
              <a:rPr lang="en-CA" sz="2400" dirty="0"/>
              <a:t>under the new parent fee </a:t>
            </a:r>
            <a:r>
              <a:rPr lang="en-CA" sz="2400" dirty="0" smtClean="0"/>
              <a:t>rates, </a:t>
            </a:r>
            <a:r>
              <a:rPr lang="en-CA" sz="2400" dirty="0"/>
              <a:t>they will be paying less than they were paying with previously subsidized fees. 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7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31838" y="582613"/>
            <a:ext cx="10699750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Care Subsidy Program Continues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3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1140220"/>
            <a:ext cx="10699657" cy="61850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Subsidy</a:t>
            </a: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 Re-assessment </a:t>
            </a:r>
            <a: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20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Current </a:t>
            </a:r>
            <a:r>
              <a:rPr lang="en-CA" sz="2400" b="1" dirty="0"/>
              <a:t>subsidy approvals will be automatically reassessed at the new parent fee rates.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 smtClean="0"/>
          </a:p>
          <a:p>
            <a:pPr marL="0" indent="0">
              <a:buNone/>
            </a:pPr>
            <a:r>
              <a:rPr lang="en-CA" sz="2400" dirty="0" smtClean="0"/>
              <a:t>Families </a:t>
            </a:r>
            <a:r>
              <a:rPr lang="en-CA" sz="2400" dirty="0"/>
              <a:t>will </a:t>
            </a:r>
            <a:r>
              <a:rPr lang="en-CA" sz="2400" dirty="0" smtClean="0"/>
              <a:t>receive either: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a</a:t>
            </a:r>
            <a:r>
              <a:rPr lang="en-CA" sz="2000" dirty="0" smtClean="0"/>
              <a:t>pproval </a:t>
            </a:r>
            <a:r>
              <a:rPr lang="en-CA" sz="2000" dirty="0"/>
              <a:t>for Child Care Subsidy Letter </a:t>
            </a:r>
            <a:r>
              <a:rPr lang="en-CA" sz="2000" dirty="0" smtClean="0"/>
              <a:t>indicating </a:t>
            </a:r>
            <a:r>
              <a:rPr lang="en-CA" sz="2000" dirty="0"/>
              <a:t>the amount of their family </a:t>
            </a:r>
            <a:r>
              <a:rPr lang="en-CA" sz="2000" dirty="0" smtClean="0"/>
              <a:t>contribution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l</a:t>
            </a:r>
            <a:r>
              <a:rPr lang="en-CA" sz="2000" dirty="0" smtClean="0"/>
              <a:t>etter indicating </a:t>
            </a:r>
            <a:r>
              <a:rPr lang="en-CA" sz="2000" dirty="0"/>
              <a:t>that the family no longer </a:t>
            </a:r>
            <a:r>
              <a:rPr lang="en-CA" sz="2000" dirty="0" smtClean="0"/>
              <a:t>qualifies </a:t>
            </a:r>
            <a:r>
              <a:rPr lang="en-CA" sz="2000" dirty="0"/>
              <a:t>for </a:t>
            </a:r>
            <a:r>
              <a:rPr lang="en-CA" sz="2000" dirty="0" smtClean="0"/>
              <a:t>subsidy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dirty="0" smtClean="0"/>
              <a:t>For </a:t>
            </a:r>
            <a:r>
              <a:rPr lang="en-CA" sz="2400" dirty="0"/>
              <a:t>all children enrolled in </a:t>
            </a:r>
            <a:r>
              <a:rPr lang="en-CA" sz="2400" dirty="0" smtClean="0"/>
              <a:t>your </a:t>
            </a:r>
            <a:r>
              <a:rPr lang="en-CA" sz="2400" dirty="0"/>
              <a:t>facility with currently approved subsidy </a:t>
            </a:r>
            <a:r>
              <a:rPr lang="en-CA" sz="2400" dirty="0" smtClean="0"/>
              <a:t>applications, your facility will receive a </a:t>
            </a:r>
            <a:r>
              <a:rPr lang="en-CA" sz="2400" dirty="0"/>
              <a:t>mass re-assessment email</a:t>
            </a:r>
            <a:r>
              <a:rPr lang="en-CA" sz="2400" dirty="0" smtClean="0"/>
              <a:t> indicating: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amount of </a:t>
            </a:r>
            <a:r>
              <a:rPr lang="en-CA" sz="2000" dirty="0" smtClean="0"/>
              <a:t>the family contribution for each eligible family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families that are no longer eligible for subsidy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9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55618"/>
            <a:ext cx="10699657" cy="10232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5209"/>
            <a:ext cx="11188620" cy="446223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Facility Reports are required to be submitted within 30 days of the end of each 28-day subsidy reporting/billing period.</a:t>
            </a:r>
            <a:br>
              <a:rPr lang="en-CA" sz="2400" dirty="0" smtClean="0"/>
            </a:b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</a:t>
            </a:r>
            <a:r>
              <a:rPr lang="en-CA" sz="2400" b="1" dirty="0"/>
              <a:t>child care centres and funded </a:t>
            </a:r>
            <a:r>
              <a:rPr lang="en-CA" sz="2400" b="1" dirty="0" smtClean="0"/>
              <a:t>homes must:</a:t>
            </a:r>
            <a:endParaRPr lang="en-CA" sz="2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Report the </a:t>
            </a:r>
            <a:r>
              <a:rPr lang="en-CA" sz="2400" dirty="0"/>
              <a:t>days attended and absent days for </a:t>
            </a:r>
            <a:r>
              <a:rPr lang="en-CA" sz="2400" u="sng" dirty="0"/>
              <a:t>all</a:t>
            </a:r>
            <a:r>
              <a:rPr lang="en-CA" sz="2400" dirty="0"/>
              <a:t> children </a:t>
            </a:r>
            <a:r>
              <a:rPr lang="en-CA" sz="2400" dirty="0" smtClean="0"/>
              <a:t>enrolled.</a:t>
            </a:r>
            <a:endParaRPr lang="en-CA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Include both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children in the report.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u="sng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/>
              <a:t>Unfunded child care centres and unfunded </a:t>
            </a:r>
            <a:r>
              <a:rPr lang="en-CA" sz="2400" b="1" dirty="0" smtClean="0"/>
              <a:t>homes must:</a:t>
            </a:r>
            <a:endParaRPr lang="en-CA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Report the days attended and absent days for each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child in </a:t>
            </a:r>
            <a:r>
              <a:rPr lang="en-CA" sz="2400" dirty="0"/>
              <a:t>order </a:t>
            </a:r>
            <a:br>
              <a:rPr lang="en-CA" sz="2400" dirty="0"/>
            </a:br>
            <a:r>
              <a:rPr lang="en-CA" sz="2400" dirty="0"/>
              <a:t>to receive subsidy </a:t>
            </a:r>
            <a:r>
              <a:rPr lang="en-CA" sz="2400" dirty="0" smtClean="0"/>
              <a:t>payments and Reduced Fee Revenue funding for </a:t>
            </a:r>
            <a:r>
              <a:rPr lang="en-CA" sz="2400" dirty="0"/>
              <a:t>subsidized children enrolled in the facility.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30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vernme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5C3816636480418C60BACFCAA0842A" ma:contentTypeVersion="1" ma:contentTypeDescription="Create a new document." ma:contentTypeScope="" ma:versionID="41551922392b028711631bfb4be8944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25C156B-EC22-4568-95C1-CDCC087BB1C6}"/>
</file>

<file path=customXml/itemProps2.xml><?xml version="1.0" encoding="utf-8"?>
<ds:datastoreItem xmlns:ds="http://schemas.openxmlformats.org/officeDocument/2006/customXml" ds:itemID="{7E0F4CA8-A057-49A4-9BBB-20DF4235ED24}"/>
</file>

<file path=customXml/itemProps3.xml><?xml version="1.0" encoding="utf-8"?>
<ds:datastoreItem xmlns:ds="http://schemas.openxmlformats.org/officeDocument/2006/customXml" ds:itemID="{ACC5E951-A388-4034-8236-FA874E8BDFD3}"/>
</file>

<file path=docProps/app.xml><?xml version="1.0" encoding="utf-8"?>
<Properties xmlns="http://schemas.openxmlformats.org/officeDocument/2006/extended-properties" xmlns:vt="http://schemas.openxmlformats.org/officeDocument/2006/docPropsVTypes">
  <Template>government</Template>
  <TotalTime>10439</TotalTime>
  <Words>2477</Words>
  <Application>Microsoft Office PowerPoint</Application>
  <PresentationFormat>Widescreen</PresentationFormat>
  <Paragraphs>408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government</vt:lpstr>
      <vt:lpstr>$10 a Day Child Care in Manitoba New Regulated Fees and Reduced Parent Fee Revenue Grant  </vt:lpstr>
      <vt:lpstr>Agenda</vt:lpstr>
      <vt:lpstr> New Regulated Fees: Overview Affordability priority </vt:lpstr>
      <vt:lpstr> New Regulated Fees: Overview What does $10 a day child care mean? </vt:lpstr>
      <vt:lpstr>New Regulated Fees: Overview What does $10 a day child care mean?</vt:lpstr>
      <vt:lpstr> New Regulated Fees: Overview Where will these new fees apply? </vt:lpstr>
      <vt:lpstr> New Regulated Fees: Overview Child Care Subsidy Program Continues </vt:lpstr>
      <vt:lpstr>New Regulated Fees: Overview Subsidy Mass Re-assessment  </vt:lpstr>
      <vt:lpstr>Funding and Implementation Facility Reports</vt:lpstr>
      <vt:lpstr>Funding and Implementation Facility Reports</vt:lpstr>
      <vt:lpstr> Funding and Implementation How it will work? </vt:lpstr>
      <vt:lpstr>Funding and Implementation Reduced Parent Fees Revenue Funding Amounts</vt:lpstr>
      <vt:lpstr>TOTAL PARENT FEE REVENUE TABLE  Effective April 2, 2023  </vt:lpstr>
      <vt:lpstr>PowerPoint Presentation</vt:lpstr>
      <vt:lpstr>PowerPoint Presentation</vt:lpstr>
      <vt:lpstr>PowerPoint Presentation</vt:lpstr>
      <vt:lpstr>Funding and Implementation Transition Period</vt:lpstr>
      <vt:lpstr>Funding and Implementation Reduced Parent Fee Revenue Funding</vt:lpstr>
      <vt:lpstr> Funding and Implementation Payments and Facility Reporting Periods </vt:lpstr>
      <vt:lpstr> New Regulated Fees: Next Steps How can facilities prepare for these new fees? </vt:lpstr>
      <vt:lpstr>Frequently Asked Questions</vt:lpstr>
      <vt:lpstr>Frequently Asked Questions</vt:lpstr>
      <vt:lpstr>For Information</vt:lpstr>
      <vt:lpstr>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Booth, Jason</dc:creator>
  <cp:lastModifiedBy>Booth, Jason</cp:lastModifiedBy>
  <cp:revision>249</cp:revision>
  <cp:lastPrinted>2023-03-15T15:58:13Z</cp:lastPrinted>
  <dcterms:created xsi:type="dcterms:W3CDTF">2014-11-13T22:07:14Z</dcterms:created>
  <dcterms:modified xsi:type="dcterms:W3CDTF">2023-03-27T17:09:00Z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0x0101006B5C3816636480418C60BACFCAA0842A</vt:lpwstr>
  </property>
</Properties>
</file>