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89" r:id="rId5"/>
    <p:sldId id="312" r:id="rId6"/>
    <p:sldId id="313" r:id="rId7"/>
    <p:sldId id="321" r:id="rId8"/>
    <p:sldId id="259" r:id="rId9"/>
    <p:sldId id="314" r:id="rId10"/>
    <p:sldId id="315" r:id="rId11"/>
    <p:sldId id="293" r:id="rId12"/>
    <p:sldId id="316" r:id="rId13"/>
    <p:sldId id="317" r:id="rId14"/>
    <p:sldId id="294" r:id="rId15"/>
    <p:sldId id="318" r:id="rId16"/>
    <p:sldId id="319" r:id="rId17"/>
    <p:sldId id="297" r:id="rId18"/>
    <p:sldId id="320" r:id="rId19"/>
    <p:sldId id="261" r:id="rId20"/>
    <p:sldId id="299" r:id="rId21"/>
    <p:sldId id="322" r:id="rId22"/>
    <p:sldId id="262" r:id="rId23"/>
    <p:sldId id="324" r:id="rId24"/>
    <p:sldId id="263" r:id="rId25"/>
    <p:sldId id="323" r:id="rId26"/>
    <p:sldId id="305" r:id="rId27"/>
    <p:sldId id="306" r:id="rId28"/>
    <p:sldId id="307" r:id="rId29"/>
    <p:sldId id="308" r:id="rId30"/>
    <p:sldId id="310" r:id="rId31"/>
  </p:sldIdLst>
  <p:sldSz cx="12192000" cy="6858000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CCCC"/>
    <a:srgbClr val="FFCCFF"/>
    <a:srgbClr val="FFFF9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635" autoAdjust="0"/>
  </p:normalViewPr>
  <p:slideViewPr>
    <p:cSldViewPr snapToGrid="0">
      <p:cViewPr varScale="1">
        <p:scale>
          <a:sx n="83" d="100"/>
          <a:sy n="83" d="100"/>
        </p:scale>
        <p:origin x="155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0E667-B3EF-4A8C-962C-D9AFB4978A39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8B278-9E31-48B5-A8E4-7104DC5CD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7575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78212-97DB-4C0C-8608-FC09BC51605D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1A396-6A4A-490E-A616-0756516150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364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1064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6255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300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1289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9086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71853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88029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0739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86989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00967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8796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30369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84595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58932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75579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8822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9950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3318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8519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6173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1192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5882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2145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12192000" cy="6864096"/>
          </a:xfrm>
          <a:prstGeom prst="rect">
            <a:avLst/>
          </a:prstGeom>
        </p:spPr>
      </p:pic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519581" y="1025181"/>
            <a:ext cx="9700592" cy="1731272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519581" y="3670853"/>
            <a:ext cx="8128000" cy="140652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484243" y="2862470"/>
            <a:ext cx="9788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kern="4000" spc="100" baseline="0" dirty="0" smtClean="0"/>
              <a:t>. . . . . . . . . . . . . . . . . . . . . . . . . . . . . . . </a:t>
            </a:r>
            <a:endParaRPr lang="en-CA" sz="2800" kern="4000" spc="100" baseline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809" y="1076873"/>
            <a:ext cx="1069965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65809" y="944353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5809" y="2308499"/>
            <a:ext cx="10708124" cy="39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073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052D0-8619-4288-8621-37923DAD09E6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ov.mb.ca/education/childcare/resources/pubs/pension_rrsp_form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itoba.ca/childcare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bchildcaresearch@gov.mb.ca" TargetMode="External"/><Relationship Id="rId4" Type="http://schemas.openxmlformats.org/officeDocument/2006/relationships/hyperlink" Target="mailto:cdcinfo@gov.mb.c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9581" y="1077239"/>
            <a:ext cx="9700592" cy="2192782"/>
          </a:xfrm>
        </p:spPr>
        <p:txBody>
          <a:bodyPr/>
          <a:lstStyle/>
          <a:p>
            <a:r>
              <a:rPr lang="en-CA" dirty="0" smtClean="0"/>
              <a:t>Early Learning and Child Care </a:t>
            </a:r>
            <a:br>
              <a:rPr lang="en-CA" dirty="0" smtClean="0"/>
            </a:br>
            <a:r>
              <a:rPr lang="en-CA" dirty="0" smtClean="0"/>
              <a:t>Quality </a:t>
            </a:r>
            <a:r>
              <a:rPr lang="en-CA" dirty="0"/>
              <a:t>Enhancement </a:t>
            </a:r>
            <a:r>
              <a:rPr lang="en-CA" dirty="0" smtClean="0"/>
              <a:t>Grants</a:t>
            </a:r>
            <a:br>
              <a:rPr lang="en-CA" dirty="0" smtClean="0"/>
            </a:br>
            <a:r>
              <a:rPr lang="en-CA" sz="3000" i="1" dirty="0" smtClean="0"/>
              <a:t>Purpose, Eligibility, Implementation &amp; Reporting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9581" y="3670853"/>
            <a:ext cx="9700592" cy="1406525"/>
          </a:xfrm>
        </p:spPr>
        <p:txBody>
          <a:bodyPr/>
          <a:lstStyle/>
          <a:p>
            <a:r>
              <a:rPr lang="en-CA" sz="2000" dirty="0" smtClean="0"/>
              <a:t>WEBINAR – For  Centre Directors</a:t>
            </a:r>
            <a:r>
              <a:rPr lang="en-CA" sz="2000" dirty="0"/>
              <a:t> </a:t>
            </a:r>
            <a:r>
              <a:rPr lang="en-CA" sz="2000" dirty="0" smtClean="0"/>
              <a:t>and Boards &amp; Home-Based Providers</a:t>
            </a:r>
            <a:br>
              <a:rPr lang="en-CA" sz="2000" dirty="0" smtClean="0"/>
            </a:br>
            <a:r>
              <a:rPr lang="en-CA" sz="2800" b="1" dirty="0"/>
              <a:t/>
            </a:r>
            <a:br>
              <a:rPr lang="en-CA" sz="2800" b="1" dirty="0"/>
            </a:br>
            <a:r>
              <a:rPr lang="en-CA" sz="2000" b="1" dirty="0" smtClean="0"/>
              <a:t>Early </a:t>
            </a:r>
            <a:r>
              <a:rPr lang="en-CA" sz="2000" b="1" dirty="0"/>
              <a:t>Learning and Child </a:t>
            </a:r>
            <a:r>
              <a:rPr lang="en-CA" sz="2000" b="1" dirty="0" smtClean="0"/>
              <a:t>Care Division</a:t>
            </a:r>
          </a:p>
          <a:p>
            <a:r>
              <a:rPr lang="en-CA" sz="2000" b="1" dirty="0" smtClean="0"/>
              <a:t>Department of Education and Early Childhood Learning</a:t>
            </a:r>
            <a:endParaRPr lang="en-CA" sz="2000" b="1" dirty="0"/>
          </a:p>
          <a:p>
            <a:r>
              <a:rPr lang="en-CA" sz="2000" dirty="0"/>
              <a:t>Tuesday, Feb. 28, 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5932" y="497346"/>
            <a:ext cx="10699657" cy="1143000"/>
          </a:xfrm>
        </p:spPr>
        <p:txBody>
          <a:bodyPr/>
          <a:lstStyle/>
          <a:p>
            <a:r>
              <a:rPr lang="en-CA" dirty="0" smtClean="0"/>
              <a:t>Eligible Expense Highlights Cont.:</a:t>
            </a:r>
            <a:br>
              <a:rPr lang="en-CA" dirty="0" smtClean="0"/>
            </a:br>
            <a:r>
              <a:rPr lang="en-CA" sz="3200" dirty="0">
                <a:solidFill>
                  <a:schemeClr val="accent5">
                    <a:lumMod val="25000"/>
                  </a:schemeClr>
                </a:solidFill>
              </a:rPr>
              <a:t>The Quality Early Learning and </a:t>
            </a:r>
            <a:r>
              <a:rPr lang="en-CA" sz="3200" dirty="0" smtClean="0">
                <a:solidFill>
                  <a:schemeClr val="accent5">
                    <a:lumMod val="25000"/>
                  </a:schemeClr>
                </a:solidFill>
              </a:rPr>
              <a:t>Environments Grant</a:t>
            </a:r>
            <a:endParaRPr lang="en-CA" sz="32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5932" y="1989411"/>
            <a:ext cx="11446327" cy="454950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200" dirty="0" smtClean="0"/>
              <a:t>Quality </a:t>
            </a:r>
            <a:r>
              <a:rPr lang="en-CA" sz="2200" dirty="0"/>
              <a:t>second hand </a:t>
            </a:r>
            <a:r>
              <a:rPr lang="en-CA" sz="2200" dirty="0" smtClean="0"/>
              <a:t>expenses if </a:t>
            </a:r>
            <a:r>
              <a:rPr lang="en-CA" sz="2200" dirty="0"/>
              <a:t>the items are included within the eligibility criteria. </a:t>
            </a:r>
            <a:r>
              <a:rPr lang="en-CA" sz="2200" i="1" dirty="0"/>
              <a:t>An itemized receipt must be </a:t>
            </a:r>
            <a:r>
              <a:rPr lang="en-CA" sz="2200" i="1" dirty="0" smtClean="0"/>
              <a:t>retained.</a:t>
            </a:r>
            <a:br>
              <a:rPr lang="en-CA" sz="2200" i="1" dirty="0" smtClean="0"/>
            </a:br>
            <a:endParaRPr lang="en-CA" sz="2200" i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200" dirty="0"/>
              <a:t>O</a:t>
            </a:r>
            <a:r>
              <a:rPr lang="en-CA" sz="2200" dirty="0" smtClean="0"/>
              <a:t>nly </a:t>
            </a:r>
            <a:r>
              <a:rPr lang="en-CA" sz="2200" dirty="0"/>
              <a:t>50 per cent of individual project </a:t>
            </a:r>
            <a:r>
              <a:rPr lang="en-CA" sz="2200" dirty="0" smtClean="0"/>
              <a:t>costs for homes </a:t>
            </a:r>
            <a:r>
              <a:rPr lang="en-CA" sz="2200" dirty="0"/>
              <a:t>can be claimed for investments to the home that improve shared </a:t>
            </a:r>
            <a:r>
              <a:rPr lang="en-CA" sz="2200" dirty="0" smtClean="0"/>
              <a:t>spaces </a:t>
            </a:r>
            <a:br>
              <a:rPr lang="en-CA" sz="2200" dirty="0" smtClean="0"/>
            </a:br>
            <a:r>
              <a:rPr lang="en-CA" sz="2200" dirty="0" smtClean="0"/>
              <a:t>(space </a:t>
            </a:r>
            <a:r>
              <a:rPr lang="en-CA" sz="2200" dirty="0"/>
              <a:t>used by the home when the children are not </a:t>
            </a:r>
            <a:r>
              <a:rPr lang="en-CA" sz="2200" dirty="0" smtClean="0"/>
              <a:t>present</a:t>
            </a:r>
            <a:r>
              <a:rPr lang="en-CA" sz="2200" dirty="0"/>
              <a:t>)</a:t>
            </a:r>
            <a:endParaRPr lang="en-CA" sz="22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CA" sz="22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200" dirty="0" smtClean="0"/>
              <a:t>Up </a:t>
            </a:r>
            <a:r>
              <a:rPr lang="en-CA" sz="2200" dirty="0"/>
              <a:t>to 10% of the total grant funding </a:t>
            </a:r>
            <a:r>
              <a:rPr lang="en-CA" sz="2200" dirty="0" smtClean="0"/>
              <a:t>for administrative costs to implement the grant *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2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200" kern="1200" dirty="0">
                <a:solidFill>
                  <a:srgbClr val="000000"/>
                </a:solidFill>
              </a:rPr>
              <a:t>Multi-sites are eligible to pool funds.</a:t>
            </a:r>
            <a:r>
              <a:rPr lang="en-CA" sz="2200" dirty="0"/>
              <a:t/>
            </a:r>
            <a:br>
              <a:rPr lang="en-CA" sz="2200" dirty="0"/>
            </a:br>
            <a:endParaRPr lang="en-CA" sz="22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200" dirty="0" smtClean="0"/>
              <a:t>Combined/Pooled Funding Eligible with Enhancing </a:t>
            </a:r>
            <a:r>
              <a:rPr lang="en-CA" sz="2200" dirty="0"/>
              <a:t>Diversity and Inclusion </a:t>
            </a:r>
            <a:r>
              <a:rPr lang="en-CA" sz="2200" dirty="0" smtClean="0"/>
              <a:t>Grant.</a:t>
            </a:r>
            <a:endParaRPr lang="en-CA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007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06149" y="2373179"/>
            <a:ext cx="6928365" cy="391132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Purpose: </a:t>
            </a:r>
            <a:r>
              <a:rPr lang="en-CA" sz="2400" dirty="0"/>
              <a:t>To improve children’s experiences through enriched curriculum rooted in the principles of diversity and inclusion that will ensure: </a:t>
            </a:r>
            <a:br>
              <a:rPr lang="en-CA" sz="2400" dirty="0"/>
            </a:br>
            <a:endParaRPr lang="en-CA" sz="2400" dirty="0"/>
          </a:p>
          <a:p>
            <a:r>
              <a:rPr lang="en-CA" sz="2400" dirty="0" smtClean="0"/>
              <a:t>Improved </a:t>
            </a:r>
            <a:r>
              <a:rPr lang="en-CA" sz="2400" dirty="0"/>
              <a:t>children’s sense of belonging and meaningful </a:t>
            </a:r>
            <a:r>
              <a:rPr lang="en-CA" sz="2400" dirty="0" smtClean="0"/>
              <a:t>program participation</a:t>
            </a:r>
            <a:endParaRPr lang="en-CA" sz="2400" dirty="0"/>
          </a:p>
          <a:p>
            <a:r>
              <a:rPr lang="en-CA" sz="2400" dirty="0" smtClean="0"/>
              <a:t>Enhanced environments </a:t>
            </a:r>
            <a:r>
              <a:rPr lang="en-CA" sz="2400" dirty="0"/>
              <a:t>to better meet the needs of children and staff.</a:t>
            </a: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11</a:t>
            </a:fld>
            <a:endParaRPr lang="en-CA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706149" y="694602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kern="0" dirty="0" smtClean="0"/>
              <a:t>Funding Stream Summary:</a:t>
            </a:r>
            <a:br>
              <a:rPr lang="en-CA" kern="0" dirty="0" smtClean="0"/>
            </a:br>
            <a:r>
              <a:rPr lang="en-CA" sz="3200" dirty="0" smtClean="0">
                <a:solidFill>
                  <a:schemeClr val="accent5">
                    <a:lumMod val="25000"/>
                  </a:schemeClr>
                </a:solidFill>
              </a:rPr>
              <a:t>The </a:t>
            </a:r>
            <a:r>
              <a:rPr lang="en-CA" sz="3200" dirty="0">
                <a:solidFill>
                  <a:schemeClr val="accent5">
                    <a:lumMod val="25000"/>
                  </a:schemeClr>
                </a:solidFill>
              </a:rPr>
              <a:t>Enhancing Diversity and Inclusion Grant</a:t>
            </a:r>
            <a:endParaRPr lang="en-CA" kern="0" dirty="0">
              <a:solidFill>
                <a:schemeClr val="accent5">
                  <a:lumMod val="2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345319"/>
              </p:ext>
            </p:extLst>
          </p:nvPr>
        </p:nvGraphicFramePr>
        <p:xfrm>
          <a:off x="7431314" y="2445024"/>
          <a:ext cx="4760686" cy="4310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062">
                  <a:extLst>
                    <a:ext uri="{9D8B030D-6E8A-4147-A177-3AD203B41FA5}">
                      <a16:colId xmlns:a16="http://schemas.microsoft.com/office/drawing/2014/main" val="2207032232"/>
                    </a:ext>
                  </a:extLst>
                </a:gridCol>
                <a:gridCol w="3160624">
                  <a:extLst>
                    <a:ext uri="{9D8B030D-6E8A-4147-A177-3AD203B41FA5}">
                      <a16:colId xmlns:a16="http://schemas.microsoft.com/office/drawing/2014/main" val="480800943"/>
                    </a:ext>
                  </a:extLst>
                </a:gridCol>
              </a:tblGrid>
              <a:tr h="471033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Amount: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$500 per space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2788965"/>
                  </a:ext>
                </a:extLst>
              </a:tr>
              <a:tr h="1827393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Eligibility: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Non</a:t>
                      </a: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-Profit Centres</a:t>
                      </a:r>
                      <a:b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incl. infant, pre-school, nursery, school-age programming</a:t>
                      </a:r>
                      <a:b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endParaRPr lang="en-CA" b="1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Home – Based Providers (family/group)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8897023"/>
                  </a:ext>
                </a:extLst>
              </a:tr>
              <a:tr h="1827393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How to Claim: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Manitoba</a:t>
                      </a: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Child Care Search Facility Update – Deadline March 13, 2022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3193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10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06149" y="2008054"/>
            <a:ext cx="11032195" cy="434829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Purchase of </a:t>
            </a:r>
            <a:r>
              <a:rPr lang="en-CA" sz="2400" dirty="0"/>
              <a:t>equipment, materials, supplies, delivery fees, renovations, consulting/design, professional development or other items or services authorized by the department that: </a:t>
            </a: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• </a:t>
            </a:r>
            <a:r>
              <a:rPr lang="en-CA" sz="2400" dirty="0"/>
              <a:t>meet and exceed accessibility standards, </a:t>
            </a: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• </a:t>
            </a:r>
            <a:r>
              <a:rPr lang="en-CA" sz="2400" dirty="0"/>
              <a:t>increase accessibility to indoor and/or outdoor </a:t>
            </a:r>
            <a:r>
              <a:rPr lang="en-CA" sz="2400" dirty="0" smtClean="0"/>
              <a:t>spaces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• </a:t>
            </a:r>
            <a:r>
              <a:rPr lang="en-CA" sz="2400" dirty="0"/>
              <a:t>enhance children’s learning centres and play materials through assistive communications technology, diverse learning tools and play materials that celebrate diversity and inclusion </a:t>
            </a: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• </a:t>
            </a:r>
            <a:r>
              <a:rPr lang="en-CA" sz="2400" dirty="0"/>
              <a:t>support staff development that explores educators’ beliefs and biases, cultural safety and promote secure relationships.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12</a:t>
            </a:fld>
            <a:endParaRPr lang="en-CA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706149" y="411271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dirty="0"/>
              <a:t>Eligible Expense </a:t>
            </a:r>
            <a:r>
              <a:rPr lang="en-CA" dirty="0" smtClean="0"/>
              <a:t>Highlights:</a:t>
            </a:r>
            <a:r>
              <a:rPr lang="en-CA" kern="0" dirty="0" smtClean="0"/>
              <a:t/>
            </a:r>
            <a:br>
              <a:rPr lang="en-CA" kern="0" dirty="0" smtClean="0"/>
            </a:br>
            <a:r>
              <a:rPr lang="en-CA" sz="3200" dirty="0" smtClean="0">
                <a:solidFill>
                  <a:schemeClr val="accent5">
                    <a:lumMod val="25000"/>
                  </a:schemeClr>
                </a:solidFill>
              </a:rPr>
              <a:t>The </a:t>
            </a:r>
            <a:r>
              <a:rPr lang="en-CA" sz="3200" dirty="0">
                <a:solidFill>
                  <a:schemeClr val="accent5">
                    <a:lumMod val="25000"/>
                  </a:schemeClr>
                </a:solidFill>
              </a:rPr>
              <a:t>Enhancing Diversity and Inclusion Grant</a:t>
            </a:r>
            <a:endParaRPr lang="en-CA" kern="0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13</a:t>
            </a:fld>
            <a:endParaRPr lang="en-CA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557294" y="453802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dirty="0"/>
              <a:t>Eligible Expense </a:t>
            </a:r>
            <a:r>
              <a:rPr lang="en-CA" dirty="0" smtClean="0"/>
              <a:t>Highlights Cont.:</a:t>
            </a:r>
            <a:r>
              <a:rPr lang="en-CA" kern="0" dirty="0" smtClean="0"/>
              <a:t/>
            </a:r>
            <a:br>
              <a:rPr lang="en-CA" kern="0" dirty="0" smtClean="0"/>
            </a:br>
            <a:r>
              <a:rPr lang="en-CA" sz="3200" dirty="0" smtClean="0">
                <a:solidFill>
                  <a:schemeClr val="accent5">
                    <a:lumMod val="25000"/>
                  </a:schemeClr>
                </a:solidFill>
              </a:rPr>
              <a:t>The </a:t>
            </a:r>
            <a:r>
              <a:rPr lang="en-CA" sz="3200" dirty="0">
                <a:solidFill>
                  <a:schemeClr val="accent5">
                    <a:lumMod val="25000"/>
                  </a:schemeClr>
                </a:solidFill>
              </a:rPr>
              <a:t>Enhancing Diversity and Inclusion Grant</a:t>
            </a:r>
            <a:endParaRPr lang="en-CA" kern="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332813" y="2108179"/>
            <a:ext cx="11703243" cy="4549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200" kern="0" dirty="0" smtClean="0"/>
              <a:t>Quality second hand expenses if the items are included within the eligibility criteria. </a:t>
            </a:r>
            <a:r>
              <a:rPr lang="en-CA" sz="2200" i="1" kern="0" dirty="0" smtClean="0"/>
              <a:t>An itemized receipt must be retained.</a:t>
            </a:r>
            <a:br>
              <a:rPr lang="en-CA" sz="2200" i="1" kern="0" dirty="0" smtClean="0"/>
            </a:br>
            <a:endParaRPr lang="en-CA" sz="2200" i="1" kern="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200" kern="0" dirty="0" smtClean="0"/>
              <a:t>Only 50 per cent of individual project costs for homes can be claimed for investments to the home that improve shared spaces </a:t>
            </a:r>
            <a:br>
              <a:rPr lang="en-CA" sz="2200" kern="0" dirty="0" smtClean="0"/>
            </a:br>
            <a:r>
              <a:rPr lang="en-CA" sz="2200" kern="0" dirty="0" smtClean="0"/>
              <a:t>(space used by the home when the children are not present)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CA" sz="2200" kern="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200" kern="0" dirty="0" smtClean="0"/>
              <a:t>Up to 10% of  total grant funding for administrative costs to implement the grant, incl. wages*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200" kern="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200" dirty="0" smtClean="0"/>
              <a:t>Multi-sites </a:t>
            </a:r>
            <a:r>
              <a:rPr lang="en-CA" sz="2200" dirty="0"/>
              <a:t>are eligible to pool </a:t>
            </a:r>
            <a:r>
              <a:rPr lang="en-CA" sz="2200" dirty="0" smtClean="0"/>
              <a:t>funds.</a:t>
            </a:r>
            <a:r>
              <a:rPr lang="en-CA" sz="2200" kern="0" dirty="0" smtClean="0"/>
              <a:t/>
            </a:r>
            <a:br>
              <a:rPr lang="en-CA" sz="2200" kern="0" dirty="0" smtClean="0"/>
            </a:br>
            <a:endParaRPr lang="en-CA" sz="2200" kern="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200" kern="0" dirty="0" smtClean="0"/>
              <a:t>Combined/Pooled Funding Eligible with Quality Early Learning and Environments Grant .</a:t>
            </a:r>
            <a:endParaRPr lang="en-CA" sz="2200" kern="0" dirty="0"/>
          </a:p>
        </p:txBody>
      </p:sp>
    </p:spTree>
    <p:extLst>
      <p:ext uri="{BB962C8B-B14F-4D97-AF65-F5344CB8AC3E}">
        <p14:creationId xmlns:p14="http://schemas.microsoft.com/office/powerpoint/2010/main" val="420618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14</a:t>
            </a:fld>
            <a:endParaRPr lang="en-CA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778725" y="450807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kern="0" dirty="0" smtClean="0"/>
              <a:t>Funding Stream Summary:</a:t>
            </a:r>
            <a:br>
              <a:rPr lang="en-CA" kern="0" dirty="0" smtClean="0"/>
            </a:br>
            <a:r>
              <a:rPr lang="en-CA" sz="3200" dirty="0">
                <a:solidFill>
                  <a:schemeClr val="accent5">
                    <a:lumMod val="25000"/>
                  </a:schemeClr>
                </a:solidFill>
              </a:rPr>
              <a:t>Innovative Recruitment and Retention Grant</a:t>
            </a:r>
            <a:endParaRPr lang="en-CA" kern="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778725" y="2158639"/>
            <a:ext cx="6013962" cy="391132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Purpose</a:t>
            </a:r>
            <a:r>
              <a:rPr lang="en-CA" sz="2400" dirty="0"/>
              <a:t>: </a:t>
            </a:r>
            <a:r>
              <a:rPr lang="en-CA" sz="2400" dirty="0" smtClean="0"/>
              <a:t>To </a:t>
            </a:r>
            <a:r>
              <a:rPr lang="en-CA" sz="2400" dirty="0"/>
              <a:t>advance initiatives at the child care </a:t>
            </a:r>
            <a:r>
              <a:rPr lang="en-CA" sz="2400" dirty="0" smtClean="0"/>
              <a:t>centre </a:t>
            </a:r>
            <a:r>
              <a:rPr lang="en-CA" sz="2400" dirty="0"/>
              <a:t>aimed at building and sustaining a high quality workforce including:</a:t>
            </a:r>
            <a:br>
              <a:rPr lang="en-CA" sz="2400" dirty="0"/>
            </a:br>
            <a:endParaRPr lang="en-CA" sz="2400" dirty="0"/>
          </a:p>
          <a:p>
            <a:r>
              <a:rPr lang="en-CA" sz="2400" dirty="0"/>
              <a:t>Recruitment, retention and recognition of qualified ECEs and CCAs </a:t>
            </a:r>
          </a:p>
          <a:p>
            <a:r>
              <a:rPr lang="en-CA" sz="2400" dirty="0"/>
              <a:t>Training and professional development of staff </a:t>
            </a:r>
          </a:p>
          <a:p>
            <a:r>
              <a:rPr lang="en-CA" sz="2400" dirty="0"/>
              <a:t>Promotion of a positive organizational </a:t>
            </a:r>
            <a:r>
              <a:rPr lang="en-CA" sz="2400" dirty="0" smtClean="0"/>
              <a:t>culture and work environment. </a:t>
            </a:r>
            <a:endParaRPr lang="en-CA" sz="1600" dirty="0"/>
          </a:p>
          <a:p>
            <a:pPr marL="0" indent="0">
              <a:buNone/>
            </a:pPr>
            <a:endParaRPr lang="en-CA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216659"/>
              </p:ext>
            </p:extLst>
          </p:nvPr>
        </p:nvGraphicFramePr>
        <p:xfrm>
          <a:off x="7300686" y="2308499"/>
          <a:ext cx="4760686" cy="3761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062">
                  <a:extLst>
                    <a:ext uri="{9D8B030D-6E8A-4147-A177-3AD203B41FA5}">
                      <a16:colId xmlns:a16="http://schemas.microsoft.com/office/drawing/2014/main" val="2207032232"/>
                    </a:ext>
                  </a:extLst>
                </a:gridCol>
                <a:gridCol w="3160624">
                  <a:extLst>
                    <a:ext uri="{9D8B030D-6E8A-4147-A177-3AD203B41FA5}">
                      <a16:colId xmlns:a16="http://schemas.microsoft.com/office/drawing/2014/main" val="480800943"/>
                    </a:ext>
                  </a:extLst>
                </a:gridCol>
              </a:tblGrid>
              <a:tr h="471033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Amount: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$200 per space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2788965"/>
                  </a:ext>
                </a:extLst>
              </a:tr>
              <a:tr h="1452743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Eligibility: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Non</a:t>
                      </a: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-Profit Centres Only</a:t>
                      </a:r>
                      <a:b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incl. infant, pre-school, nursery, school-age programming</a:t>
                      </a:r>
                      <a:b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endParaRPr lang="en-CA" b="1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8897023"/>
                  </a:ext>
                </a:extLst>
              </a:tr>
              <a:tr h="1827393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How to Claim: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Manitoba</a:t>
                      </a: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Child Care Search Facility Update – Deadline March 13, 2022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3193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84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15</a:t>
            </a:fld>
            <a:endParaRPr lang="en-CA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778725" y="450807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dirty="0"/>
              <a:t>Eligible </a:t>
            </a:r>
            <a:r>
              <a:rPr lang="en-CA" dirty="0" smtClean="0"/>
              <a:t>Expenses Highlights:</a:t>
            </a:r>
            <a:r>
              <a:rPr lang="en-CA" kern="0" dirty="0" smtClean="0"/>
              <a:t/>
            </a:r>
            <a:br>
              <a:rPr lang="en-CA" kern="0" dirty="0" smtClean="0"/>
            </a:br>
            <a:r>
              <a:rPr lang="en-CA" sz="3200" dirty="0">
                <a:solidFill>
                  <a:schemeClr val="accent5">
                    <a:lumMod val="25000"/>
                  </a:schemeClr>
                </a:solidFill>
              </a:rPr>
              <a:t>Innovative Recruitment and Retention Grant</a:t>
            </a:r>
            <a:endParaRPr lang="en-CA" kern="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6832" y="1798135"/>
            <a:ext cx="10708124" cy="4923339"/>
          </a:xfrm>
        </p:spPr>
        <p:txBody>
          <a:bodyPr/>
          <a:lstStyle/>
          <a:p>
            <a:r>
              <a:rPr lang="en-CA" sz="2400" dirty="0" smtClean="0">
                <a:latin typeface="+mj-lt"/>
              </a:rPr>
              <a:t>Innovative </a:t>
            </a:r>
            <a:r>
              <a:rPr lang="en-CA" sz="2400" dirty="0">
                <a:latin typeface="+mj-lt"/>
              </a:rPr>
              <a:t>recruitment </a:t>
            </a:r>
            <a:r>
              <a:rPr lang="en-CA" sz="2400" dirty="0" smtClean="0">
                <a:latin typeface="+mj-lt"/>
              </a:rPr>
              <a:t>efforts e.g. </a:t>
            </a:r>
            <a:r>
              <a:rPr lang="en-CA" sz="2400" dirty="0">
                <a:latin typeface="+mj-lt"/>
              </a:rPr>
              <a:t>advertising vacant positions through targeted social media ads, attending/hosting careers fairs, etc. </a:t>
            </a:r>
            <a:r>
              <a:rPr lang="en-CA" sz="2400" dirty="0" smtClean="0">
                <a:latin typeface="+mj-lt"/>
              </a:rPr>
              <a:t/>
            </a:r>
            <a:br>
              <a:rPr lang="en-CA" sz="2400" dirty="0" smtClean="0">
                <a:latin typeface="+mj-lt"/>
              </a:rPr>
            </a:br>
            <a:endParaRPr lang="en-CA" sz="2400" dirty="0">
              <a:latin typeface="+mj-lt"/>
            </a:endParaRPr>
          </a:p>
          <a:p>
            <a:r>
              <a:rPr lang="en-CA" sz="2400" dirty="0" smtClean="0">
                <a:latin typeface="+mj-lt"/>
              </a:rPr>
              <a:t>Enrolment </a:t>
            </a:r>
            <a:r>
              <a:rPr lang="en-CA" sz="2400" dirty="0">
                <a:latin typeface="+mj-lt"/>
              </a:rPr>
              <a:t>and/or registration fees for ongoing required training for staff </a:t>
            </a:r>
            <a:r>
              <a:rPr lang="en-CA" sz="2400" dirty="0" smtClean="0">
                <a:latin typeface="+mj-lt"/>
              </a:rPr>
              <a:t>e.g. First </a:t>
            </a:r>
            <a:r>
              <a:rPr lang="en-CA" sz="2400" dirty="0">
                <a:latin typeface="+mj-lt"/>
              </a:rPr>
              <a:t>Aid and CPR, and food handlers training, etc. </a:t>
            </a:r>
            <a:r>
              <a:rPr lang="en-CA" sz="2400" dirty="0" smtClean="0">
                <a:latin typeface="+mj-lt"/>
              </a:rPr>
              <a:t/>
            </a:r>
            <a:br>
              <a:rPr lang="en-CA" sz="2400" dirty="0" smtClean="0">
                <a:latin typeface="+mj-lt"/>
              </a:rPr>
            </a:br>
            <a:endParaRPr lang="en-CA" sz="2400" dirty="0">
              <a:latin typeface="+mj-lt"/>
            </a:endParaRPr>
          </a:p>
          <a:p>
            <a:r>
              <a:rPr lang="en-CA" sz="2400" dirty="0" smtClean="0">
                <a:latin typeface="+mj-lt"/>
              </a:rPr>
              <a:t>Enrolment </a:t>
            </a:r>
            <a:r>
              <a:rPr lang="en-CA" sz="2400" dirty="0">
                <a:latin typeface="+mj-lt"/>
              </a:rPr>
              <a:t>and/or registration fees to support ongoing staff professional </a:t>
            </a:r>
            <a:r>
              <a:rPr lang="en-CA" sz="2400" dirty="0" smtClean="0">
                <a:latin typeface="+mj-lt"/>
              </a:rPr>
              <a:t>development e.g. </a:t>
            </a:r>
            <a:r>
              <a:rPr lang="en-CA" sz="2400" dirty="0">
                <a:latin typeface="+mj-lt"/>
              </a:rPr>
              <a:t>in-house trainings/workshops, peer mentorship training, </a:t>
            </a:r>
            <a:r>
              <a:rPr lang="en-CA" sz="2400" dirty="0" smtClean="0">
                <a:latin typeface="+mj-lt"/>
              </a:rPr>
              <a:t>courses.</a:t>
            </a:r>
            <a:br>
              <a:rPr lang="en-CA" sz="2400" dirty="0" smtClean="0">
                <a:latin typeface="+mj-lt"/>
              </a:rPr>
            </a:br>
            <a:endParaRPr lang="en-CA" sz="2400" dirty="0">
              <a:latin typeface="+mj-lt"/>
            </a:endParaRPr>
          </a:p>
          <a:p>
            <a:r>
              <a:rPr lang="en-CA" sz="2400" dirty="0" smtClean="0">
                <a:latin typeface="+mj-lt"/>
              </a:rPr>
              <a:t>Wages </a:t>
            </a:r>
            <a:r>
              <a:rPr lang="en-CA" sz="2400" dirty="0">
                <a:latin typeface="+mj-lt"/>
              </a:rPr>
              <a:t>for staff training/development and/or staff replacement </a:t>
            </a:r>
            <a:r>
              <a:rPr lang="en-CA" sz="2400" dirty="0" smtClean="0">
                <a:latin typeface="+mj-lt"/>
              </a:rPr>
              <a:t>costs.</a:t>
            </a:r>
          </a:p>
        </p:txBody>
      </p:sp>
    </p:spTree>
    <p:extLst>
      <p:ext uri="{BB962C8B-B14F-4D97-AF65-F5344CB8AC3E}">
        <p14:creationId xmlns:p14="http://schemas.microsoft.com/office/powerpoint/2010/main" val="199746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16</a:t>
            </a:fld>
            <a:endParaRPr lang="en-CA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778725" y="450807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dirty="0"/>
              <a:t>Eligible </a:t>
            </a:r>
            <a:r>
              <a:rPr lang="en-CA" dirty="0" smtClean="0"/>
              <a:t>Expenses Highlights Cont.:</a:t>
            </a:r>
            <a:r>
              <a:rPr lang="en-CA" kern="0" dirty="0" smtClean="0"/>
              <a:t/>
            </a:r>
            <a:br>
              <a:rPr lang="en-CA" kern="0" dirty="0" smtClean="0"/>
            </a:br>
            <a:r>
              <a:rPr lang="en-CA" sz="3200" dirty="0">
                <a:solidFill>
                  <a:schemeClr val="accent5">
                    <a:lumMod val="25000"/>
                  </a:schemeClr>
                </a:solidFill>
              </a:rPr>
              <a:t>Innovative Recruitment and Retention Grant</a:t>
            </a:r>
            <a:endParaRPr lang="en-CA" kern="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6832" y="1798135"/>
            <a:ext cx="10708124" cy="4923339"/>
          </a:xfrm>
        </p:spPr>
        <p:txBody>
          <a:bodyPr/>
          <a:lstStyle/>
          <a:p>
            <a:r>
              <a:rPr lang="en-CA" sz="2400" dirty="0" smtClean="0">
                <a:latin typeface="+mj-lt"/>
              </a:rPr>
              <a:t>Equitable</a:t>
            </a:r>
            <a:r>
              <a:rPr lang="en-CA" sz="2400" dirty="0">
                <a:latin typeface="+mj-lt"/>
              </a:rPr>
              <a:t>, fair and transparent financial recognition of CCAs and ECEs for long service employment in a facility for a period of time</a:t>
            </a:r>
            <a:r>
              <a:rPr lang="en-CA" sz="2400" dirty="0" smtClean="0">
                <a:latin typeface="+mj-lt"/>
              </a:rPr>
              <a:t>. Requires</a:t>
            </a:r>
          </a:p>
          <a:p>
            <a:pPr lvl="1"/>
            <a:r>
              <a:rPr lang="en-CA" sz="2000" dirty="0" smtClean="0">
                <a:latin typeface="+mj-lt"/>
              </a:rPr>
              <a:t>disclosure </a:t>
            </a:r>
            <a:r>
              <a:rPr lang="en-CA" sz="2000" dirty="0">
                <a:latin typeface="+mj-lt"/>
              </a:rPr>
              <a:t>to all employees of the centre the framework for providing the bonus (i.e. the value of the bonuses provided for what period of service). </a:t>
            </a:r>
            <a:endParaRPr lang="en-CA" sz="2000" dirty="0" smtClean="0">
              <a:latin typeface="+mj-lt"/>
            </a:endParaRPr>
          </a:p>
          <a:p>
            <a:pPr lvl="1"/>
            <a:r>
              <a:rPr lang="en-CA" sz="2000" dirty="0" smtClean="0">
                <a:latin typeface="+mj-lt"/>
              </a:rPr>
              <a:t> </a:t>
            </a:r>
            <a:r>
              <a:rPr lang="en-CA" sz="2000" dirty="0">
                <a:latin typeface="+mj-lt"/>
              </a:rPr>
              <a:t>The long service employment bonuses must be distributed through payroll and will be </a:t>
            </a:r>
            <a:r>
              <a:rPr lang="en-CA" sz="2000" dirty="0" smtClean="0">
                <a:latin typeface="+mj-lt"/>
              </a:rPr>
              <a:t>considered </a:t>
            </a:r>
            <a:r>
              <a:rPr lang="en-CA" sz="2000" dirty="0">
                <a:latin typeface="+mj-lt"/>
              </a:rPr>
              <a:t>taxable income</a:t>
            </a:r>
            <a:r>
              <a:rPr lang="en-CA" sz="2000" dirty="0" smtClean="0">
                <a:latin typeface="+mj-lt"/>
              </a:rPr>
              <a:t>. </a:t>
            </a:r>
            <a:r>
              <a:rPr lang="en-CA" sz="2000" dirty="0">
                <a:latin typeface="+mj-lt"/>
              </a:rPr>
              <a:t>Payroll receipts should be retained for reporting </a:t>
            </a:r>
            <a:r>
              <a:rPr lang="en-CA" sz="2000" dirty="0" smtClean="0">
                <a:latin typeface="+mj-lt"/>
              </a:rPr>
              <a:t>purposes.</a:t>
            </a:r>
          </a:p>
          <a:p>
            <a:pPr lvl="1"/>
            <a:endParaRPr lang="en-CA" sz="2000" dirty="0">
              <a:latin typeface="+mj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/>
              <a:t>Up to 10% of  total grant funding for administrative costs to implement the </a:t>
            </a:r>
            <a:r>
              <a:rPr lang="en-CA" sz="2400" dirty="0" smtClean="0"/>
              <a:t>grant* </a:t>
            </a:r>
            <a:br>
              <a:rPr lang="en-CA" sz="2400" dirty="0" smtClean="0"/>
            </a:br>
            <a:endParaRPr lang="en-CA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*Not eligible for combined or pooled funding.</a:t>
            </a:r>
            <a:br>
              <a:rPr lang="en-CA" sz="2400" dirty="0" smtClean="0"/>
            </a:br>
            <a:endParaRPr lang="en-CA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77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968" y="1931113"/>
            <a:ext cx="5650261" cy="4790361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Purpose</a:t>
            </a:r>
            <a:r>
              <a:rPr lang="en-CA" sz="2400" dirty="0"/>
              <a:t>: </a:t>
            </a:r>
            <a:br>
              <a:rPr lang="en-CA" sz="2400" dirty="0"/>
            </a:br>
            <a:r>
              <a:rPr lang="en-CA" sz="2400" dirty="0"/>
              <a:t>To provide recognition for home-based </a:t>
            </a:r>
            <a:r>
              <a:rPr lang="en-CA" sz="2400" dirty="0" smtClean="0"/>
              <a:t>licence holders </a:t>
            </a:r>
            <a:r>
              <a:rPr lang="en-CA" sz="2400" dirty="0"/>
              <a:t>for their dedication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to the </a:t>
            </a:r>
            <a:r>
              <a:rPr lang="en-CA" sz="2400" dirty="0"/>
              <a:t>child care sector through a Registered Retirement Savings Plan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(</a:t>
            </a:r>
            <a:r>
              <a:rPr lang="en-CA" sz="2400" dirty="0"/>
              <a:t>RRSP) top-up.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Licence holders must submit the RRSP Contribution Reimbursement Application Form with their deposit receipt. </a:t>
            </a: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>
                <a:hlinkClick r:id="rId3"/>
              </a:rPr>
              <a:t>https://</a:t>
            </a:r>
            <a:r>
              <a:rPr lang="en-CA" sz="2400" dirty="0" smtClean="0">
                <a:hlinkClick r:id="rId3"/>
              </a:rPr>
              <a:t>gov.mb.ca/education/childcare/resources/pubs/pension_rrsp_form.pdf</a:t>
            </a: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17</a:t>
            </a:fld>
            <a:endParaRPr lang="en-CA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677968" y="433550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kern="0" dirty="0" smtClean="0"/>
              <a:t>Funding Stream Summary:</a:t>
            </a:r>
            <a:br>
              <a:rPr lang="en-CA" kern="0" dirty="0" smtClean="0"/>
            </a:br>
            <a:r>
              <a:rPr lang="en-CA" sz="3200" dirty="0" smtClean="0">
                <a:solidFill>
                  <a:schemeClr val="accent5">
                    <a:lumMod val="25000"/>
                  </a:schemeClr>
                </a:solidFill>
              </a:rPr>
              <a:t>Retirement Enhancement and Retention Benefit</a:t>
            </a:r>
            <a:endParaRPr lang="en-CA" kern="0" dirty="0">
              <a:solidFill>
                <a:schemeClr val="accent5">
                  <a:lumMod val="2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67687"/>
              </p:ext>
            </p:extLst>
          </p:nvPr>
        </p:nvGraphicFramePr>
        <p:xfrm>
          <a:off x="7431314" y="2101235"/>
          <a:ext cx="4760686" cy="3204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062">
                  <a:extLst>
                    <a:ext uri="{9D8B030D-6E8A-4147-A177-3AD203B41FA5}">
                      <a16:colId xmlns:a16="http://schemas.microsoft.com/office/drawing/2014/main" val="2207032232"/>
                    </a:ext>
                  </a:extLst>
                </a:gridCol>
                <a:gridCol w="3160624">
                  <a:extLst>
                    <a:ext uri="{9D8B030D-6E8A-4147-A177-3AD203B41FA5}">
                      <a16:colId xmlns:a16="http://schemas.microsoft.com/office/drawing/2014/main" val="480800943"/>
                    </a:ext>
                  </a:extLst>
                </a:gridCol>
              </a:tblGrid>
              <a:tr h="48677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Amount: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$500 </a:t>
                      </a:r>
                      <a:r>
                        <a:rPr lang="en-CA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one-time RRSP contribution top-up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2788965"/>
                  </a:ext>
                </a:extLst>
              </a:tr>
              <a:tr h="1321233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Eligibility: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Home – Based Licence Holders Only who contributed to an RRSP  2022 tax season</a:t>
                      </a:r>
                      <a:endParaRPr lang="en-CA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8897023"/>
                  </a:ext>
                </a:extLst>
              </a:tr>
              <a:tr h="1243169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How to Claim: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RRSP</a:t>
                      </a: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Deposit Receipt submitted by March 15,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3193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2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18</a:t>
            </a:fld>
            <a:endParaRPr lang="en-CA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778725" y="450807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dirty="0"/>
              <a:t>Eligible </a:t>
            </a:r>
            <a:r>
              <a:rPr lang="en-CA" dirty="0" smtClean="0"/>
              <a:t>Expenses Highlights:</a:t>
            </a:r>
            <a:r>
              <a:rPr lang="en-CA" kern="0" dirty="0" smtClean="0"/>
              <a:t/>
            </a:r>
            <a:br>
              <a:rPr lang="en-CA" kern="0" dirty="0" smtClean="0"/>
            </a:br>
            <a:r>
              <a:rPr lang="en-CA" sz="3200" dirty="0">
                <a:solidFill>
                  <a:schemeClr val="accent5">
                    <a:lumMod val="25000"/>
                  </a:schemeClr>
                </a:solidFill>
              </a:rPr>
              <a:t>Retirement Enhancement and Retention Benefit</a:t>
            </a:r>
            <a:endParaRPr lang="en-CA" kern="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6832" y="1798135"/>
            <a:ext cx="10708124" cy="4923339"/>
          </a:xfrm>
        </p:spPr>
        <p:txBody>
          <a:bodyPr/>
          <a:lstStyle/>
          <a:p>
            <a:r>
              <a:rPr lang="en-CA" sz="2400" dirty="0"/>
              <a:t>Family/group child care home </a:t>
            </a:r>
            <a:r>
              <a:rPr lang="en-CA" sz="2400" dirty="0" smtClean="0"/>
              <a:t>licence </a:t>
            </a:r>
            <a:r>
              <a:rPr lang="en-CA" sz="2400" dirty="0"/>
              <a:t>holders will be provided with an additional $500 RRSP contribution for the 2022 tax </a:t>
            </a:r>
            <a:r>
              <a:rPr lang="en-CA" sz="2400" dirty="0" smtClean="0"/>
              <a:t>year.</a:t>
            </a:r>
          </a:p>
          <a:p>
            <a:pPr marL="0" indent="0">
              <a:buNone/>
            </a:pPr>
            <a:endParaRPr lang="en-CA" sz="2400" dirty="0" smtClean="0"/>
          </a:p>
          <a:p>
            <a:r>
              <a:rPr lang="en-CA" sz="2400" dirty="0" smtClean="0"/>
              <a:t>RRSP </a:t>
            </a:r>
            <a:r>
              <a:rPr lang="en-CA" sz="2400" dirty="0"/>
              <a:t>contribution deposit receipts </a:t>
            </a:r>
            <a:r>
              <a:rPr lang="en-CA" sz="2400" dirty="0" smtClean="0"/>
              <a:t>and </a:t>
            </a:r>
            <a:r>
              <a:rPr lang="en-CA" sz="2400" dirty="0"/>
              <a:t>the RRSP Contribution Reimbursement Application </a:t>
            </a:r>
            <a:r>
              <a:rPr lang="en-CA" sz="2400" dirty="0" smtClean="0"/>
              <a:t>Form</a:t>
            </a:r>
            <a:r>
              <a:rPr lang="en-CA" sz="2400" dirty="0"/>
              <a:t> </a:t>
            </a:r>
            <a:r>
              <a:rPr lang="en-CA" sz="2400" dirty="0" smtClean="0"/>
              <a:t>must be submitted </a:t>
            </a:r>
            <a:r>
              <a:rPr lang="en-CA" sz="2400" dirty="0"/>
              <a:t>to the Early Learning and Child Care </a:t>
            </a:r>
            <a:r>
              <a:rPr lang="en-CA" sz="2400" dirty="0" smtClean="0"/>
              <a:t>Division</a:t>
            </a:r>
            <a:r>
              <a:rPr lang="en-CA" sz="2400" dirty="0"/>
              <a:t> </a:t>
            </a:r>
            <a:r>
              <a:rPr lang="en-CA" sz="2400" dirty="0" smtClean="0"/>
              <a:t>by March 15, 2023.</a:t>
            </a:r>
            <a:br>
              <a:rPr lang="en-CA" sz="2400" dirty="0" smtClean="0"/>
            </a:br>
            <a:endParaRPr lang="en-CA" sz="2400" dirty="0" smtClean="0"/>
          </a:p>
          <a:p>
            <a:r>
              <a:rPr lang="en-CA" sz="2400" dirty="0"/>
              <a:t>I</a:t>
            </a:r>
            <a:r>
              <a:rPr lang="en-CA" sz="2400" dirty="0" smtClean="0"/>
              <a:t>f </a:t>
            </a:r>
            <a:r>
              <a:rPr lang="en-CA" sz="2400" dirty="0"/>
              <a:t>a </a:t>
            </a:r>
            <a:r>
              <a:rPr lang="en-CA" sz="2400" dirty="0" smtClean="0"/>
              <a:t>licence </a:t>
            </a:r>
            <a:r>
              <a:rPr lang="en-CA" sz="2400" dirty="0"/>
              <a:t>holder in a family/group home facility made contributions to their RRSPs while on parental leave in the 2022 tax year, they are eligible to receive the Retirement Enhancement and Retention Benefit.</a:t>
            </a:r>
            <a:br>
              <a:rPr lang="en-CA" sz="2400" dirty="0"/>
            </a:b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2318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19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942008" y="634294"/>
            <a:ext cx="10699657" cy="1143000"/>
          </a:xfrm>
        </p:spPr>
        <p:txBody>
          <a:bodyPr/>
          <a:lstStyle/>
          <a:p>
            <a:r>
              <a:rPr lang="en-CA" dirty="0" smtClean="0"/>
              <a:t>QE Grants: </a:t>
            </a:r>
            <a:r>
              <a:rPr lang="en-CA" dirty="0"/>
              <a:t/>
            </a:r>
            <a:br>
              <a:rPr lang="en-CA" dirty="0"/>
            </a:br>
            <a:r>
              <a:rPr lang="en-CA" dirty="0" smtClean="0"/>
              <a:t>Acceptance Process</a:t>
            </a:r>
            <a:endParaRPr lang="en-CA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411189"/>
              </p:ext>
            </p:extLst>
          </p:nvPr>
        </p:nvGraphicFramePr>
        <p:xfrm>
          <a:off x="616688" y="2024835"/>
          <a:ext cx="111011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783">
                  <a:extLst>
                    <a:ext uri="{9D8B030D-6E8A-4147-A177-3AD203B41FA5}">
                      <a16:colId xmlns:a16="http://schemas.microsoft.com/office/drawing/2014/main" val="1008048073"/>
                    </a:ext>
                  </a:extLst>
                </a:gridCol>
                <a:gridCol w="5215427">
                  <a:extLst>
                    <a:ext uri="{9D8B030D-6E8A-4147-A177-3AD203B41FA5}">
                      <a16:colId xmlns:a16="http://schemas.microsoft.com/office/drawing/2014/main" val="2051890650"/>
                    </a:ext>
                  </a:extLst>
                </a:gridCol>
                <a:gridCol w="2509283">
                  <a:extLst>
                    <a:ext uri="{9D8B030D-6E8A-4147-A177-3AD203B41FA5}">
                      <a16:colId xmlns:a16="http://schemas.microsoft.com/office/drawing/2014/main" val="2963690775"/>
                    </a:ext>
                  </a:extLst>
                </a:gridCol>
                <a:gridCol w="2318683">
                  <a:extLst>
                    <a:ext uri="{9D8B030D-6E8A-4147-A177-3AD203B41FA5}">
                      <a16:colId xmlns:a16="http://schemas.microsoft.com/office/drawing/2014/main" val="5796951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FUNDING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STREAM</a:t>
                      </a:r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How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to Claim</a:t>
                      </a:r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Deadline</a:t>
                      </a:r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22227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CA" b="1" dirty="0" smtClean="0"/>
                        <a:t>Centres</a:t>
                      </a:r>
                      <a:endParaRPr lang="en-C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Quality Early</a:t>
                      </a:r>
                      <a:r>
                        <a:rPr lang="en-CA" baseline="0" dirty="0" smtClean="0"/>
                        <a:t> Learning and </a:t>
                      </a:r>
                      <a:r>
                        <a:rPr lang="en-CA" dirty="0" smtClean="0"/>
                        <a:t>Environments</a:t>
                      </a:r>
                      <a:r>
                        <a:rPr lang="en-CA" baseline="0" dirty="0" smtClean="0"/>
                        <a:t> Grant</a:t>
                      </a:r>
                      <a:endParaRPr lang="en-CA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CA" dirty="0" smtClean="0"/>
                        <a:t>Accept/Decline Each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MCCS </a:t>
                      </a:r>
                      <a:r>
                        <a:rPr lang="en-CA" baseline="0" dirty="0" smtClean="0"/>
                        <a:t>Facility Update </a:t>
                      </a:r>
                      <a:endParaRPr lang="en-CA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en-CA" dirty="0" smtClean="0"/>
                        <a:t>March 13,</a:t>
                      </a:r>
                      <a:r>
                        <a:rPr lang="en-CA" baseline="0" dirty="0" smtClean="0"/>
                        <a:t> 2023</a:t>
                      </a:r>
                      <a:endParaRPr lang="en-C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8358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Enhancing Diversity</a:t>
                      </a:r>
                      <a:r>
                        <a:rPr lang="en-CA" baseline="0" dirty="0" smtClean="0"/>
                        <a:t> and Inclusion Grant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4442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Innovative</a:t>
                      </a:r>
                      <a:r>
                        <a:rPr lang="en-CA" baseline="0" dirty="0" smtClean="0"/>
                        <a:t> Recruitment and Retention Benefit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65892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742975"/>
              </p:ext>
            </p:extLst>
          </p:nvPr>
        </p:nvGraphicFramePr>
        <p:xfrm>
          <a:off x="616688" y="3747546"/>
          <a:ext cx="11101176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783">
                  <a:extLst>
                    <a:ext uri="{9D8B030D-6E8A-4147-A177-3AD203B41FA5}">
                      <a16:colId xmlns:a16="http://schemas.microsoft.com/office/drawing/2014/main" val="1008048073"/>
                    </a:ext>
                  </a:extLst>
                </a:gridCol>
                <a:gridCol w="5262567">
                  <a:extLst>
                    <a:ext uri="{9D8B030D-6E8A-4147-A177-3AD203B41FA5}">
                      <a16:colId xmlns:a16="http://schemas.microsoft.com/office/drawing/2014/main" val="2051890650"/>
                    </a:ext>
                  </a:extLst>
                </a:gridCol>
                <a:gridCol w="2440878">
                  <a:extLst>
                    <a:ext uri="{9D8B030D-6E8A-4147-A177-3AD203B41FA5}">
                      <a16:colId xmlns:a16="http://schemas.microsoft.com/office/drawing/2014/main" val="2963690775"/>
                    </a:ext>
                  </a:extLst>
                </a:gridCol>
                <a:gridCol w="2339948">
                  <a:extLst>
                    <a:ext uri="{9D8B030D-6E8A-4147-A177-3AD203B41FA5}">
                      <a16:colId xmlns:a16="http://schemas.microsoft.com/office/drawing/2014/main" val="5796951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FUNDING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STREAM</a:t>
                      </a:r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How</a:t>
                      </a:r>
                      <a:r>
                        <a:rPr lang="en-CA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to Claim</a:t>
                      </a:r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Deadline</a:t>
                      </a:r>
                      <a:endParaRPr lang="en-CA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22227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CA" b="1" dirty="0" smtClean="0"/>
                        <a:t>Homes</a:t>
                      </a:r>
                      <a:endParaRPr lang="en-C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Quality Early</a:t>
                      </a:r>
                      <a:r>
                        <a:rPr lang="en-CA" baseline="0" dirty="0" smtClean="0"/>
                        <a:t> Learning and </a:t>
                      </a:r>
                      <a:r>
                        <a:rPr lang="en-CA" dirty="0" smtClean="0"/>
                        <a:t>Environments</a:t>
                      </a:r>
                      <a:r>
                        <a:rPr lang="en-CA" baseline="0" dirty="0" smtClean="0"/>
                        <a:t> Grant</a:t>
                      </a:r>
                      <a:endParaRPr lang="en-C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CA" dirty="0" smtClean="0"/>
                        <a:t>Accept/Decline Each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MCCS </a:t>
                      </a:r>
                      <a:r>
                        <a:rPr lang="en-CA" baseline="0" dirty="0" smtClean="0"/>
                        <a:t>Facility Update </a:t>
                      </a:r>
                      <a:endParaRPr lang="en-CA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CA" dirty="0" smtClean="0"/>
                        <a:t>March 13,</a:t>
                      </a:r>
                      <a:r>
                        <a:rPr lang="en-CA" baseline="0" dirty="0" smtClean="0"/>
                        <a:t> 2023</a:t>
                      </a:r>
                      <a:endParaRPr lang="en-C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8358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Enhancing Diversity</a:t>
                      </a:r>
                      <a:r>
                        <a:rPr lang="en-CA" baseline="0" dirty="0" smtClean="0"/>
                        <a:t> and Inclusion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54442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Retirement</a:t>
                      </a:r>
                      <a:r>
                        <a:rPr lang="en-CA" baseline="0" dirty="0" smtClean="0"/>
                        <a:t> Enhancement and Retention Benefit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Deposit</a:t>
                      </a:r>
                      <a:r>
                        <a:rPr lang="en-CA" baseline="0" dirty="0" smtClean="0"/>
                        <a:t> Receipt and Form for 2022 contribution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March 15, 2023</a:t>
                      </a:r>
                      <a:endParaRPr lang="en-C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5658929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764227" y="5754082"/>
            <a:ext cx="68060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b="1" dirty="0" smtClean="0">
                <a:solidFill>
                  <a:srgbClr val="C00000"/>
                </a:solidFill>
              </a:rPr>
              <a:t>Grant funding distributed in one lump sum by April 14, 2023</a:t>
            </a:r>
          </a:p>
          <a:p>
            <a:pPr algn="ctr"/>
            <a:r>
              <a:rPr lang="en-CA" b="1" dirty="0" smtClean="0">
                <a:solidFill>
                  <a:srgbClr val="C00000"/>
                </a:solidFill>
              </a:rPr>
              <a:t>  Fund letter and pay advice will itemize amount</a:t>
            </a:r>
          </a:p>
        </p:txBody>
      </p:sp>
      <p:sp>
        <p:nvSpPr>
          <p:cNvPr id="5" name="Rectangle 4"/>
          <p:cNvSpPr/>
          <p:nvPr/>
        </p:nvSpPr>
        <p:spPr>
          <a:xfrm>
            <a:off x="1279469" y="6356350"/>
            <a:ext cx="97756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C00000"/>
                </a:solidFill>
              </a:rPr>
              <a:t>All grant funding received by a child care facility must be expended by </a:t>
            </a:r>
            <a:r>
              <a:rPr lang="en-CA" b="1" u="sng" dirty="0">
                <a:solidFill>
                  <a:srgbClr val="C00000"/>
                </a:solidFill>
              </a:rPr>
              <a:t>March 31, 2024</a:t>
            </a:r>
          </a:p>
        </p:txBody>
      </p:sp>
    </p:spTree>
    <p:extLst>
      <p:ext uri="{BB962C8B-B14F-4D97-AF65-F5344CB8AC3E}">
        <p14:creationId xmlns:p14="http://schemas.microsoft.com/office/powerpoint/2010/main" val="1780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74276" y="736631"/>
            <a:ext cx="10699657" cy="1143000"/>
          </a:xfrm>
        </p:spPr>
        <p:txBody>
          <a:bodyPr/>
          <a:lstStyle/>
          <a:p>
            <a:r>
              <a:rPr lang="en-CA" dirty="0"/>
              <a:t>Agenda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5809" y="1879631"/>
            <a:ext cx="10708124" cy="3911326"/>
          </a:xfrm>
        </p:spPr>
        <p:txBody>
          <a:bodyPr/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sz="2800" b="1" dirty="0" smtClean="0"/>
              <a:t>Overview </a:t>
            </a:r>
            <a:r>
              <a:rPr lang="en-CA" sz="2800" b="1" dirty="0"/>
              <a:t>of Quality Enhancement Grants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sz="2800" b="1" dirty="0" smtClean="0"/>
              <a:t>Summary of Funding Streams</a:t>
            </a:r>
            <a:endParaRPr lang="en-CA" sz="2800" b="1" dirty="0"/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sz="2800" b="1" dirty="0" smtClean="0"/>
              <a:t>Eligibility, Acceptance and Funding Disbursement</a:t>
            </a:r>
            <a:endParaRPr lang="en-CA" sz="2800" b="1" dirty="0"/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sz="2800" b="1" dirty="0"/>
              <a:t>Reporting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sz="2800" b="1" dirty="0"/>
              <a:t>Frequently Asked 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20</a:t>
            </a:fld>
            <a:endParaRPr lang="en-CA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942009" y="2265969"/>
            <a:ext cx="10852058" cy="445550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/>
              <a:t/>
            </a:r>
            <a:br>
              <a:rPr lang="en-CA" sz="2400" dirty="0"/>
            </a:br>
            <a:r>
              <a:rPr lang="en-CA" sz="2400" dirty="0" smtClean="0"/>
              <a:t>To </a:t>
            </a:r>
            <a:r>
              <a:rPr lang="en-CA" sz="2400" dirty="0"/>
              <a:t>confirm ACCEPTANCE :</a:t>
            </a:r>
          </a:p>
          <a:p>
            <a:r>
              <a:rPr lang="en-CA" sz="2400" dirty="0"/>
              <a:t>Link to your facility update profile from the </a:t>
            </a:r>
            <a:r>
              <a:rPr lang="en-CA" sz="2400" dirty="0" smtClean="0"/>
              <a:t>MCCS </a:t>
            </a:r>
            <a:r>
              <a:rPr lang="en-CA" sz="2400" dirty="0"/>
              <a:t>email </a:t>
            </a:r>
          </a:p>
          <a:p>
            <a:r>
              <a:rPr lang="en-CA" sz="2400" dirty="0"/>
              <a:t>Scroll to / click on section titled </a:t>
            </a:r>
            <a:r>
              <a:rPr lang="en-CA" sz="2400" i="1" dirty="0" smtClean="0"/>
              <a:t>“Quality </a:t>
            </a:r>
            <a:r>
              <a:rPr lang="en-CA" sz="2400" i="1" dirty="0"/>
              <a:t>Enhancement </a:t>
            </a:r>
            <a:r>
              <a:rPr lang="en-CA" sz="2400" i="1" dirty="0" smtClean="0"/>
              <a:t>Grants”</a:t>
            </a:r>
            <a:endParaRPr lang="en-CA" sz="2400" i="1" dirty="0"/>
          </a:p>
          <a:p>
            <a:r>
              <a:rPr lang="en-CA" sz="2400" dirty="0"/>
              <a:t>Review the ‘</a:t>
            </a:r>
            <a:r>
              <a:rPr lang="en-CA" sz="2400" b="1" dirty="0"/>
              <a:t>Guidelines</a:t>
            </a:r>
            <a:r>
              <a:rPr lang="en-CA" sz="2400" dirty="0"/>
              <a:t>’ for each grant, and the terms and conditions of acceptance</a:t>
            </a:r>
          </a:p>
          <a:p>
            <a:r>
              <a:rPr lang="en-CA" sz="2400" dirty="0"/>
              <a:t>Upon reading all information provided, you will be ready to select the grant(s) you would like to accept and/or </a:t>
            </a:r>
            <a:r>
              <a:rPr lang="en-CA" sz="2400" dirty="0" smtClean="0"/>
              <a:t>decline.</a:t>
            </a:r>
          </a:p>
          <a:p>
            <a:r>
              <a:rPr lang="en-CA" sz="2400" dirty="0" smtClean="0"/>
              <a:t>Facilities are required to ‘accept’ or ‘decline’ each funding stream.</a:t>
            </a:r>
          </a:p>
          <a:p>
            <a:endParaRPr lang="en-CA" sz="2400" dirty="0"/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8" name="Title 3"/>
          <p:cNvSpPr txBox="1">
            <a:spLocks/>
          </p:cNvSpPr>
          <p:nvPr/>
        </p:nvSpPr>
        <p:spPr bwMode="auto">
          <a:xfrm>
            <a:off x="942009" y="1108253"/>
            <a:ext cx="10699657" cy="129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kern="0" dirty="0" smtClean="0"/>
              <a:t>QE Grants:</a:t>
            </a:r>
            <a:br>
              <a:rPr lang="en-CA" kern="0" dirty="0" smtClean="0"/>
            </a:br>
            <a:r>
              <a:rPr lang="en-CA" kern="0" dirty="0" smtClean="0"/>
              <a:t>Acceptance Process - Manitoba Child Care Search</a:t>
            </a:r>
          </a:p>
          <a:p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288309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21</a:t>
            </a:fld>
            <a:endParaRPr lang="en-CA"/>
          </a:p>
        </p:txBody>
      </p:sp>
      <p:pic>
        <p:nvPicPr>
          <p:cNvPr id="1027" name="Picture 3" descr="image00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562"/>
          <a:stretch/>
        </p:blipFill>
        <p:spPr bwMode="auto">
          <a:xfrm>
            <a:off x="537925" y="755808"/>
            <a:ext cx="11036008" cy="557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611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5809" y="757896"/>
            <a:ext cx="10699657" cy="1143000"/>
          </a:xfrm>
        </p:spPr>
        <p:txBody>
          <a:bodyPr/>
          <a:lstStyle/>
          <a:p>
            <a:r>
              <a:rPr lang="en-CA" dirty="0" smtClean="0"/>
              <a:t>QE Grants:</a:t>
            </a:r>
            <a:br>
              <a:rPr lang="en-CA" dirty="0" smtClean="0"/>
            </a:br>
            <a:r>
              <a:rPr lang="en-CA" dirty="0" smtClean="0"/>
              <a:t>Reporting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/>
              <a:t>I</a:t>
            </a:r>
            <a:r>
              <a:rPr lang="en-CA" sz="2400" dirty="0" smtClean="0"/>
              <a:t>nterim </a:t>
            </a:r>
            <a:r>
              <a:rPr lang="en-CA" sz="2400" dirty="0"/>
              <a:t>financial and program </a:t>
            </a:r>
            <a:r>
              <a:rPr lang="en-CA" sz="2400" dirty="0" smtClean="0"/>
              <a:t>report -  </a:t>
            </a:r>
            <a:r>
              <a:rPr lang="en-CA" sz="2400" b="1" dirty="0"/>
              <a:t>Sept. 1, 2023</a:t>
            </a:r>
            <a:r>
              <a:rPr lang="en-CA" sz="2400" b="1" dirty="0" smtClean="0"/>
              <a:t>.</a:t>
            </a:r>
          </a:p>
          <a:p>
            <a:pPr lvl="1"/>
            <a:r>
              <a:rPr lang="en-CA" sz="2000" dirty="0" smtClean="0"/>
              <a:t>Expenditures: </a:t>
            </a:r>
            <a:r>
              <a:rPr lang="en-CA" sz="2000" b="1" dirty="0" smtClean="0"/>
              <a:t>April </a:t>
            </a:r>
            <a:r>
              <a:rPr lang="en-CA" sz="2000" b="1" dirty="0"/>
              <a:t>1, 2022 to July 31, </a:t>
            </a:r>
            <a:r>
              <a:rPr lang="en-CA" sz="2000" b="1" dirty="0" smtClean="0"/>
              <a:t>2023</a:t>
            </a:r>
          </a:p>
          <a:p>
            <a:pPr lvl="1"/>
            <a:r>
              <a:rPr lang="en-CA" sz="2000" dirty="0" smtClean="0"/>
              <a:t>Plan to expend fund by March 31, 2024</a:t>
            </a:r>
            <a:endParaRPr lang="en-CA" sz="2000" dirty="0"/>
          </a:p>
          <a:p>
            <a:pPr lvl="1"/>
            <a:endParaRPr lang="en-CA" sz="2000" dirty="0"/>
          </a:p>
          <a:p>
            <a:r>
              <a:rPr lang="en-CA" sz="2400" dirty="0" smtClean="0"/>
              <a:t>Final financial and program report – </a:t>
            </a:r>
            <a:r>
              <a:rPr lang="en-CA" sz="2400" b="1" dirty="0" smtClean="0"/>
              <a:t>June 30, 2024</a:t>
            </a:r>
          </a:p>
          <a:p>
            <a:pPr lvl="1"/>
            <a:r>
              <a:rPr lang="en-CA" sz="2000" dirty="0"/>
              <a:t>Expenditures: </a:t>
            </a:r>
            <a:r>
              <a:rPr lang="en-CA" sz="2000" b="1" dirty="0"/>
              <a:t>April 1, 2022 to </a:t>
            </a:r>
            <a:r>
              <a:rPr lang="en-CA" sz="2000" b="1" dirty="0" smtClean="0"/>
              <a:t>March 31, 2024</a:t>
            </a:r>
            <a:endParaRPr lang="en-CA" sz="2000" b="1" dirty="0"/>
          </a:p>
          <a:p>
            <a:pPr lvl="1"/>
            <a:r>
              <a:rPr lang="en-CA" sz="2000" dirty="0"/>
              <a:t>Plan to expend fund by March 31, </a:t>
            </a:r>
            <a:r>
              <a:rPr lang="en-CA" sz="2000" dirty="0" smtClean="0"/>
              <a:t>2024</a:t>
            </a:r>
            <a:br>
              <a:rPr lang="en-CA" sz="2000" dirty="0" smtClean="0"/>
            </a:br>
            <a:endParaRPr lang="en-CA" sz="2000" dirty="0"/>
          </a:p>
          <a:p>
            <a:r>
              <a:rPr lang="en-CA" sz="2400" dirty="0" smtClean="0"/>
              <a:t>Retain </a:t>
            </a:r>
            <a:r>
              <a:rPr lang="en-CA" sz="2400" dirty="0"/>
              <a:t>receipts for purchases made for review and/or audit </a:t>
            </a:r>
            <a:r>
              <a:rPr lang="en-CA" sz="2400" dirty="0" smtClean="0"/>
              <a:t>purposes.</a:t>
            </a:r>
            <a:br>
              <a:rPr lang="en-CA" sz="2400" dirty="0" smtClean="0"/>
            </a:br>
            <a:endParaRPr lang="en-CA" sz="2000" dirty="0"/>
          </a:p>
          <a:p>
            <a:r>
              <a:rPr lang="en-CA" sz="2400" dirty="0" smtClean="0"/>
              <a:t>Reporting </a:t>
            </a:r>
            <a:r>
              <a:rPr lang="en-CA" sz="2400" dirty="0"/>
              <a:t>guidelines will be distributed early spring 2023 to provide further information about how to submit your Quality Enhancement Grants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160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276" y="2493297"/>
            <a:ext cx="10699657" cy="1143000"/>
          </a:xfrm>
        </p:spPr>
        <p:txBody>
          <a:bodyPr/>
          <a:lstStyle/>
          <a:p>
            <a:pPr algn="ctr"/>
            <a:r>
              <a:rPr lang="en-CA" sz="6600" dirty="0" smtClean="0"/>
              <a:t>General FAQs </a:t>
            </a:r>
            <a:endParaRPr lang="en-CA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0138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2726" y="2165065"/>
            <a:ext cx="10708124" cy="3911326"/>
          </a:xfrm>
        </p:spPr>
        <p:txBody>
          <a:bodyPr/>
          <a:lstStyle/>
          <a:p>
            <a:pPr marL="0" lvl="0" indent="0" algn="ctr">
              <a:buNone/>
            </a:pPr>
            <a:r>
              <a:rPr lang="en-CA" sz="2400" b="1" dirty="0"/>
              <a:t>What happens if I miss the deadline</a:t>
            </a:r>
            <a:r>
              <a:rPr lang="en-CA" sz="2400" b="1" dirty="0" smtClean="0"/>
              <a:t>?</a:t>
            </a:r>
          </a:p>
          <a:p>
            <a:pPr marL="0" lvl="0" indent="0" algn="ctr">
              <a:buNone/>
            </a:pPr>
            <a:r>
              <a:rPr lang="en-CA" sz="2400" dirty="0"/>
              <a:t/>
            </a:r>
            <a:br>
              <a:rPr lang="en-CA" sz="2400" dirty="0"/>
            </a:br>
            <a:r>
              <a:rPr lang="en-CA" sz="2400" dirty="0"/>
              <a:t>To allow for efficient processing of payments, acceptance of grants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b="1" u="sng" dirty="0" smtClean="0"/>
              <a:t>MUST</a:t>
            </a:r>
            <a:r>
              <a:rPr lang="en-CA" sz="2400" dirty="0" smtClean="0"/>
              <a:t> </a:t>
            </a:r>
            <a:r>
              <a:rPr lang="en-CA" sz="2400" dirty="0"/>
              <a:t>be indicated in MCCS by the deadline of March 13, 2023.</a:t>
            </a:r>
            <a:br>
              <a:rPr lang="en-CA" sz="2400" dirty="0"/>
            </a:br>
            <a:r>
              <a:rPr lang="en-CA" sz="2400" dirty="0"/>
              <a:t/>
            </a:r>
            <a:br>
              <a:rPr lang="en-CA" sz="2400" dirty="0"/>
            </a:b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790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8422" y="817731"/>
            <a:ext cx="10708124" cy="3911326"/>
          </a:xfrm>
        </p:spPr>
        <p:txBody>
          <a:bodyPr/>
          <a:lstStyle/>
          <a:p>
            <a:pPr marL="0" lvl="0" indent="0" algn="ctr">
              <a:buNone/>
            </a:pPr>
            <a:r>
              <a:rPr lang="en-CA" sz="2200" b="1" dirty="0" smtClean="0"/>
              <a:t>How </a:t>
            </a:r>
            <a:r>
              <a:rPr lang="en-CA" sz="2200" b="1" dirty="0"/>
              <a:t>will I know how much funding my facility </a:t>
            </a:r>
            <a:r>
              <a:rPr lang="en-CA" sz="2200" b="1" dirty="0" smtClean="0"/>
              <a:t>will </a:t>
            </a:r>
            <a:r>
              <a:rPr lang="en-CA" sz="2200" b="1" dirty="0"/>
              <a:t>receive</a:t>
            </a:r>
            <a:r>
              <a:rPr lang="en-CA" sz="2200" b="1" dirty="0" smtClean="0"/>
              <a:t>?</a:t>
            </a:r>
          </a:p>
          <a:p>
            <a:pPr marL="0" lvl="0" indent="0" algn="ctr">
              <a:buNone/>
            </a:pPr>
            <a:r>
              <a:rPr lang="en-CA" sz="2200" b="1" dirty="0" smtClean="0"/>
              <a:t> </a:t>
            </a:r>
            <a:r>
              <a:rPr lang="en-CA" sz="2200" b="1" dirty="0"/>
              <a:t/>
            </a:r>
            <a:br>
              <a:rPr lang="en-CA" sz="2200" b="1" dirty="0"/>
            </a:br>
            <a:r>
              <a:rPr lang="en-CA" sz="2200" dirty="0" smtClean="0"/>
              <a:t>All </a:t>
            </a:r>
            <a:r>
              <a:rPr lang="en-CA" sz="2200" dirty="0"/>
              <a:t>eligible facilities </a:t>
            </a:r>
            <a:r>
              <a:rPr lang="en-CA" sz="2200" u="sng" dirty="0"/>
              <a:t>will receive the </a:t>
            </a:r>
            <a:r>
              <a:rPr lang="en-CA" sz="2200" u="sng" dirty="0" smtClean="0"/>
              <a:t>set </a:t>
            </a:r>
            <a:r>
              <a:rPr lang="en-CA" sz="2200" u="sng" dirty="0"/>
              <a:t>amount </a:t>
            </a:r>
            <a:r>
              <a:rPr lang="en-CA" sz="2200" dirty="0"/>
              <a:t>for each of the grants. </a:t>
            </a:r>
            <a:r>
              <a:rPr lang="en-CA" sz="2200" dirty="0" smtClean="0"/>
              <a:t/>
            </a:r>
            <a:br>
              <a:rPr lang="en-CA" sz="2200" dirty="0" smtClean="0"/>
            </a:br>
            <a:r>
              <a:rPr lang="en-CA" sz="2200" dirty="0" smtClean="0"/>
              <a:t>A </a:t>
            </a:r>
            <a:r>
              <a:rPr lang="en-CA" sz="2200" dirty="0"/>
              <a:t>funding letter will be sent out to each facility with the funding breakdown for the grant(s) that were accepted</a:t>
            </a:r>
            <a:r>
              <a:rPr lang="en-CA" sz="2200" dirty="0" smtClean="0"/>
              <a:t>.</a:t>
            </a:r>
          </a:p>
          <a:p>
            <a:pPr marL="0" lvl="0" indent="0">
              <a:buNone/>
            </a:pPr>
            <a:endParaRPr lang="en-CA" sz="24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CA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25</a:t>
            </a:fld>
            <a:endParaRPr lang="en-CA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414" y="2666523"/>
            <a:ext cx="8945093" cy="395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8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6868" y="1627181"/>
            <a:ext cx="10708124" cy="3911326"/>
          </a:xfrm>
        </p:spPr>
        <p:txBody>
          <a:bodyPr/>
          <a:lstStyle/>
          <a:p>
            <a:pPr marL="0" indent="0" algn="ctr">
              <a:buNone/>
            </a:pPr>
            <a:r>
              <a:rPr lang="en-CA" sz="2400" b="1" dirty="0"/>
              <a:t>Can I submit previous expenses for reimbursement?</a:t>
            </a:r>
            <a:r>
              <a:rPr lang="en-CA" sz="2400" dirty="0"/>
              <a:t/>
            </a:r>
            <a:br>
              <a:rPr lang="en-CA" sz="2400" dirty="0"/>
            </a:br>
            <a:r>
              <a:rPr lang="en-CA" sz="2400" dirty="0"/>
              <a:t/>
            </a:r>
            <a:br>
              <a:rPr lang="en-CA" sz="2400" dirty="0"/>
            </a:br>
            <a:r>
              <a:rPr lang="en-CA" sz="2400" b="1" u="sng" dirty="0"/>
              <a:t>Yes!</a:t>
            </a:r>
            <a:r>
              <a:rPr lang="en-CA" sz="2400" dirty="0"/>
              <a:t> You can submit for:</a:t>
            </a:r>
            <a:br>
              <a:rPr lang="en-CA" sz="2400" dirty="0"/>
            </a:br>
            <a:endParaRPr lang="en-CA" sz="2400" dirty="0"/>
          </a:p>
          <a:p>
            <a:pPr algn="ctr"/>
            <a:r>
              <a:rPr lang="en-CA" sz="2400" dirty="0"/>
              <a:t>All eligible expenses previously purchased between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b="1" dirty="0" smtClean="0"/>
              <a:t>April </a:t>
            </a:r>
            <a:r>
              <a:rPr lang="en-CA" sz="2400" b="1" dirty="0"/>
              <a:t>1, 2022 and March 31, 2023</a:t>
            </a:r>
            <a:r>
              <a:rPr lang="en-CA" sz="2400" dirty="0"/>
              <a:t> and</a:t>
            </a:r>
          </a:p>
          <a:p>
            <a:pPr algn="ctr"/>
            <a:r>
              <a:rPr lang="en-CA" sz="2400" dirty="0"/>
              <a:t>All eligible expenses purchased between </a:t>
            </a:r>
            <a:br>
              <a:rPr lang="en-CA" sz="2400" dirty="0"/>
            </a:br>
            <a:r>
              <a:rPr lang="en-CA" sz="2400" b="1" dirty="0"/>
              <a:t>April 1, 2023 and March 31, 2024</a:t>
            </a:r>
            <a:r>
              <a:rPr lang="en-CA" sz="2400" dirty="0"/>
              <a:t>.</a:t>
            </a:r>
          </a:p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887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5809" y="1967841"/>
            <a:ext cx="10708124" cy="3911326"/>
          </a:xfrm>
        </p:spPr>
        <p:txBody>
          <a:bodyPr/>
          <a:lstStyle/>
          <a:p>
            <a:pPr marL="0" indent="0" algn="ctr">
              <a:buNone/>
            </a:pPr>
            <a:r>
              <a:rPr lang="en-CA" sz="2400" b="1" dirty="0"/>
              <a:t>Can I combine funding from more than one grant?</a:t>
            </a:r>
            <a:endParaRPr lang="en-CA" sz="2400" dirty="0"/>
          </a:p>
          <a:p>
            <a:pPr marL="0" indent="0" algn="ctr">
              <a:buNone/>
            </a:pPr>
            <a:r>
              <a:rPr lang="en-CA" sz="2400" b="1" dirty="0"/>
              <a:t/>
            </a:r>
            <a:br>
              <a:rPr lang="en-CA" sz="2400" b="1" dirty="0"/>
            </a:br>
            <a:r>
              <a:rPr lang="en-CA" sz="2400" b="1" u="sng" dirty="0"/>
              <a:t>Yes!</a:t>
            </a:r>
            <a:r>
              <a:rPr lang="en-CA" sz="2400" dirty="0"/>
              <a:t> To support larger purchases or fully fund a larger project, you may combine approved funding </a:t>
            </a:r>
            <a:r>
              <a:rPr lang="en-CA" sz="2400" dirty="0" smtClean="0"/>
              <a:t>streams for the </a:t>
            </a:r>
            <a:r>
              <a:rPr lang="en-CA" sz="2400" i="1" dirty="0" smtClean="0"/>
              <a:t>Enhancing </a:t>
            </a:r>
            <a:r>
              <a:rPr lang="en-CA" sz="2400" i="1" dirty="0"/>
              <a:t>Diversity and Inclusion Grant</a:t>
            </a:r>
            <a:r>
              <a:rPr lang="en-CA" sz="2400" dirty="0"/>
              <a:t> </a:t>
            </a:r>
            <a:r>
              <a:rPr lang="en-CA" sz="2400" u="sng" dirty="0"/>
              <a:t>and</a:t>
            </a:r>
            <a:r>
              <a:rPr lang="en-CA" sz="2400" dirty="0"/>
              <a:t> the </a:t>
            </a:r>
            <a:r>
              <a:rPr lang="en-CA" sz="2400" i="1" dirty="0"/>
              <a:t>Quality Early Learning Environments </a:t>
            </a:r>
            <a:r>
              <a:rPr lang="en-CA" sz="2400" i="1" dirty="0" smtClean="0"/>
              <a:t>Grant.</a:t>
            </a:r>
          </a:p>
          <a:p>
            <a:pPr marL="0" indent="0" algn="ctr">
              <a:buNone/>
            </a:pPr>
            <a:endParaRPr lang="en-CA" sz="2400" i="1" dirty="0"/>
          </a:p>
          <a:p>
            <a:pPr marL="0" indent="0" algn="ctr">
              <a:buNone/>
            </a:pPr>
            <a:r>
              <a:rPr lang="en-CA" sz="2400" dirty="0" smtClean="0"/>
              <a:t>For example, facilities may combine funding from the grants to build a ramp to make the facility wheelchair accessible.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400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5809" y="1429958"/>
            <a:ext cx="10708124" cy="3911326"/>
          </a:xfrm>
        </p:spPr>
        <p:txBody>
          <a:bodyPr/>
          <a:lstStyle/>
          <a:p>
            <a:pPr marL="0" indent="0" algn="ctr">
              <a:buNone/>
            </a:pPr>
            <a:r>
              <a:rPr lang="en-CA" sz="2400" b="1" dirty="0"/>
              <a:t>I am applying on behalf of a multi-site organization. May I pool funds from multiple sites to fund a more ambitious project at one site?</a:t>
            </a:r>
            <a:br>
              <a:rPr lang="en-CA" sz="2400" b="1" dirty="0"/>
            </a:br>
            <a:r>
              <a:rPr lang="en-CA" sz="2400" dirty="0"/>
              <a:t/>
            </a:r>
            <a:br>
              <a:rPr lang="en-CA" sz="2400" dirty="0"/>
            </a:br>
            <a:r>
              <a:rPr lang="en-CA" sz="2400" b="1" u="sng" dirty="0"/>
              <a:t>Yes!</a:t>
            </a:r>
            <a:r>
              <a:rPr lang="en-CA" sz="2400" dirty="0"/>
              <a:t> Each site (physical location) is eligible for the grant based on the number of licensed spaces at that site. </a:t>
            </a:r>
            <a:br>
              <a:rPr lang="en-CA" sz="2400" dirty="0"/>
            </a:br>
            <a:r>
              <a:rPr lang="en-CA" sz="2400" dirty="0"/>
              <a:t/>
            </a:r>
            <a:br>
              <a:rPr lang="en-CA" sz="2400" dirty="0"/>
            </a:br>
            <a:r>
              <a:rPr lang="en-CA" sz="2400" dirty="0"/>
              <a:t>To help improve quality for all children, families and </a:t>
            </a:r>
            <a:r>
              <a:rPr lang="en-CA" sz="2400" dirty="0" smtClean="0"/>
              <a:t>staff</a:t>
            </a:r>
            <a:r>
              <a:rPr lang="en-CA" sz="2400" dirty="0"/>
              <a:t>, you are encouraged to use the grant to support site-specific quality enhancement initiatives</a:t>
            </a:r>
            <a:r>
              <a:rPr lang="en-CA" sz="2400" dirty="0" smtClean="0"/>
              <a:t>.</a:t>
            </a:r>
          </a:p>
          <a:p>
            <a:pPr marL="0" indent="0" algn="ctr">
              <a:buNone/>
            </a:pPr>
            <a:r>
              <a:rPr lang="en-CA" sz="2400" dirty="0" smtClean="0"/>
              <a:t> </a:t>
            </a:r>
            <a:endParaRPr lang="en-CA" sz="2400" dirty="0"/>
          </a:p>
          <a:p>
            <a:pPr marL="0" indent="0" algn="ctr">
              <a:buNone/>
            </a:pPr>
            <a:r>
              <a:rPr lang="en-CA" sz="2400" dirty="0" smtClean="0"/>
              <a:t>The Recruitment and Retention Grant is not eligible for pooled funding.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673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5809" y="1483746"/>
            <a:ext cx="10708124" cy="3911326"/>
          </a:xfrm>
        </p:spPr>
        <p:txBody>
          <a:bodyPr/>
          <a:lstStyle/>
          <a:p>
            <a:pPr marL="0" indent="0" algn="ctr">
              <a:buNone/>
            </a:pPr>
            <a:r>
              <a:rPr lang="en-CA" sz="2400" b="1" dirty="0"/>
              <a:t>Can I spend the grant on administrative costs</a:t>
            </a:r>
            <a:r>
              <a:rPr lang="en-CA" sz="2400" b="1" dirty="0" smtClean="0"/>
              <a:t>?</a:t>
            </a:r>
          </a:p>
          <a:p>
            <a:pPr marL="0" indent="0" algn="ctr">
              <a:buNone/>
            </a:pPr>
            <a:r>
              <a:rPr lang="en-CA" sz="2400" b="1" dirty="0"/>
              <a:t/>
            </a:r>
            <a:br>
              <a:rPr lang="en-CA" sz="2400" b="1" dirty="0"/>
            </a:br>
            <a:r>
              <a:rPr lang="en-CA" sz="2400" dirty="0"/>
              <a:t>Up to 10% of the total grant can be used towards administrative costs to implement the grant(s). </a:t>
            </a:r>
            <a:br>
              <a:rPr lang="en-CA" sz="2400" dirty="0"/>
            </a:br>
            <a:r>
              <a:rPr lang="en-CA" sz="2400" dirty="0"/>
              <a:t/>
            </a:r>
            <a:br>
              <a:rPr lang="en-CA" sz="2400" dirty="0"/>
            </a:br>
            <a:r>
              <a:rPr lang="en-CA" sz="2400" dirty="0"/>
              <a:t>Administrative cost may include: </a:t>
            </a:r>
            <a:br>
              <a:rPr lang="en-CA" sz="2400" dirty="0"/>
            </a:br>
            <a:endParaRPr lang="en-CA" sz="2400" dirty="0"/>
          </a:p>
          <a:p>
            <a:pPr lvl="0" algn="ctr"/>
            <a:r>
              <a:rPr lang="en-CA" sz="2400" dirty="0"/>
              <a:t>Wages for administrative staff to develop and plan initiatives, purchase items, and complete </a:t>
            </a:r>
            <a:r>
              <a:rPr lang="en-CA" sz="2400" dirty="0" smtClean="0"/>
              <a:t>reports – NOT APPLICABLE TO HOMES</a:t>
            </a:r>
            <a:endParaRPr lang="en-CA" sz="2400" dirty="0"/>
          </a:p>
          <a:p>
            <a:pPr lvl="0" algn="ctr"/>
            <a:r>
              <a:rPr lang="en-CA" sz="2400" dirty="0"/>
              <a:t>Audit fees incurred as a result of this funding.</a:t>
            </a:r>
          </a:p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579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582407"/>
            <a:ext cx="10699657" cy="1143000"/>
          </a:xfrm>
        </p:spPr>
        <p:txBody>
          <a:bodyPr/>
          <a:lstStyle/>
          <a:p>
            <a:r>
              <a:rPr lang="en-CA" dirty="0" smtClean="0"/>
              <a:t>Quality Enhancement (QE) Grants  </a:t>
            </a:r>
            <a:br>
              <a:rPr lang="en-CA" dirty="0" smtClean="0"/>
            </a:br>
            <a:r>
              <a:rPr lang="en-CA" dirty="0" smtClean="0"/>
              <a:t>Purpose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3911326"/>
          </a:xfrm>
        </p:spPr>
        <p:txBody>
          <a:bodyPr/>
          <a:lstStyle/>
          <a:p>
            <a:pPr marL="0" indent="0" algn="ctr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The </a:t>
            </a:r>
            <a:r>
              <a:rPr lang="en-CA" sz="2400" dirty="0"/>
              <a:t>Quality Enhancement Grants provide </a:t>
            </a:r>
            <a:r>
              <a:rPr lang="en-CA" sz="2400" dirty="0" smtClean="0"/>
              <a:t>Manitoba’s </a:t>
            </a:r>
            <a:r>
              <a:rPr lang="en-CA" sz="2400" dirty="0"/>
              <a:t>early learning and child care providers with the flexibility to choose and apply funding to where it’s needed most so they are better positioned to build a stronger, more responsive system for the future. </a:t>
            </a:r>
            <a:endParaRPr lang="en-CA" sz="2400" dirty="0" smtClean="0"/>
          </a:p>
          <a:p>
            <a:pPr marL="0" indent="0" algn="ctr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Targeted investments include supporting infrastructure, programming and workforce,</a:t>
            </a:r>
            <a:r>
              <a:rPr lang="en-CA" sz="2400" dirty="0"/>
              <a:t> </a:t>
            </a:r>
            <a:r>
              <a:rPr lang="en-CA" sz="2400" dirty="0" smtClean="0"/>
              <a:t>with </a:t>
            </a:r>
            <a:r>
              <a:rPr lang="en-CA" sz="2400" dirty="0"/>
              <a:t>a goal of increasing quality child care.</a:t>
            </a:r>
            <a:r>
              <a:rPr lang="en-CA" sz="2400" dirty="0" smtClean="0"/>
              <a:t> </a:t>
            </a:r>
            <a:endParaRPr lang="en-CA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17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 &amp; ANSWERS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5809" y="2308498"/>
            <a:ext cx="10708124" cy="4198627"/>
          </a:xfrm>
        </p:spPr>
        <p:txBody>
          <a:bodyPr/>
          <a:lstStyle/>
          <a:p>
            <a:pPr marL="0" lvl="0" indent="0">
              <a:buNone/>
            </a:pPr>
            <a:r>
              <a:rPr lang="en-CA" sz="2400" dirty="0" smtClean="0"/>
              <a:t>More </a:t>
            </a:r>
            <a:r>
              <a:rPr lang="en-CA" sz="2400" dirty="0"/>
              <a:t>information about the Quality Enhancement Grants, including funding streams and guidelines can be found </a:t>
            </a:r>
            <a:r>
              <a:rPr lang="en-CA" sz="2400" dirty="0" smtClean="0"/>
              <a:t>at:  </a:t>
            </a:r>
            <a:r>
              <a:rPr lang="en-CA" sz="2400" dirty="0" smtClean="0">
                <a:hlinkClick r:id="rId3"/>
              </a:rPr>
              <a:t>www.Manitoba.ca/childcare</a:t>
            </a:r>
            <a:endParaRPr lang="en-CA" sz="2400" dirty="0" smtClean="0"/>
          </a:p>
          <a:p>
            <a:pPr marL="0" lvl="0" indent="0">
              <a:buNone/>
            </a:pPr>
            <a:endParaRPr lang="en-CA" sz="2400" dirty="0"/>
          </a:p>
          <a:p>
            <a:pPr marL="0" lvl="0" indent="0">
              <a:buNone/>
            </a:pPr>
            <a:r>
              <a:rPr lang="en-CA" sz="2400" b="1" dirty="0"/>
              <a:t>For additional inquiries</a:t>
            </a:r>
            <a:r>
              <a:rPr lang="en-CA" sz="2400" dirty="0"/>
              <a:t>, email </a:t>
            </a:r>
            <a:r>
              <a:rPr lang="en-CA" sz="2400" u="sng" dirty="0">
                <a:hlinkClick r:id="rId4"/>
              </a:rPr>
              <a:t>cdcinfo@gov.mb.ca</a:t>
            </a:r>
            <a:r>
              <a:rPr lang="en-CA" sz="2400" dirty="0"/>
              <a:t>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with </a:t>
            </a:r>
            <a:r>
              <a:rPr lang="en-CA" sz="2400" dirty="0"/>
              <a:t>the </a:t>
            </a:r>
            <a:r>
              <a:rPr lang="en-CA" sz="2400" b="1" dirty="0"/>
              <a:t>subject line “Quality Enhancement Grants”</a:t>
            </a:r>
            <a:r>
              <a:rPr lang="en-CA" sz="2400" dirty="0"/>
              <a:t>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or </a:t>
            </a:r>
            <a:r>
              <a:rPr lang="en-CA" sz="2400" dirty="0"/>
              <a:t>call Child Care Information Services </a:t>
            </a:r>
            <a:r>
              <a:rPr lang="en-CA" sz="2400" dirty="0" smtClean="0"/>
              <a:t>at </a:t>
            </a:r>
            <a:r>
              <a:rPr lang="en-CA" sz="2400" dirty="0"/>
              <a:t>204-945-0776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or </a:t>
            </a:r>
            <a:r>
              <a:rPr lang="en-CA" sz="2400" dirty="0"/>
              <a:t>toll-free: 1-888-213-4754</a:t>
            </a:r>
            <a:r>
              <a:rPr lang="en-CA" sz="2400" dirty="0" smtClean="0"/>
              <a:t>.</a:t>
            </a:r>
          </a:p>
          <a:p>
            <a:pPr marL="0" lv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200" b="1" dirty="0"/>
              <a:t>Manitoba Child Care </a:t>
            </a:r>
            <a:r>
              <a:rPr lang="en-CA" sz="2200" b="1" dirty="0" smtClean="0"/>
              <a:t>Search</a:t>
            </a:r>
            <a:endParaRPr lang="en-CA" sz="2200" b="1" dirty="0"/>
          </a:p>
          <a:p>
            <a:pPr marL="0" indent="0">
              <a:buNone/>
            </a:pPr>
            <a:r>
              <a:rPr lang="en-CA" sz="2000" dirty="0"/>
              <a:t>Phone: </a:t>
            </a:r>
            <a:r>
              <a:rPr lang="en-CA" sz="2000" dirty="0" smtClean="0"/>
              <a:t>204-945-0776, Toll </a:t>
            </a:r>
            <a:r>
              <a:rPr lang="en-CA" sz="2000" dirty="0"/>
              <a:t>Free: 1-888-213-4754</a:t>
            </a:r>
          </a:p>
          <a:p>
            <a:pPr marL="0" indent="0">
              <a:buNone/>
            </a:pPr>
            <a:r>
              <a:rPr lang="en-CA" sz="2000" dirty="0"/>
              <a:t>Email: </a:t>
            </a:r>
            <a:r>
              <a:rPr lang="en-CA" sz="2000" u="sng" dirty="0">
                <a:hlinkClick r:id="rId5"/>
              </a:rPr>
              <a:t>mbchildcaresearch@gov.mb.ca</a:t>
            </a:r>
            <a:r>
              <a:rPr lang="en-CA" sz="2000" dirty="0"/>
              <a:t> </a:t>
            </a:r>
          </a:p>
          <a:p>
            <a:pPr marL="0" lv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647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06872" y="2056880"/>
            <a:ext cx="10708124" cy="3911326"/>
          </a:xfrm>
        </p:spPr>
        <p:txBody>
          <a:bodyPr/>
          <a:lstStyle/>
          <a:p>
            <a:r>
              <a:rPr lang="en-CA" sz="2500" u="sng" dirty="0" smtClean="0"/>
              <a:t>One-time</a:t>
            </a:r>
            <a:r>
              <a:rPr lang="en-CA" sz="2500" dirty="0" smtClean="0"/>
              <a:t> grants; four funding eligibility streams</a:t>
            </a:r>
          </a:p>
          <a:p>
            <a:r>
              <a:rPr lang="en-CA" sz="2500" dirty="0" smtClean="0"/>
              <a:t>For licensed non-profit child care centres and licensed home-based providers</a:t>
            </a:r>
          </a:p>
          <a:p>
            <a:r>
              <a:rPr lang="en-CA" sz="2500" dirty="0" smtClean="0"/>
              <a:t>Support </a:t>
            </a:r>
            <a:r>
              <a:rPr lang="en-CA" sz="2500" dirty="0"/>
              <a:t>the principles of quality, inclusivity, </a:t>
            </a:r>
            <a:r>
              <a:rPr lang="en-CA" sz="2500" dirty="0" smtClean="0"/>
              <a:t>and </a:t>
            </a:r>
            <a:r>
              <a:rPr lang="en-CA" sz="2500" dirty="0"/>
              <a:t>sustainability. </a:t>
            </a:r>
            <a:endParaRPr lang="en-CA" sz="2500" dirty="0" smtClean="0"/>
          </a:p>
          <a:p>
            <a:r>
              <a:rPr lang="en-CA" sz="2500" dirty="0" smtClean="0"/>
              <a:t>Provides $60M in funding from Canada and Manitoba;	 </a:t>
            </a:r>
            <a:endParaRPr lang="en-CA" sz="2500" dirty="0"/>
          </a:p>
          <a:p>
            <a:pPr lvl="1"/>
            <a:r>
              <a:rPr lang="en-CA" sz="2500" dirty="0" smtClean="0"/>
              <a:t>$45.9M from </a:t>
            </a:r>
            <a:r>
              <a:rPr lang="en-CA" sz="2500" dirty="0"/>
              <a:t>Canada-Manitoba, Canada –Wide </a:t>
            </a:r>
            <a:r>
              <a:rPr lang="en-CA" sz="2500" dirty="0" smtClean="0"/>
              <a:t>Agreement for eligible child care facilities with programming for </a:t>
            </a:r>
            <a:r>
              <a:rPr lang="en-CA" sz="2500" dirty="0"/>
              <a:t>children under seven </a:t>
            </a:r>
            <a:endParaRPr lang="en-CA" sz="2500" dirty="0" smtClean="0"/>
          </a:p>
          <a:p>
            <a:pPr lvl="1"/>
            <a:r>
              <a:rPr lang="en-CA" sz="2500" dirty="0" smtClean="0"/>
              <a:t>$14M from </a:t>
            </a:r>
            <a:r>
              <a:rPr lang="en-CA" sz="2500" dirty="0"/>
              <a:t>the Manitoba </a:t>
            </a:r>
            <a:r>
              <a:rPr lang="en-CA" sz="2500" dirty="0" smtClean="0"/>
              <a:t>Government for eligible child care facilities with programming </a:t>
            </a:r>
            <a:r>
              <a:rPr lang="en-CA" sz="2500" dirty="0"/>
              <a:t>for children </a:t>
            </a:r>
            <a:r>
              <a:rPr lang="en-CA" sz="2500" dirty="0" smtClean="0"/>
              <a:t>7-12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4</a:t>
            </a:fld>
            <a:endParaRPr lang="en-CA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706872" y="525737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kern="0" dirty="0" smtClean="0"/>
              <a:t>Quality Enhancement (QE) Grants</a:t>
            </a:r>
            <a:br>
              <a:rPr lang="en-CA" kern="0" dirty="0" smtClean="0"/>
            </a:br>
            <a:r>
              <a:rPr lang="en-CA" kern="0" dirty="0" smtClean="0"/>
              <a:t>Overview</a:t>
            </a:r>
            <a:endParaRPr lang="en-CA" kern="0" dirty="0"/>
          </a:p>
        </p:txBody>
      </p:sp>
    </p:spTree>
    <p:extLst>
      <p:ext uri="{BB962C8B-B14F-4D97-AF65-F5344CB8AC3E}">
        <p14:creationId xmlns:p14="http://schemas.microsoft.com/office/powerpoint/2010/main" val="27839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123" y="483629"/>
            <a:ext cx="11326191" cy="1143000"/>
          </a:xfrm>
        </p:spPr>
        <p:txBody>
          <a:bodyPr/>
          <a:lstStyle/>
          <a:p>
            <a:r>
              <a:rPr lang="en-CA" dirty="0" smtClean="0"/>
              <a:t>QE Funding Streams/ Eligibility </a:t>
            </a:r>
            <a:br>
              <a:rPr lang="en-CA" dirty="0" smtClean="0"/>
            </a:br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5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714541"/>
              </p:ext>
            </p:extLst>
          </p:nvPr>
        </p:nvGraphicFramePr>
        <p:xfrm>
          <a:off x="677123" y="2037309"/>
          <a:ext cx="10896810" cy="46573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5749">
                  <a:extLst>
                    <a:ext uri="{9D8B030D-6E8A-4147-A177-3AD203B41FA5}">
                      <a16:colId xmlns:a16="http://schemas.microsoft.com/office/drawing/2014/main" val="2087510821"/>
                    </a:ext>
                  </a:extLst>
                </a:gridCol>
                <a:gridCol w="2694930">
                  <a:extLst>
                    <a:ext uri="{9D8B030D-6E8A-4147-A177-3AD203B41FA5}">
                      <a16:colId xmlns:a16="http://schemas.microsoft.com/office/drawing/2014/main" val="979991759"/>
                    </a:ext>
                  </a:extLst>
                </a:gridCol>
                <a:gridCol w="2698630">
                  <a:extLst>
                    <a:ext uri="{9D8B030D-6E8A-4147-A177-3AD203B41FA5}">
                      <a16:colId xmlns:a16="http://schemas.microsoft.com/office/drawing/2014/main" val="3609670605"/>
                    </a:ext>
                  </a:extLst>
                </a:gridCol>
                <a:gridCol w="2717501">
                  <a:extLst>
                    <a:ext uri="{9D8B030D-6E8A-4147-A177-3AD203B41FA5}">
                      <a16:colId xmlns:a16="http://schemas.microsoft.com/office/drawing/2014/main" val="163013631"/>
                    </a:ext>
                  </a:extLst>
                </a:gridCol>
              </a:tblGrid>
              <a:tr h="596460"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dirty="0">
                          <a:effectLst/>
                        </a:rPr>
                        <a:t>CENTRES &amp; HOMES</a:t>
                      </a:r>
                      <a:endParaRPr lang="en-C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33CC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dirty="0">
                          <a:solidFill>
                            <a:schemeClr val="bg1"/>
                          </a:solidFill>
                          <a:effectLst/>
                        </a:rPr>
                        <a:t>CENTRES ONLY</a:t>
                      </a:r>
                      <a:endParaRPr lang="en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600" dirty="0">
                          <a:solidFill>
                            <a:schemeClr val="bg1"/>
                          </a:solidFill>
                          <a:effectLst/>
                        </a:rPr>
                        <a:t>HOMES ONLY</a:t>
                      </a:r>
                      <a:endParaRPr lang="en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800375"/>
                  </a:ext>
                </a:extLst>
              </a:tr>
              <a:tr h="166178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en-CA" sz="1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CA" sz="1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Quality </a:t>
                      </a:r>
                      <a:r>
                        <a:rPr lang="en-CA" sz="1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Early Learning </a:t>
                      </a:r>
                      <a:r>
                        <a:rPr lang="en-CA" sz="1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en-CA" sz="1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CA" sz="1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and Environments</a:t>
                      </a:r>
                      <a:r>
                        <a:rPr lang="en-CA" sz="19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Grant</a:t>
                      </a:r>
                      <a:r>
                        <a:rPr lang="en-CA" sz="1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en-CA" sz="1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endParaRPr lang="en-CA" sz="19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900" b="1" dirty="0" smtClean="0">
                          <a:effectLst/>
                        </a:rPr>
                        <a:t/>
                      </a:r>
                      <a:br>
                        <a:rPr lang="en-CA" sz="1900" b="1" dirty="0" smtClean="0">
                          <a:effectLst/>
                        </a:rPr>
                      </a:br>
                      <a:r>
                        <a:rPr lang="en-CA" sz="1900" b="1" dirty="0" smtClean="0">
                          <a:effectLst/>
                        </a:rPr>
                        <a:t>Enhancing </a:t>
                      </a:r>
                      <a:r>
                        <a:rPr lang="en-CA" sz="1900" b="1" dirty="0">
                          <a:effectLst/>
                        </a:rPr>
                        <a:t>Diversity </a:t>
                      </a:r>
                      <a:r>
                        <a:rPr lang="en-CA" sz="1900" b="1" dirty="0" smtClean="0">
                          <a:effectLst/>
                        </a:rPr>
                        <a:t/>
                      </a:r>
                      <a:br>
                        <a:rPr lang="en-CA" sz="1900" b="1" dirty="0" smtClean="0">
                          <a:effectLst/>
                        </a:rPr>
                      </a:br>
                      <a:r>
                        <a:rPr lang="en-CA" sz="1900" b="1" dirty="0" smtClean="0">
                          <a:effectLst/>
                        </a:rPr>
                        <a:t>and </a:t>
                      </a:r>
                      <a:r>
                        <a:rPr lang="en-CA" sz="1900" b="1" dirty="0">
                          <a:effectLst/>
                        </a:rPr>
                        <a:t>Inclusion </a:t>
                      </a:r>
                      <a:r>
                        <a:rPr lang="en-CA" sz="1900" b="1" dirty="0" smtClean="0">
                          <a:effectLst/>
                        </a:rPr>
                        <a:t>Grant</a:t>
                      </a:r>
                      <a:br>
                        <a:rPr lang="en-CA" sz="1900" b="1" dirty="0" smtClean="0">
                          <a:effectLst/>
                        </a:rPr>
                      </a:br>
                      <a:endParaRPr lang="en-CA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900" b="1" dirty="0">
                          <a:effectLst/>
                        </a:rPr>
                        <a:t>Innovative Recruitment and </a:t>
                      </a:r>
                      <a:r>
                        <a:rPr lang="en-CA" sz="1900" b="1" dirty="0" smtClean="0">
                          <a:effectLst/>
                        </a:rPr>
                        <a:t>Retention </a:t>
                      </a:r>
                      <a:endParaRPr lang="en-CA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900" b="1" dirty="0">
                          <a:effectLst/>
                        </a:rPr>
                        <a:t>Retirement Enhancement and Retention Benefit</a:t>
                      </a:r>
                      <a:endParaRPr lang="en-CA" sz="1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B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65336"/>
                  </a:ext>
                </a:extLst>
              </a:tr>
              <a:tr h="62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9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Total</a:t>
                      </a:r>
                      <a:r>
                        <a:rPr lang="en-CA" sz="19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 Funding: $33.8M</a:t>
                      </a:r>
                      <a:endParaRPr lang="en-CA" sz="19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9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Total</a:t>
                      </a:r>
                      <a:r>
                        <a:rPr lang="en-CA" sz="19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 Funding: 18.7M</a:t>
                      </a:r>
                      <a:endParaRPr lang="en-CA" sz="1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9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Funding:</a:t>
                      </a:r>
                      <a:r>
                        <a:rPr lang="en-CA" sz="19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$7.4M</a:t>
                      </a:r>
                      <a:endParaRPr lang="en-CA" sz="1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B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739315"/>
                  </a:ext>
                </a:extLst>
              </a:tr>
              <a:tr h="104464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$875 per </a:t>
                      </a:r>
                      <a:br>
                        <a:rPr lang="en-CA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</a:br>
                      <a:r>
                        <a:rPr lang="en-CA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licensed space </a:t>
                      </a:r>
                      <a:endParaRPr lang="en-CA" sz="19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900" dirty="0">
                          <a:effectLst/>
                          <a:latin typeface="+mj-lt"/>
                        </a:rPr>
                        <a:t>$500 per </a:t>
                      </a:r>
                      <a:br>
                        <a:rPr lang="en-CA" sz="1900" dirty="0">
                          <a:effectLst/>
                          <a:latin typeface="+mj-lt"/>
                        </a:rPr>
                      </a:br>
                      <a:r>
                        <a:rPr lang="en-CA" sz="1900" dirty="0">
                          <a:effectLst/>
                          <a:latin typeface="+mj-lt"/>
                        </a:rPr>
                        <a:t>licensed space </a:t>
                      </a:r>
                      <a:endParaRPr lang="en-CA" sz="1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900" dirty="0">
                          <a:effectLst/>
                          <a:latin typeface="+mj-lt"/>
                        </a:rPr>
                        <a:t>$200 per </a:t>
                      </a:r>
                      <a:br>
                        <a:rPr lang="en-CA" sz="1900" dirty="0">
                          <a:effectLst/>
                          <a:latin typeface="+mj-lt"/>
                        </a:rPr>
                      </a:br>
                      <a:r>
                        <a:rPr lang="en-CA" sz="1900" dirty="0">
                          <a:effectLst/>
                          <a:latin typeface="+mj-lt"/>
                        </a:rPr>
                        <a:t>licensed space </a:t>
                      </a:r>
                      <a:endParaRPr lang="en-CA" sz="1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900" dirty="0">
                          <a:effectLst/>
                          <a:latin typeface="+mj-lt"/>
                        </a:rPr>
                        <a:t>$500 one-time RRSP contribution </a:t>
                      </a:r>
                      <a:r>
                        <a:rPr lang="en-CA" sz="1900" dirty="0" smtClean="0">
                          <a:effectLst/>
                          <a:latin typeface="+mj-lt"/>
                        </a:rPr>
                        <a:t>top-up for licence holders</a:t>
                      </a:r>
                      <a:endParaRPr lang="en-CA" sz="1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B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325864"/>
                  </a:ext>
                </a:extLst>
              </a:tr>
              <a:tr h="1044640">
                <a:tc gridSpan="3"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9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Coverage</a:t>
                      </a:r>
                      <a:r>
                        <a:rPr lang="en-CA" sz="19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Period for Eligible Expenses: </a:t>
                      </a:r>
                      <a:r>
                        <a:rPr lang="en-CA" sz="19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 1, 2022 – March 31, 2024</a:t>
                      </a:r>
                      <a:endParaRPr lang="en-CA" sz="19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9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Based</a:t>
                      </a:r>
                      <a:r>
                        <a:rPr lang="en-CA" sz="19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2022 tax year RRSP Contribution</a:t>
                      </a:r>
                      <a:endParaRPr lang="en-CA" sz="1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4EB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440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17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6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674423" y="523980"/>
            <a:ext cx="10699657" cy="1143000"/>
          </a:xfrm>
        </p:spPr>
        <p:txBody>
          <a:bodyPr/>
          <a:lstStyle/>
          <a:p>
            <a:r>
              <a:rPr lang="en-CA" dirty="0" smtClean="0"/>
              <a:t>QE Grants: General </a:t>
            </a:r>
            <a:r>
              <a:rPr lang="en-CA" dirty="0"/>
              <a:t>Considerations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for </a:t>
            </a:r>
            <a:r>
              <a:rPr lang="en-CA" dirty="0"/>
              <a:t>Eligible Expenses</a:t>
            </a:r>
            <a:endParaRPr lang="en-CA" sz="3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674423" y="2056002"/>
            <a:ext cx="11093963" cy="5025282"/>
          </a:xfrm>
        </p:spPr>
        <p:txBody>
          <a:bodyPr/>
          <a:lstStyle/>
          <a:p>
            <a:r>
              <a:rPr lang="en-CA" sz="2400" dirty="0" smtClean="0"/>
              <a:t>Flexible criteria allows </a:t>
            </a:r>
            <a:r>
              <a:rPr lang="en-CA" sz="2400" dirty="0"/>
              <a:t>facilities to select </a:t>
            </a:r>
            <a:r>
              <a:rPr lang="en-CA" sz="2400" dirty="0" smtClean="0"/>
              <a:t>purchases specific </a:t>
            </a:r>
            <a:r>
              <a:rPr lang="en-CA" sz="2400" dirty="0"/>
              <a:t>to their unique </a:t>
            </a:r>
            <a:r>
              <a:rPr lang="en-CA" sz="2400" dirty="0" smtClean="0"/>
              <a:t>needs.</a:t>
            </a:r>
          </a:p>
          <a:p>
            <a:pPr lvl="1"/>
            <a:r>
              <a:rPr lang="en-CA" sz="2400" dirty="0"/>
              <a:t>g</a:t>
            </a:r>
            <a:r>
              <a:rPr lang="en-CA" sz="2400" dirty="0" smtClean="0"/>
              <a:t>eneral </a:t>
            </a:r>
            <a:r>
              <a:rPr lang="en-CA" sz="2400" dirty="0"/>
              <a:t>expenses include professional development, equipment and materials, and small construction </a:t>
            </a:r>
            <a:r>
              <a:rPr lang="en-CA" sz="2400" dirty="0" smtClean="0"/>
              <a:t>costs</a:t>
            </a:r>
            <a:r>
              <a:rPr lang="en-CA" sz="2000" dirty="0" smtClean="0"/>
              <a:t/>
            </a:r>
            <a:br>
              <a:rPr lang="en-CA" sz="2000" dirty="0" smtClean="0"/>
            </a:br>
            <a:endParaRPr lang="en-CA" sz="2000" dirty="0" smtClean="0"/>
          </a:p>
          <a:p>
            <a:r>
              <a:rPr lang="en-CA" sz="2400" dirty="0" smtClean="0"/>
              <a:t>In </a:t>
            </a:r>
            <a:r>
              <a:rPr lang="en-CA" sz="2400" dirty="0"/>
              <a:t>accepting any or all of the Quality Enhancement </a:t>
            </a:r>
            <a:r>
              <a:rPr lang="en-CA" sz="2400" dirty="0" smtClean="0"/>
              <a:t>Grants:</a:t>
            </a:r>
          </a:p>
          <a:p>
            <a:pPr lvl="1"/>
            <a:r>
              <a:rPr lang="en-CA" sz="2400" dirty="0" smtClean="0"/>
              <a:t> funding expenditures must be made according to the purpose and criteria of each grant funding streams: Funding Stream Guidelines  </a:t>
            </a:r>
          </a:p>
          <a:p>
            <a:pPr lvl="1"/>
            <a:r>
              <a:rPr lang="en-CA" sz="2400" dirty="0" smtClean="0"/>
              <a:t>child care facilities are expected to adhere to their organizational policies, bylaws, and exercise due diligence with any capital or leasehold improvements.</a:t>
            </a:r>
          </a:p>
        </p:txBody>
      </p:sp>
    </p:spTree>
    <p:extLst>
      <p:ext uri="{BB962C8B-B14F-4D97-AF65-F5344CB8AC3E}">
        <p14:creationId xmlns:p14="http://schemas.microsoft.com/office/powerpoint/2010/main" val="609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7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674423" y="353860"/>
            <a:ext cx="10699657" cy="1143000"/>
          </a:xfrm>
        </p:spPr>
        <p:txBody>
          <a:bodyPr/>
          <a:lstStyle/>
          <a:p>
            <a:r>
              <a:rPr lang="en-CA" dirty="0" smtClean="0"/>
              <a:t>QE Grants: Expenses NOT Eligible</a:t>
            </a:r>
            <a:endParaRPr lang="en-CA" sz="3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674423" y="1399358"/>
            <a:ext cx="11093963" cy="5054495"/>
          </a:xfrm>
        </p:spPr>
        <p:txBody>
          <a:bodyPr/>
          <a:lstStyle/>
          <a:p>
            <a:r>
              <a:rPr lang="en-CA" sz="2200" dirty="0" smtClean="0"/>
              <a:t>Expenses </a:t>
            </a:r>
            <a:r>
              <a:rPr lang="en-CA" sz="2200" dirty="0"/>
              <a:t>incurred prior to April 1, 2022 </a:t>
            </a:r>
            <a:r>
              <a:rPr lang="en-CA" sz="2200" dirty="0" smtClean="0"/>
              <a:t>or after </a:t>
            </a:r>
            <a:r>
              <a:rPr lang="en-CA" sz="2200" dirty="0"/>
              <a:t>March 31, 2024 </a:t>
            </a:r>
            <a:endParaRPr lang="en-CA" sz="2200" dirty="0" smtClean="0"/>
          </a:p>
          <a:p>
            <a:r>
              <a:rPr lang="en-CA" sz="2200" dirty="0" smtClean="0"/>
              <a:t>Expenses </a:t>
            </a:r>
            <a:r>
              <a:rPr lang="en-CA" sz="2200" dirty="0"/>
              <a:t>covered by another grant funding source </a:t>
            </a:r>
            <a:endParaRPr lang="en-CA" sz="2200" dirty="0" smtClean="0"/>
          </a:p>
          <a:p>
            <a:r>
              <a:rPr lang="en-CA" sz="2200" dirty="0" smtClean="0"/>
              <a:t>Gift </a:t>
            </a:r>
            <a:r>
              <a:rPr lang="en-CA" sz="2200" dirty="0"/>
              <a:t>cards, gifts, prizes, and/or incentives for participation </a:t>
            </a:r>
            <a:endParaRPr lang="en-CA" sz="2200" dirty="0" smtClean="0"/>
          </a:p>
          <a:p>
            <a:r>
              <a:rPr lang="en-CA" sz="2200" dirty="0" smtClean="0"/>
              <a:t>Staff </a:t>
            </a:r>
            <a:r>
              <a:rPr lang="en-CA" sz="2200" dirty="0"/>
              <a:t>salaries, bonuses or compensation not specifically noted in </a:t>
            </a:r>
            <a:r>
              <a:rPr lang="en-CA" sz="2200" dirty="0" smtClean="0"/>
              <a:t>the eligibility   </a:t>
            </a:r>
            <a:br>
              <a:rPr lang="en-CA" sz="2200" dirty="0" smtClean="0"/>
            </a:br>
            <a:r>
              <a:rPr lang="en-CA" sz="2200" dirty="0" smtClean="0"/>
              <a:t> criteria. </a:t>
            </a:r>
          </a:p>
          <a:p>
            <a:r>
              <a:rPr lang="en-CA" sz="2200" dirty="0" smtClean="0"/>
              <a:t> </a:t>
            </a:r>
            <a:r>
              <a:rPr lang="en-CA" sz="2200" dirty="0"/>
              <a:t>Individual or centre professional memberships </a:t>
            </a:r>
            <a:endParaRPr lang="en-CA" sz="2200" dirty="0" smtClean="0"/>
          </a:p>
          <a:p>
            <a:r>
              <a:rPr lang="en-CA" sz="2200" dirty="0" smtClean="0"/>
              <a:t> </a:t>
            </a:r>
            <a:r>
              <a:rPr lang="en-CA" sz="2200" dirty="0"/>
              <a:t>Purchasing land and/or </a:t>
            </a:r>
            <a:r>
              <a:rPr lang="en-CA" sz="2200" dirty="0" smtClean="0"/>
              <a:t>buildings</a:t>
            </a:r>
          </a:p>
          <a:p>
            <a:r>
              <a:rPr lang="en-CA" sz="2200" dirty="0" smtClean="0"/>
              <a:t> </a:t>
            </a:r>
            <a:r>
              <a:rPr lang="en-CA" sz="2200" dirty="0"/>
              <a:t>Projects or activities that generate a profit </a:t>
            </a:r>
            <a:endParaRPr lang="en-CA" sz="2200" dirty="0" smtClean="0"/>
          </a:p>
          <a:p>
            <a:r>
              <a:rPr lang="en-CA" sz="2200" dirty="0" smtClean="0"/>
              <a:t> Direct </a:t>
            </a:r>
            <a:r>
              <a:rPr lang="en-CA" sz="2200" dirty="0"/>
              <a:t>fundraising activities or events </a:t>
            </a:r>
            <a:endParaRPr lang="en-CA" sz="2200" dirty="0" smtClean="0"/>
          </a:p>
          <a:p>
            <a:r>
              <a:rPr lang="en-CA" sz="2200" dirty="0" smtClean="0"/>
              <a:t>Alcohol </a:t>
            </a:r>
            <a:r>
              <a:rPr lang="en-CA" sz="2200" dirty="0"/>
              <a:t>or cannabis related products </a:t>
            </a:r>
            <a:endParaRPr lang="en-CA" sz="2200" dirty="0" smtClean="0"/>
          </a:p>
          <a:p>
            <a:r>
              <a:rPr lang="en-CA" sz="2200" dirty="0" smtClean="0"/>
              <a:t>Purchases </a:t>
            </a:r>
            <a:r>
              <a:rPr lang="en-CA" sz="2200" dirty="0"/>
              <a:t>that do not provide benefit to staff or children </a:t>
            </a:r>
            <a:endParaRPr lang="en-CA" sz="2200" dirty="0" smtClean="0"/>
          </a:p>
          <a:p>
            <a:r>
              <a:rPr lang="en-CA" sz="2200" dirty="0" smtClean="0"/>
              <a:t>Anything </a:t>
            </a:r>
            <a:r>
              <a:rPr lang="en-CA" sz="2200" dirty="0"/>
              <a:t>not on the list of eligible items without prior written approval from the </a:t>
            </a:r>
            <a:r>
              <a:rPr lang="en-CA" sz="2200" dirty="0" smtClean="0"/>
              <a:t>Department</a:t>
            </a:r>
            <a:endParaRPr lang="en-CA" sz="2200" dirty="0"/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6283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5933" y="476081"/>
            <a:ext cx="10699657" cy="1143000"/>
          </a:xfrm>
        </p:spPr>
        <p:txBody>
          <a:bodyPr/>
          <a:lstStyle/>
          <a:p>
            <a:r>
              <a:rPr lang="en-CA" dirty="0" smtClean="0"/>
              <a:t>Funding Stream Summary:</a:t>
            </a:r>
            <a:br>
              <a:rPr lang="en-CA" dirty="0" smtClean="0"/>
            </a:br>
            <a:r>
              <a:rPr lang="en-CA" sz="3200" dirty="0">
                <a:solidFill>
                  <a:schemeClr val="accent5">
                    <a:lumMod val="25000"/>
                  </a:schemeClr>
                </a:solidFill>
              </a:rPr>
              <a:t>The Quality Early Learning and </a:t>
            </a:r>
            <a:r>
              <a:rPr lang="en-CA" sz="3200" dirty="0" smtClean="0">
                <a:solidFill>
                  <a:schemeClr val="accent5">
                    <a:lumMod val="25000"/>
                  </a:schemeClr>
                </a:solidFill>
              </a:rPr>
              <a:t>Environments Grant</a:t>
            </a:r>
            <a:endParaRPr lang="en-CA" sz="32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5933" y="2423295"/>
            <a:ext cx="6905381" cy="391132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Purpose</a:t>
            </a:r>
            <a:r>
              <a:rPr lang="en-CA" sz="2400" b="1" dirty="0"/>
              <a:t>:</a:t>
            </a:r>
            <a:r>
              <a:rPr lang="en-CA" sz="2400" dirty="0"/>
              <a:t> </a:t>
            </a:r>
            <a:r>
              <a:rPr lang="en-CA" sz="2400" dirty="0" smtClean="0"/>
              <a:t>To </a:t>
            </a:r>
            <a:r>
              <a:rPr lang="en-CA" sz="2400" dirty="0"/>
              <a:t>make improvements to the child care facility infrastructure, equipment, and materials that </a:t>
            </a:r>
            <a:r>
              <a:rPr lang="en-CA" sz="2400" dirty="0" smtClean="0"/>
              <a:t>will </a:t>
            </a:r>
            <a:r>
              <a:rPr lang="en-CA" sz="2400" dirty="0"/>
              <a:t>provide:</a:t>
            </a:r>
            <a:br>
              <a:rPr lang="en-CA" sz="2400" dirty="0"/>
            </a:br>
            <a:endParaRPr lang="en-CA" sz="2400" dirty="0"/>
          </a:p>
          <a:p>
            <a:r>
              <a:rPr lang="en-CA" sz="2400" dirty="0"/>
              <a:t>Healthy, safe learning environments</a:t>
            </a:r>
          </a:p>
          <a:p>
            <a:r>
              <a:rPr lang="en-CA" sz="2400" dirty="0"/>
              <a:t>Rich learning experiences for children</a:t>
            </a:r>
          </a:p>
          <a:p>
            <a:r>
              <a:rPr lang="en-CA" sz="2400" dirty="0"/>
              <a:t>Supportive work environments for staff</a:t>
            </a:r>
          </a:p>
          <a:p>
            <a:r>
              <a:rPr lang="en-CA" sz="2400" dirty="0"/>
              <a:t>Welcoming spaces for families. </a:t>
            </a:r>
            <a:endParaRPr lang="en-CA" sz="1600" dirty="0"/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8</a:t>
            </a:fld>
            <a:endParaRPr lang="en-CA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386551"/>
              </p:ext>
            </p:extLst>
          </p:nvPr>
        </p:nvGraphicFramePr>
        <p:xfrm>
          <a:off x="7431314" y="2445024"/>
          <a:ext cx="4760686" cy="4097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062">
                  <a:extLst>
                    <a:ext uri="{9D8B030D-6E8A-4147-A177-3AD203B41FA5}">
                      <a16:colId xmlns:a16="http://schemas.microsoft.com/office/drawing/2014/main" val="2207032232"/>
                    </a:ext>
                  </a:extLst>
                </a:gridCol>
                <a:gridCol w="3160624">
                  <a:extLst>
                    <a:ext uri="{9D8B030D-6E8A-4147-A177-3AD203B41FA5}">
                      <a16:colId xmlns:a16="http://schemas.microsoft.com/office/drawing/2014/main" val="480800943"/>
                    </a:ext>
                  </a:extLst>
                </a:gridCol>
              </a:tblGrid>
              <a:tr h="427452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Amount: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$875 per space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2788965"/>
                  </a:ext>
                </a:extLst>
              </a:tr>
              <a:tr h="1825555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Eligibility: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Non</a:t>
                      </a: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-Profit Centres</a:t>
                      </a:r>
                      <a:b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incl. infant, pre-school, nursery, school-age programming</a:t>
                      </a:r>
                      <a:b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</a:br>
                      <a:endParaRPr lang="en-CA" b="1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Home – Based providers (family/group)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8897023"/>
                  </a:ext>
                </a:extLst>
              </a:tr>
              <a:tr h="1658319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How to Claim: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Manitoba</a:t>
                      </a:r>
                      <a:r>
                        <a:rPr lang="en-CA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Child Care Search Facility Update – Deadline March 13, 2022</a:t>
                      </a:r>
                      <a:endParaRPr lang="en-CA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3193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8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5933" y="412285"/>
            <a:ext cx="10699657" cy="1143000"/>
          </a:xfrm>
        </p:spPr>
        <p:txBody>
          <a:bodyPr/>
          <a:lstStyle/>
          <a:p>
            <a:r>
              <a:rPr lang="en-CA" dirty="0" smtClean="0"/>
              <a:t>Eligible Expense Highlights:</a:t>
            </a:r>
            <a:br>
              <a:rPr lang="en-CA" dirty="0" smtClean="0"/>
            </a:br>
            <a:r>
              <a:rPr lang="en-CA" sz="3200" dirty="0">
                <a:solidFill>
                  <a:schemeClr val="accent5">
                    <a:lumMod val="25000"/>
                  </a:schemeClr>
                </a:solidFill>
              </a:rPr>
              <a:t>The Quality Early Learning and </a:t>
            </a:r>
            <a:r>
              <a:rPr lang="en-CA" sz="3200" dirty="0" smtClean="0">
                <a:solidFill>
                  <a:schemeClr val="accent5">
                    <a:lumMod val="25000"/>
                  </a:schemeClr>
                </a:solidFill>
              </a:rPr>
              <a:t>Environments Grant</a:t>
            </a:r>
            <a:endParaRPr lang="en-CA" sz="32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5933" y="1806849"/>
            <a:ext cx="11288696" cy="4549501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/>
              <a:t>P</a:t>
            </a:r>
            <a:r>
              <a:rPr lang="en-CA" sz="2400" dirty="0" smtClean="0"/>
              <a:t>urchase </a:t>
            </a:r>
            <a:r>
              <a:rPr lang="en-CA" sz="2400" dirty="0"/>
              <a:t>of equipment, delivery fees, renovations, consulting/design, professional development or other items or services authorized by the department that: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meet </a:t>
            </a:r>
            <a:r>
              <a:rPr lang="en-CA" sz="2400" dirty="0"/>
              <a:t>and/or exceed required legislation and </a:t>
            </a:r>
            <a:r>
              <a:rPr lang="en-CA" sz="2400" dirty="0" smtClean="0"/>
              <a:t>standards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improve aesthetics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add</a:t>
            </a:r>
            <a:r>
              <a:rPr lang="en-CA" sz="2400" dirty="0"/>
              <a:t>, replace or redesign learning </a:t>
            </a:r>
            <a:r>
              <a:rPr lang="en-CA" sz="2400" dirty="0" smtClean="0"/>
              <a:t>spaces </a:t>
            </a:r>
            <a:r>
              <a:rPr lang="en-CA" sz="2400" dirty="0"/>
              <a:t>to support children’s </a:t>
            </a:r>
            <a:r>
              <a:rPr lang="en-CA" sz="2400" dirty="0" smtClean="0"/>
              <a:t>development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increase </a:t>
            </a:r>
            <a:r>
              <a:rPr lang="en-CA" sz="2400" dirty="0"/>
              <a:t>the variety of high quality equipment, learning materials and </a:t>
            </a:r>
            <a:r>
              <a:rPr lang="en-CA" sz="2400" dirty="0" smtClean="0"/>
              <a:t>books</a:t>
            </a:r>
            <a:endParaRPr lang="en-CA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create </a:t>
            </a:r>
            <a:r>
              <a:rPr lang="en-CA" sz="2400" dirty="0"/>
              <a:t>natural outdoor learning environments </a:t>
            </a:r>
            <a:endParaRPr lang="en-CA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invest </a:t>
            </a:r>
            <a:r>
              <a:rPr lang="en-CA" sz="2400" dirty="0"/>
              <a:t>in technology (iPads, tablets, computers or phones) </a:t>
            </a:r>
            <a:r>
              <a:rPr lang="en-CA" sz="2400" dirty="0" smtClean="0"/>
              <a:t>for professional  development </a:t>
            </a:r>
            <a:r>
              <a:rPr lang="en-CA" sz="2400" dirty="0"/>
              <a:t>of the staff, </a:t>
            </a:r>
            <a:r>
              <a:rPr lang="en-CA" sz="2400" dirty="0" smtClean="0"/>
              <a:t>documentation </a:t>
            </a:r>
            <a:r>
              <a:rPr lang="en-CA" sz="2400" dirty="0"/>
              <a:t>of children’s growth and development, communication with families and/or administration of the centre.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260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vernmen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5C3816636480418C60BACFCAA0842A" ma:contentTypeVersion="1" ma:contentTypeDescription="Create a new document." ma:contentTypeScope="" ma:versionID="41551922392b028711631bfb4be8944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B2F2D21-E035-4D5B-A3A6-FA7EA57B21A9}"/>
</file>

<file path=customXml/itemProps2.xml><?xml version="1.0" encoding="utf-8"?>
<ds:datastoreItem xmlns:ds="http://schemas.openxmlformats.org/officeDocument/2006/customXml" ds:itemID="{C56C6D3A-7AEF-4E0C-B848-106E7D26141D}"/>
</file>

<file path=customXml/itemProps3.xml><?xml version="1.0" encoding="utf-8"?>
<ds:datastoreItem xmlns:ds="http://schemas.openxmlformats.org/officeDocument/2006/customXml" ds:itemID="{591AC1A7-5459-4FF4-86AA-3710F8F81018}"/>
</file>

<file path=docProps/app.xml><?xml version="1.0" encoding="utf-8"?>
<Properties xmlns="http://schemas.openxmlformats.org/officeDocument/2006/extended-properties" xmlns:vt="http://schemas.openxmlformats.org/officeDocument/2006/docPropsVTypes">
  <Template>government</Template>
  <TotalTime>2658</TotalTime>
  <Words>2449</Words>
  <Application>Microsoft Office PowerPoint</Application>
  <PresentationFormat>Widescreen</PresentationFormat>
  <Paragraphs>270</Paragraphs>
  <Slides>30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government</vt:lpstr>
      <vt:lpstr>Early Learning and Child Care  Quality Enhancement Grants Purpose, Eligibility, Implementation &amp; Reporting </vt:lpstr>
      <vt:lpstr>Agenda</vt:lpstr>
      <vt:lpstr>Quality Enhancement (QE) Grants   Purpose</vt:lpstr>
      <vt:lpstr>PowerPoint Presentation</vt:lpstr>
      <vt:lpstr>QE Funding Streams/ Eligibility  Summary</vt:lpstr>
      <vt:lpstr>QE Grants: General Considerations  for Eligible Expenses</vt:lpstr>
      <vt:lpstr>QE Grants: Expenses NOT Eligible</vt:lpstr>
      <vt:lpstr>Funding Stream Summary: The Quality Early Learning and Environments Grant</vt:lpstr>
      <vt:lpstr>Eligible Expense Highlights: The Quality Early Learning and Environments Grant</vt:lpstr>
      <vt:lpstr>Eligible Expense Highlights Cont.: The Quality Early Learning and Environments Grant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QE Grants:  Acceptance Process</vt:lpstr>
      <vt:lpstr>PowerPoint Presentation</vt:lpstr>
      <vt:lpstr>PowerPoint Presentation</vt:lpstr>
      <vt:lpstr>QE Grants: Reporting</vt:lpstr>
      <vt:lpstr>General FAQs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&amp;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Booth, Jason</dc:creator>
  <cp:lastModifiedBy>Booth, Jason</cp:lastModifiedBy>
  <cp:revision>70</cp:revision>
  <dcterms:created xsi:type="dcterms:W3CDTF">2014-11-13T22:07:14Z</dcterms:created>
  <dcterms:modified xsi:type="dcterms:W3CDTF">2023-03-10T15:13:39Z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0x0101006B5C3816636480418C60BACFCAA0842A</vt:lpwstr>
  </property>
</Properties>
</file>