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58" r:id="rId5"/>
    <p:sldId id="261" r:id="rId6"/>
    <p:sldId id="262" r:id="rId7"/>
    <p:sldId id="263" r:id="rId8"/>
    <p:sldId id="264" r:id="rId9"/>
    <p:sldId id="265" r:id="rId10"/>
    <p:sldId id="266" r:id="rId11"/>
    <p:sldId id="267"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6" r:id="rId26"/>
    <p:sldId id="287" r:id="rId27"/>
  </p:sldIdLst>
  <p:sldSz cx="9144000" cy="6858000" type="screen4x3"/>
  <p:notesSz cx="6858000" cy="9144000"/>
  <p:defaultTextStyle>
    <a:defPPr>
      <a:defRPr lang="en-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095" autoAdjust="0"/>
  </p:normalViewPr>
  <p:slideViewPr>
    <p:cSldViewPr snapToGrid="0">
      <p:cViewPr>
        <p:scale>
          <a:sx n="60" d="100"/>
          <a:sy n="60" d="100"/>
        </p:scale>
        <p:origin x="-228" y="-30"/>
      </p:cViewPr>
      <p:guideLst>
        <p:guide orient="horz" pos="2160"/>
        <p:guide pos="2880"/>
      </p:guideLst>
    </p:cSldViewPr>
  </p:slideViewPr>
  <p:notesTextViewPr>
    <p:cViewPr>
      <p:scale>
        <a:sx n="100" d="100"/>
        <a:sy n="100" d="100"/>
      </p:scale>
      <p:origin x="0" y="0"/>
    </p:cViewPr>
  </p:notesTextViewPr>
  <p:notesViewPr>
    <p:cSldViewPr snapToGrid="0">
      <p:cViewPr varScale="1">
        <p:scale>
          <a:sx n="51" d="100"/>
          <a:sy n="51" d="100"/>
        </p:scale>
        <p:origin x="-262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4B7A4A-3B1F-400B-951C-A16037778032}" type="doc">
      <dgm:prSet loTypeId="urn:microsoft.com/office/officeart/2005/8/layout/bProcess2" loCatId="process" qsTypeId="urn:microsoft.com/office/officeart/2005/8/quickstyle/3d2" qsCatId="3D" csTypeId="urn:microsoft.com/office/officeart/2005/8/colors/colorful2" csCatId="colorful" phldr="1"/>
      <dgm:spPr/>
      <dgm:t>
        <a:bodyPr/>
        <a:lstStyle/>
        <a:p>
          <a:endParaRPr lang="en-CA"/>
        </a:p>
      </dgm:t>
    </dgm:pt>
    <dgm:pt modelId="{F8252D98-DE6E-438C-87BB-E4CB894550BC}">
      <dgm:prSet phldrT="[Text]"/>
      <dgm:spPr/>
      <dgm:t>
        <a:bodyPr/>
        <a:lstStyle/>
        <a:p>
          <a:r>
            <a:rPr lang="en-CA" dirty="0" smtClean="0"/>
            <a:t>Consultation within departments</a:t>
          </a:r>
          <a:endParaRPr lang="en-CA" dirty="0"/>
        </a:p>
      </dgm:t>
    </dgm:pt>
    <dgm:pt modelId="{18052957-0E62-435C-B7EE-612D40C10D80}" type="parTrans" cxnId="{51DF3EAC-666C-44A5-956E-90475FE4FEB4}">
      <dgm:prSet/>
      <dgm:spPr/>
      <dgm:t>
        <a:bodyPr/>
        <a:lstStyle/>
        <a:p>
          <a:endParaRPr lang="en-CA"/>
        </a:p>
      </dgm:t>
    </dgm:pt>
    <dgm:pt modelId="{9DE2CFCE-9969-402C-A0A0-1C75065AF638}" type="sibTrans" cxnId="{51DF3EAC-666C-44A5-956E-90475FE4FEB4}">
      <dgm:prSet/>
      <dgm:spPr/>
      <dgm:t>
        <a:bodyPr/>
        <a:lstStyle/>
        <a:p>
          <a:endParaRPr lang="en-CA"/>
        </a:p>
      </dgm:t>
    </dgm:pt>
    <dgm:pt modelId="{8396BB39-63DF-44DA-9923-C7EE51640FAE}">
      <dgm:prSet phldrT="[Text]" custT="1"/>
      <dgm:spPr/>
      <dgm:t>
        <a:bodyPr/>
        <a:lstStyle/>
        <a:p>
          <a:r>
            <a:rPr lang="en-CA" sz="1800" b="1" dirty="0" smtClean="0"/>
            <a:t>Guidelines</a:t>
          </a:r>
        </a:p>
        <a:p>
          <a:r>
            <a:rPr lang="en-CA" sz="1800" b="1" dirty="0" smtClean="0"/>
            <a:t> became protocol</a:t>
          </a:r>
          <a:endParaRPr lang="en-CA" sz="1800" b="1" dirty="0"/>
        </a:p>
      </dgm:t>
    </dgm:pt>
    <dgm:pt modelId="{54A821CC-E1CE-45D5-B63A-F293B76FEF72}" type="parTrans" cxnId="{96CB8023-DCFA-40BF-8BC5-FFA31C365585}">
      <dgm:prSet/>
      <dgm:spPr/>
      <dgm:t>
        <a:bodyPr/>
        <a:lstStyle/>
        <a:p>
          <a:endParaRPr lang="en-CA"/>
        </a:p>
      </dgm:t>
    </dgm:pt>
    <dgm:pt modelId="{93BBA72F-4437-4F7E-B8F1-5F89B0C9E871}" type="sibTrans" cxnId="{96CB8023-DCFA-40BF-8BC5-FFA31C365585}">
      <dgm:prSet/>
      <dgm:spPr/>
      <dgm:t>
        <a:bodyPr/>
        <a:lstStyle/>
        <a:p>
          <a:endParaRPr lang="en-CA"/>
        </a:p>
      </dgm:t>
    </dgm:pt>
    <dgm:pt modelId="{F503F2DD-F8D6-44FF-90F5-C237862B81A4}">
      <dgm:prSet phldrT="[Text]" custT="1"/>
      <dgm:spPr/>
      <dgm:t>
        <a:bodyPr/>
        <a:lstStyle/>
        <a:p>
          <a:r>
            <a:rPr lang="en-CA" sz="2000" b="1" dirty="0" smtClean="0"/>
            <a:t>Protocol </a:t>
          </a:r>
        </a:p>
        <a:p>
          <a:r>
            <a:rPr lang="en-CA" sz="2000" b="1" dirty="0" smtClean="0"/>
            <a:t>template</a:t>
          </a:r>
          <a:endParaRPr lang="en-CA" sz="2000" b="1" dirty="0"/>
        </a:p>
      </dgm:t>
    </dgm:pt>
    <dgm:pt modelId="{00B77975-8A78-4C94-9D0E-8ADB484070FA}" type="parTrans" cxnId="{C7DE1103-9BE8-424F-A185-A91DCA3F1807}">
      <dgm:prSet/>
      <dgm:spPr/>
      <dgm:t>
        <a:bodyPr/>
        <a:lstStyle/>
        <a:p>
          <a:endParaRPr lang="en-CA"/>
        </a:p>
      </dgm:t>
    </dgm:pt>
    <dgm:pt modelId="{3A8F0962-F451-4BE7-A55C-578FAAA57116}" type="sibTrans" cxnId="{C7DE1103-9BE8-424F-A185-A91DCA3F1807}">
      <dgm:prSet/>
      <dgm:spPr/>
      <dgm:t>
        <a:bodyPr/>
        <a:lstStyle/>
        <a:p>
          <a:endParaRPr lang="en-CA"/>
        </a:p>
      </dgm:t>
    </dgm:pt>
    <dgm:pt modelId="{423D928F-BEAB-46EF-B2A8-F4074B086DFE}">
      <dgm:prSet phldrT="[Text]" custT="1"/>
      <dgm:spPr/>
      <dgm:t>
        <a:bodyPr/>
        <a:lstStyle/>
        <a:p>
          <a:r>
            <a:rPr lang="en-CA" sz="2000" b="1" dirty="0" smtClean="0">
              <a:solidFill>
                <a:srgbClr val="FF0000"/>
              </a:solidFill>
            </a:rPr>
            <a:t>Drafts of protocol</a:t>
          </a:r>
          <a:endParaRPr lang="en-CA" sz="2000" b="1" dirty="0">
            <a:solidFill>
              <a:srgbClr val="FF0000"/>
            </a:solidFill>
          </a:endParaRPr>
        </a:p>
      </dgm:t>
    </dgm:pt>
    <dgm:pt modelId="{A791A8E2-F17B-4690-BBB9-A218A83CC85C}" type="parTrans" cxnId="{F323D4B4-001C-437C-BFA3-D5276FE11C9D}">
      <dgm:prSet/>
      <dgm:spPr/>
      <dgm:t>
        <a:bodyPr/>
        <a:lstStyle/>
        <a:p>
          <a:endParaRPr lang="en-CA"/>
        </a:p>
      </dgm:t>
    </dgm:pt>
    <dgm:pt modelId="{10D8ED89-F6D2-4A57-A24A-46FD49F8DF99}" type="sibTrans" cxnId="{F323D4B4-001C-437C-BFA3-D5276FE11C9D}">
      <dgm:prSet/>
      <dgm:spPr/>
      <dgm:t>
        <a:bodyPr/>
        <a:lstStyle/>
        <a:p>
          <a:endParaRPr lang="en-CA"/>
        </a:p>
      </dgm:t>
    </dgm:pt>
    <dgm:pt modelId="{41D2CE1B-2464-4FC2-87AA-E25B9A96D6F8}">
      <dgm:prSet phldrT="[Text]" custT="1"/>
      <dgm:spPr/>
      <dgm:t>
        <a:bodyPr/>
        <a:lstStyle/>
        <a:p>
          <a:r>
            <a:rPr lang="en-CA" sz="1800" b="1" dirty="0" smtClean="0">
              <a:solidFill>
                <a:srgbClr val="FF0000"/>
              </a:solidFill>
            </a:rPr>
            <a:t>External Consultations</a:t>
          </a:r>
          <a:endParaRPr lang="en-CA" sz="1800" b="1" dirty="0">
            <a:solidFill>
              <a:srgbClr val="FF0000"/>
            </a:solidFill>
          </a:endParaRPr>
        </a:p>
      </dgm:t>
    </dgm:pt>
    <dgm:pt modelId="{772DE5C2-83EA-470C-8302-72B640555CB4}" type="parTrans" cxnId="{5E9F538D-C8DC-49A7-9E58-D5902115549B}">
      <dgm:prSet/>
      <dgm:spPr/>
      <dgm:t>
        <a:bodyPr/>
        <a:lstStyle/>
        <a:p>
          <a:endParaRPr lang="en-CA"/>
        </a:p>
      </dgm:t>
    </dgm:pt>
    <dgm:pt modelId="{CA79FE00-0744-485E-93AC-2AF5E7CFFE88}" type="sibTrans" cxnId="{5E9F538D-C8DC-49A7-9E58-D5902115549B}">
      <dgm:prSet/>
      <dgm:spPr/>
      <dgm:t>
        <a:bodyPr/>
        <a:lstStyle/>
        <a:p>
          <a:endParaRPr lang="en-CA"/>
        </a:p>
      </dgm:t>
    </dgm:pt>
    <dgm:pt modelId="{05E275AD-98AC-4296-BEB4-EB77138576E8}">
      <dgm:prSet phldrT="[Text]" custT="1"/>
      <dgm:spPr/>
      <dgm:t>
        <a:bodyPr/>
        <a:lstStyle/>
        <a:p>
          <a:r>
            <a:rPr lang="en-CA" sz="2000" b="1" dirty="0" smtClean="0"/>
            <a:t>Literature Search</a:t>
          </a:r>
          <a:endParaRPr lang="en-CA" sz="2000" b="1" dirty="0"/>
        </a:p>
      </dgm:t>
    </dgm:pt>
    <dgm:pt modelId="{9916232F-290F-4F5D-BEAD-877A8B5AB2B2}" type="parTrans" cxnId="{53A84367-C638-4E88-835A-5BBF578A3706}">
      <dgm:prSet/>
      <dgm:spPr/>
      <dgm:t>
        <a:bodyPr/>
        <a:lstStyle/>
        <a:p>
          <a:endParaRPr lang="en-CA"/>
        </a:p>
      </dgm:t>
    </dgm:pt>
    <dgm:pt modelId="{F4E9AAA8-5373-40B8-A438-13BEA74A6C51}" type="sibTrans" cxnId="{53A84367-C638-4E88-835A-5BBF578A3706}">
      <dgm:prSet/>
      <dgm:spPr/>
      <dgm:t>
        <a:bodyPr/>
        <a:lstStyle/>
        <a:p>
          <a:endParaRPr lang="en-CA"/>
        </a:p>
      </dgm:t>
    </dgm:pt>
    <dgm:pt modelId="{74D2A690-CAC8-42A6-8F3B-50217AF9FB60}">
      <dgm:prSet phldrT="[Text]" custT="1"/>
      <dgm:spPr/>
      <dgm:t>
        <a:bodyPr/>
        <a:lstStyle/>
        <a:p>
          <a:r>
            <a:rPr lang="en-CA" sz="2000" b="1" dirty="0" smtClean="0">
              <a:solidFill>
                <a:srgbClr val="00B050"/>
              </a:solidFill>
            </a:rPr>
            <a:t>Publication</a:t>
          </a:r>
          <a:endParaRPr lang="en-CA" sz="2000" b="1" dirty="0">
            <a:solidFill>
              <a:srgbClr val="00B050"/>
            </a:solidFill>
          </a:endParaRPr>
        </a:p>
      </dgm:t>
    </dgm:pt>
    <dgm:pt modelId="{9CC53F4F-5078-4EF9-AEF6-78A7652197C8}" type="parTrans" cxnId="{DB6BFAFE-99E0-4639-907F-75831B5DF18D}">
      <dgm:prSet/>
      <dgm:spPr/>
      <dgm:t>
        <a:bodyPr/>
        <a:lstStyle/>
        <a:p>
          <a:endParaRPr lang="en-CA"/>
        </a:p>
      </dgm:t>
    </dgm:pt>
    <dgm:pt modelId="{EF5EC547-1D8F-4524-A078-B91ACE7A36D4}" type="sibTrans" cxnId="{DB6BFAFE-99E0-4639-907F-75831B5DF18D}">
      <dgm:prSet/>
      <dgm:spPr/>
      <dgm:t>
        <a:bodyPr/>
        <a:lstStyle/>
        <a:p>
          <a:endParaRPr lang="en-CA"/>
        </a:p>
      </dgm:t>
    </dgm:pt>
    <dgm:pt modelId="{2467C1A9-3CFA-4A53-9C67-0446DDBBDDDC}">
      <dgm:prSet phldrT="[Text]" custT="1"/>
      <dgm:spPr/>
      <dgm:t>
        <a:bodyPr/>
        <a:lstStyle/>
        <a:p>
          <a:r>
            <a:rPr lang="en-CA" sz="2000" b="1" dirty="0" smtClean="0">
              <a:solidFill>
                <a:srgbClr val="00B050"/>
              </a:solidFill>
            </a:rPr>
            <a:t>Workshops</a:t>
          </a:r>
          <a:endParaRPr lang="en-CA" sz="2000" b="1" dirty="0">
            <a:solidFill>
              <a:srgbClr val="00B050"/>
            </a:solidFill>
          </a:endParaRPr>
        </a:p>
      </dgm:t>
    </dgm:pt>
    <dgm:pt modelId="{3180FA88-B13C-4920-B5F5-73400232986A}" type="parTrans" cxnId="{79EE1435-6891-483D-9691-B9B67224B4C3}">
      <dgm:prSet/>
      <dgm:spPr/>
      <dgm:t>
        <a:bodyPr/>
        <a:lstStyle/>
        <a:p>
          <a:endParaRPr lang="en-CA"/>
        </a:p>
      </dgm:t>
    </dgm:pt>
    <dgm:pt modelId="{DAD088B0-9815-4AB6-9B37-22C9F33689CB}" type="sibTrans" cxnId="{79EE1435-6891-483D-9691-B9B67224B4C3}">
      <dgm:prSet/>
      <dgm:spPr/>
      <dgm:t>
        <a:bodyPr/>
        <a:lstStyle/>
        <a:p>
          <a:endParaRPr lang="en-CA"/>
        </a:p>
      </dgm:t>
    </dgm:pt>
    <dgm:pt modelId="{9868632A-00B9-404C-B7DF-F2C118F560A8}" type="pres">
      <dgm:prSet presAssocID="{A54B7A4A-3B1F-400B-951C-A16037778032}" presName="diagram" presStyleCnt="0">
        <dgm:presLayoutVars>
          <dgm:dir/>
          <dgm:resizeHandles/>
        </dgm:presLayoutVars>
      </dgm:prSet>
      <dgm:spPr/>
      <dgm:t>
        <a:bodyPr/>
        <a:lstStyle/>
        <a:p>
          <a:endParaRPr lang="en-CA"/>
        </a:p>
      </dgm:t>
    </dgm:pt>
    <dgm:pt modelId="{88E0D95E-B8E8-44C0-9B4E-43153C7D0ED2}" type="pres">
      <dgm:prSet presAssocID="{F8252D98-DE6E-438C-87BB-E4CB894550BC}" presName="firstNode" presStyleLbl="node1" presStyleIdx="0" presStyleCnt="8" custScaleX="198508" custScaleY="176840" custLinFactY="-24427" custLinFactNeighborX="-8515" custLinFactNeighborY="-100000">
        <dgm:presLayoutVars>
          <dgm:bulletEnabled val="1"/>
        </dgm:presLayoutVars>
      </dgm:prSet>
      <dgm:spPr/>
      <dgm:t>
        <a:bodyPr/>
        <a:lstStyle/>
        <a:p>
          <a:endParaRPr lang="en-CA"/>
        </a:p>
      </dgm:t>
    </dgm:pt>
    <dgm:pt modelId="{4C01CB67-285A-4338-8217-A1849D47AA65}" type="pres">
      <dgm:prSet presAssocID="{9DE2CFCE-9969-402C-A0A0-1C75065AF638}" presName="sibTrans" presStyleLbl="sibTrans2D1" presStyleIdx="0" presStyleCnt="7"/>
      <dgm:spPr/>
      <dgm:t>
        <a:bodyPr/>
        <a:lstStyle/>
        <a:p>
          <a:endParaRPr lang="en-CA"/>
        </a:p>
      </dgm:t>
    </dgm:pt>
    <dgm:pt modelId="{7E2AB8E6-0B3B-48B9-81AC-D644786DCEB8}" type="pres">
      <dgm:prSet presAssocID="{8396BB39-63DF-44DA-9923-C7EE51640FAE}" presName="middleNode" presStyleCnt="0"/>
      <dgm:spPr/>
    </dgm:pt>
    <dgm:pt modelId="{8902C7B4-8429-4BE3-80B0-C79C6B9E75E0}" type="pres">
      <dgm:prSet presAssocID="{8396BB39-63DF-44DA-9923-C7EE51640FAE}" presName="padding" presStyleLbl="node1" presStyleIdx="0" presStyleCnt="8"/>
      <dgm:spPr/>
    </dgm:pt>
    <dgm:pt modelId="{5E560855-DB7D-4AC9-BD6E-65DEDBB02B19}" type="pres">
      <dgm:prSet presAssocID="{8396BB39-63DF-44DA-9923-C7EE51640FAE}" presName="shape" presStyleLbl="node1" presStyleIdx="1" presStyleCnt="8" custScaleX="311864" custScaleY="301228" custLinFactNeighborX="-26577" custLinFactNeighborY="-27447">
        <dgm:presLayoutVars>
          <dgm:bulletEnabled val="1"/>
        </dgm:presLayoutVars>
      </dgm:prSet>
      <dgm:spPr/>
      <dgm:t>
        <a:bodyPr/>
        <a:lstStyle/>
        <a:p>
          <a:endParaRPr lang="en-CA"/>
        </a:p>
      </dgm:t>
    </dgm:pt>
    <dgm:pt modelId="{4DCA09BA-F4FC-4797-8F63-367A23BB40CC}" type="pres">
      <dgm:prSet presAssocID="{93BBA72F-4437-4F7E-B8F1-5F89B0C9E871}" presName="sibTrans" presStyleLbl="sibTrans2D1" presStyleIdx="1" presStyleCnt="7"/>
      <dgm:spPr/>
      <dgm:t>
        <a:bodyPr/>
        <a:lstStyle/>
        <a:p>
          <a:endParaRPr lang="en-CA"/>
        </a:p>
      </dgm:t>
    </dgm:pt>
    <dgm:pt modelId="{2654C7E2-4F61-487A-8163-F0ACA99C6D73}" type="pres">
      <dgm:prSet presAssocID="{F503F2DD-F8D6-44FF-90F5-C237862B81A4}" presName="middleNode" presStyleCnt="0"/>
      <dgm:spPr/>
    </dgm:pt>
    <dgm:pt modelId="{327911F1-29BE-479E-993D-84B8F9E30AA9}" type="pres">
      <dgm:prSet presAssocID="{F503F2DD-F8D6-44FF-90F5-C237862B81A4}" presName="padding" presStyleLbl="node1" presStyleIdx="1" presStyleCnt="8"/>
      <dgm:spPr/>
    </dgm:pt>
    <dgm:pt modelId="{91A423FF-C63E-46B8-A10C-5F09CF07B675}" type="pres">
      <dgm:prSet presAssocID="{F503F2DD-F8D6-44FF-90F5-C237862B81A4}" presName="shape" presStyleLbl="node1" presStyleIdx="2" presStyleCnt="8" custScaleX="307351" custScaleY="271261" custLinFactNeighborX="-20426" custLinFactNeighborY="-30639">
        <dgm:presLayoutVars>
          <dgm:bulletEnabled val="1"/>
        </dgm:presLayoutVars>
      </dgm:prSet>
      <dgm:spPr/>
      <dgm:t>
        <a:bodyPr/>
        <a:lstStyle/>
        <a:p>
          <a:endParaRPr lang="en-CA"/>
        </a:p>
      </dgm:t>
    </dgm:pt>
    <dgm:pt modelId="{E5E318B4-3ED2-42CC-9B39-22140D53C0A6}" type="pres">
      <dgm:prSet presAssocID="{3A8F0962-F451-4BE7-A55C-578FAAA57116}" presName="sibTrans" presStyleLbl="sibTrans2D1" presStyleIdx="2" presStyleCnt="7"/>
      <dgm:spPr/>
      <dgm:t>
        <a:bodyPr/>
        <a:lstStyle/>
        <a:p>
          <a:endParaRPr lang="en-CA"/>
        </a:p>
      </dgm:t>
    </dgm:pt>
    <dgm:pt modelId="{FCFB5F7E-7AC0-442C-A782-24703FA5E2D1}" type="pres">
      <dgm:prSet presAssocID="{05E275AD-98AC-4296-BEB4-EB77138576E8}" presName="middleNode" presStyleCnt="0"/>
      <dgm:spPr/>
    </dgm:pt>
    <dgm:pt modelId="{97551E8F-B6C6-4476-BF75-914AD8E782CE}" type="pres">
      <dgm:prSet presAssocID="{05E275AD-98AC-4296-BEB4-EB77138576E8}" presName="padding" presStyleLbl="node1" presStyleIdx="2" presStyleCnt="8"/>
      <dgm:spPr/>
    </dgm:pt>
    <dgm:pt modelId="{CFF2BE41-5DF8-4409-9ACF-97B26D760692}" type="pres">
      <dgm:prSet presAssocID="{05E275AD-98AC-4296-BEB4-EB77138576E8}" presName="shape" presStyleLbl="node1" presStyleIdx="3" presStyleCnt="8" custScaleX="344490" custScaleY="264491">
        <dgm:presLayoutVars>
          <dgm:bulletEnabled val="1"/>
        </dgm:presLayoutVars>
      </dgm:prSet>
      <dgm:spPr/>
      <dgm:t>
        <a:bodyPr/>
        <a:lstStyle/>
        <a:p>
          <a:endParaRPr lang="en-CA"/>
        </a:p>
      </dgm:t>
    </dgm:pt>
    <dgm:pt modelId="{3E760BCD-9A61-4CC7-AFC9-54E4C2A4BC14}" type="pres">
      <dgm:prSet presAssocID="{F4E9AAA8-5373-40B8-A438-13BEA74A6C51}" presName="sibTrans" presStyleLbl="sibTrans2D1" presStyleIdx="3" presStyleCnt="7"/>
      <dgm:spPr/>
      <dgm:t>
        <a:bodyPr/>
        <a:lstStyle/>
        <a:p>
          <a:endParaRPr lang="en-CA"/>
        </a:p>
      </dgm:t>
    </dgm:pt>
    <dgm:pt modelId="{D23DAB6A-4D7B-4797-B0B8-C510C0737D05}" type="pres">
      <dgm:prSet presAssocID="{423D928F-BEAB-46EF-B2A8-F4074B086DFE}" presName="middleNode" presStyleCnt="0"/>
      <dgm:spPr/>
    </dgm:pt>
    <dgm:pt modelId="{60D06286-80A6-4060-909D-6FFE30745A79}" type="pres">
      <dgm:prSet presAssocID="{423D928F-BEAB-46EF-B2A8-F4074B086DFE}" presName="padding" presStyleLbl="node1" presStyleIdx="3" presStyleCnt="8"/>
      <dgm:spPr/>
    </dgm:pt>
    <dgm:pt modelId="{ECC241A8-6E49-4E87-AA03-13615805FB41}" type="pres">
      <dgm:prSet presAssocID="{423D928F-BEAB-46EF-B2A8-F4074B086DFE}" presName="shape" presStyleLbl="node1" presStyleIdx="4" presStyleCnt="8" custScaleX="302883" custScaleY="271829">
        <dgm:presLayoutVars>
          <dgm:bulletEnabled val="1"/>
        </dgm:presLayoutVars>
      </dgm:prSet>
      <dgm:spPr/>
      <dgm:t>
        <a:bodyPr/>
        <a:lstStyle/>
        <a:p>
          <a:endParaRPr lang="en-CA"/>
        </a:p>
      </dgm:t>
    </dgm:pt>
    <dgm:pt modelId="{3F28A658-CD6A-45A4-9B6F-94BB3E743F71}" type="pres">
      <dgm:prSet presAssocID="{10D8ED89-F6D2-4A57-A24A-46FD49F8DF99}" presName="sibTrans" presStyleLbl="sibTrans2D1" presStyleIdx="4" presStyleCnt="7"/>
      <dgm:spPr/>
      <dgm:t>
        <a:bodyPr/>
        <a:lstStyle/>
        <a:p>
          <a:endParaRPr lang="en-CA"/>
        </a:p>
      </dgm:t>
    </dgm:pt>
    <dgm:pt modelId="{96D0D94D-A114-4AA6-89CF-2DA4C5425DE2}" type="pres">
      <dgm:prSet presAssocID="{41D2CE1B-2464-4FC2-87AA-E25B9A96D6F8}" presName="middleNode" presStyleCnt="0"/>
      <dgm:spPr/>
    </dgm:pt>
    <dgm:pt modelId="{CE2BB832-6741-412F-B24C-2DFD881C9271}" type="pres">
      <dgm:prSet presAssocID="{41D2CE1B-2464-4FC2-87AA-E25B9A96D6F8}" presName="padding" presStyleLbl="node1" presStyleIdx="4" presStyleCnt="8"/>
      <dgm:spPr/>
    </dgm:pt>
    <dgm:pt modelId="{90D19BCF-7F84-4EFD-9A5F-B5C67B2F34A4}" type="pres">
      <dgm:prSet presAssocID="{41D2CE1B-2464-4FC2-87AA-E25B9A96D6F8}" presName="shape" presStyleLbl="node1" presStyleIdx="5" presStyleCnt="8" custScaleX="403018" custScaleY="356345" custLinFactNeighborX="-3145" custLinFactNeighborY="-48756">
        <dgm:presLayoutVars>
          <dgm:bulletEnabled val="1"/>
        </dgm:presLayoutVars>
      </dgm:prSet>
      <dgm:spPr/>
      <dgm:t>
        <a:bodyPr/>
        <a:lstStyle/>
        <a:p>
          <a:endParaRPr lang="en-CA"/>
        </a:p>
      </dgm:t>
    </dgm:pt>
    <dgm:pt modelId="{A3CDB065-C046-4D4A-BFF3-6D63B2FDE143}" type="pres">
      <dgm:prSet presAssocID="{CA79FE00-0744-485E-93AC-2AF5E7CFFE88}" presName="sibTrans" presStyleLbl="sibTrans2D1" presStyleIdx="5" presStyleCnt="7"/>
      <dgm:spPr/>
      <dgm:t>
        <a:bodyPr/>
        <a:lstStyle/>
        <a:p>
          <a:endParaRPr lang="en-CA"/>
        </a:p>
      </dgm:t>
    </dgm:pt>
    <dgm:pt modelId="{9A64BC8D-0331-4F9B-B569-09B7D64F3CAE}" type="pres">
      <dgm:prSet presAssocID="{74D2A690-CAC8-42A6-8F3B-50217AF9FB60}" presName="middleNode" presStyleCnt="0"/>
      <dgm:spPr/>
    </dgm:pt>
    <dgm:pt modelId="{67C57CCF-78B0-49C6-9B28-B12D3F7B3D41}" type="pres">
      <dgm:prSet presAssocID="{74D2A690-CAC8-42A6-8F3B-50217AF9FB60}" presName="padding" presStyleLbl="node1" presStyleIdx="5" presStyleCnt="8"/>
      <dgm:spPr/>
    </dgm:pt>
    <dgm:pt modelId="{51A84287-9CA0-4A0F-916F-F5342A417DAA}" type="pres">
      <dgm:prSet presAssocID="{74D2A690-CAC8-42A6-8F3B-50217AF9FB60}" presName="shape" presStyleLbl="node1" presStyleIdx="6" presStyleCnt="8" custScaleX="368747" custScaleY="321029">
        <dgm:presLayoutVars>
          <dgm:bulletEnabled val="1"/>
        </dgm:presLayoutVars>
      </dgm:prSet>
      <dgm:spPr/>
      <dgm:t>
        <a:bodyPr/>
        <a:lstStyle/>
        <a:p>
          <a:endParaRPr lang="en-CA"/>
        </a:p>
      </dgm:t>
    </dgm:pt>
    <dgm:pt modelId="{271B6A9D-F751-4F2A-8F1E-05DBD8942A69}" type="pres">
      <dgm:prSet presAssocID="{EF5EC547-1D8F-4524-A078-B91ACE7A36D4}" presName="sibTrans" presStyleLbl="sibTrans2D1" presStyleIdx="6" presStyleCnt="7"/>
      <dgm:spPr/>
      <dgm:t>
        <a:bodyPr/>
        <a:lstStyle/>
        <a:p>
          <a:endParaRPr lang="en-CA"/>
        </a:p>
      </dgm:t>
    </dgm:pt>
    <dgm:pt modelId="{1BED04CB-89A6-4253-A18D-22478746F333}" type="pres">
      <dgm:prSet presAssocID="{2467C1A9-3CFA-4A53-9C67-0446DDBBDDDC}" presName="lastNode" presStyleLbl="node1" presStyleIdx="7" presStyleCnt="8" custScaleX="248734" custScaleY="217077">
        <dgm:presLayoutVars>
          <dgm:bulletEnabled val="1"/>
        </dgm:presLayoutVars>
      </dgm:prSet>
      <dgm:spPr/>
      <dgm:t>
        <a:bodyPr/>
        <a:lstStyle/>
        <a:p>
          <a:endParaRPr lang="en-CA"/>
        </a:p>
      </dgm:t>
    </dgm:pt>
  </dgm:ptLst>
  <dgm:cxnLst>
    <dgm:cxn modelId="{79EE1435-6891-483D-9691-B9B67224B4C3}" srcId="{A54B7A4A-3B1F-400B-951C-A16037778032}" destId="{2467C1A9-3CFA-4A53-9C67-0446DDBBDDDC}" srcOrd="7" destOrd="0" parTransId="{3180FA88-B13C-4920-B5F5-73400232986A}" sibTransId="{DAD088B0-9815-4AB6-9B37-22C9F33689CB}"/>
    <dgm:cxn modelId="{6465809A-657F-405B-BE4A-B178BC4D46BB}" type="presOf" srcId="{EF5EC547-1D8F-4524-A078-B91ACE7A36D4}" destId="{271B6A9D-F751-4F2A-8F1E-05DBD8942A69}" srcOrd="0" destOrd="0" presId="urn:microsoft.com/office/officeart/2005/8/layout/bProcess2"/>
    <dgm:cxn modelId="{2B438510-C3C2-4E9C-824C-862F856C77D4}" type="presOf" srcId="{74D2A690-CAC8-42A6-8F3B-50217AF9FB60}" destId="{51A84287-9CA0-4A0F-916F-F5342A417DAA}" srcOrd="0" destOrd="0" presId="urn:microsoft.com/office/officeart/2005/8/layout/bProcess2"/>
    <dgm:cxn modelId="{E71D76CF-4A6B-405B-98A2-17ECC9B73251}" type="presOf" srcId="{A54B7A4A-3B1F-400B-951C-A16037778032}" destId="{9868632A-00B9-404C-B7DF-F2C118F560A8}" srcOrd="0" destOrd="0" presId="urn:microsoft.com/office/officeart/2005/8/layout/bProcess2"/>
    <dgm:cxn modelId="{96CB8023-DCFA-40BF-8BC5-FFA31C365585}" srcId="{A54B7A4A-3B1F-400B-951C-A16037778032}" destId="{8396BB39-63DF-44DA-9923-C7EE51640FAE}" srcOrd="1" destOrd="0" parTransId="{54A821CC-E1CE-45D5-B63A-F293B76FEF72}" sibTransId="{93BBA72F-4437-4F7E-B8F1-5F89B0C9E871}"/>
    <dgm:cxn modelId="{5E9F538D-C8DC-49A7-9E58-D5902115549B}" srcId="{A54B7A4A-3B1F-400B-951C-A16037778032}" destId="{41D2CE1B-2464-4FC2-87AA-E25B9A96D6F8}" srcOrd="5" destOrd="0" parTransId="{772DE5C2-83EA-470C-8302-72B640555CB4}" sibTransId="{CA79FE00-0744-485E-93AC-2AF5E7CFFE88}"/>
    <dgm:cxn modelId="{B51934E1-4D56-43B1-AD45-9F709BFCC53E}" type="presOf" srcId="{3A8F0962-F451-4BE7-A55C-578FAAA57116}" destId="{E5E318B4-3ED2-42CC-9B39-22140D53C0A6}" srcOrd="0" destOrd="0" presId="urn:microsoft.com/office/officeart/2005/8/layout/bProcess2"/>
    <dgm:cxn modelId="{96891306-FC2D-424C-BB31-505F42C6C190}" type="presOf" srcId="{9DE2CFCE-9969-402C-A0A0-1C75065AF638}" destId="{4C01CB67-285A-4338-8217-A1849D47AA65}" srcOrd="0" destOrd="0" presId="urn:microsoft.com/office/officeart/2005/8/layout/bProcess2"/>
    <dgm:cxn modelId="{1E4330EE-7B87-45CC-A600-CD98A6E9B962}" type="presOf" srcId="{8396BB39-63DF-44DA-9923-C7EE51640FAE}" destId="{5E560855-DB7D-4AC9-BD6E-65DEDBB02B19}" srcOrd="0" destOrd="0" presId="urn:microsoft.com/office/officeart/2005/8/layout/bProcess2"/>
    <dgm:cxn modelId="{F323D4B4-001C-437C-BFA3-D5276FE11C9D}" srcId="{A54B7A4A-3B1F-400B-951C-A16037778032}" destId="{423D928F-BEAB-46EF-B2A8-F4074B086DFE}" srcOrd="4" destOrd="0" parTransId="{A791A8E2-F17B-4690-BBB9-A218A83CC85C}" sibTransId="{10D8ED89-F6D2-4A57-A24A-46FD49F8DF99}"/>
    <dgm:cxn modelId="{DB6BFAFE-99E0-4639-907F-75831B5DF18D}" srcId="{A54B7A4A-3B1F-400B-951C-A16037778032}" destId="{74D2A690-CAC8-42A6-8F3B-50217AF9FB60}" srcOrd="6" destOrd="0" parTransId="{9CC53F4F-5078-4EF9-AEF6-78A7652197C8}" sibTransId="{EF5EC547-1D8F-4524-A078-B91ACE7A36D4}"/>
    <dgm:cxn modelId="{F8AC0647-9B77-4C9B-8C84-FF5F730E4D7A}" type="presOf" srcId="{93BBA72F-4437-4F7E-B8F1-5F89B0C9E871}" destId="{4DCA09BA-F4FC-4797-8F63-367A23BB40CC}" srcOrd="0" destOrd="0" presId="urn:microsoft.com/office/officeart/2005/8/layout/bProcess2"/>
    <dgm:cxn modelId="{F1DA091F-CBBC-429A-83D6-EFCFEA469A7E}" type="presOf" srcId="{423D928F-BEAB-46EF-B2A8-F4074B086DFE}" destId="{ECC241A8-6E49-4E87-AA03-13615805FB41}" srcOrd="0" destOrd="0" presId="urn:microsoft.com/office/officeart/2005/8/layout/bProcess2"/>
    <dgm:cxn modelId="{93277798-D5CF-4A06-95E5-56BE7EC0B0B8}" type="presOf" srcId="{F503F2DD-F8D6-44FF-90F5-C237862B81A4}" destId="{91A423FF-C63E-46B8-A10C-5F09CF07B675}" srcOrd="0" destOrd="0" presId="urn:microsoft.com/office/officeart/2005/8/layout/bProcess2"/>
    <dgm:cxn modelId="{D32DF15E-F605-4D48-8610-D551ABBD9958}" type="presOf" srcId="{41D2CE1B-2464-4FC2-87AA-E25B9A96D6F8}" destId="{90D19BCF-7F84-4EFD-9A5F-B5C67B2F34A4}" srcOrd="0" destOrd="0" presId="urn:microsoft.com/office/officeart/2005/8/layout/bProcess2"/>
    <dgm:cxn modelId="{77EDE04A-E785-409A-ABCE-9B4E8B5DBDD7}" type="presOf" srcId="{05E275AD-98AC-4296-BEB4-EB77138576E8}" destId="{CFF2BE41-5DF8-4409-9ACF-97B26D760692}" srcOrd="0" destOrd="0" presId="urn:microsoft.com/office/officeart/2005/8/layout/bProcess2"/>
    <dgm:cxn modelId="{7507CDBE-4E44-4A04-965A-36AEF46178D7}" type="presOf" srcId="{F8252D98-DE6E-438C-87BB-E4CB894550BC}" destId="{88E0D95E-B8E8-44C0-9B4E-43153C7D0ED2}" srcOrd="0" destOrd="0" presId="urn:microsoft.com/office/officeart/2005/8/layout/bProcess2"/>
    <dgm:cxn modelId="{53A84367-C638-4E88-835A-5BBF578A3706}" srcId="{A54B7A4A-3B1F-400B-951C-A16037778032}" destId="{05E275AD-98AC-4296-BEB4-EB77138576E8}" srcOrd="3" destOrd="0" parTransId="{9916232F-290F-4F5D-BEAD-877A8B5AB2B2}" sibTransId="{F4E9AAA8-5373-40B8-A438-13BEA74A6C51}"/>
    <dgm:cxn modelId="{CA9694DC-A9F8-4187-BCAE-5A18FF6D6269}" type="presOf" srcId="{2467C1A9-3CFA-4A53-9C67-0446DDBBDDDC}" destId="{1BED04CB-89A6-4253-A18D-22478746F333}" srcOrd="0" destOrd="0" presId="urn:microsoft.com/office/officeart/2005/8/layout/bProcess2"/>
    <dgm:cxn modelId="{A2FF331D-E1E7-44A9-9E7D-71E8E8966ECF}" type="presOf" srcId="{F4E9AAA8-5373-40B8-A438-13BEA74A6C51}" destId="{3E760BCD-9A61-4CC7-AFC9-54E4C2A4BC14}" srcOrd="0" destOrd="0" presId="urn:microsoft.com/office/officeart/2005/8/layout/bProcess2"/>
    <dgm:cxn modelId="{D7A3ADD2-F34B-4D53-AA95-CC4C2C3FAAEA}" type="presOf" srcId="{10D8ED89-F6D2-4A57-A24A-46FD49F8DF99}" destId="{3F28A658-CD6A-45A4-9B6F-94BB3E743F71}" srcOrd="0" destOrd="0" presId="urn:microsoft.com/office/officeart/2005/8/layout/bProcess2"/>
    <dgm:cxn modelId="{51DF3EAC-666C-44A5-956E-90475FE4FEB4}" srcId="{A54B7A4A-3B1F-400B-951C-A16037778032}" destId="{F8252D98-DE6E-438C-87BB-E4CB894550BC}" srcOrd="0" destOrd="0" parTransId="{18052957-0E62-435C-B7EE-612D40C10D80}" sibTransId="{9DE2CFCE-9969-402C-A0A0-1C75065AF638}"/>
    <dgm:cxn modelId="{C7DE1103-9BE8-424F-A185-A91DCA3F1807}" srcId="{A54B7A4A-3B1F-400B-951C-A16037778032}" destId="{F503F2DD-F8D6-44FF-90F5-C237862B81A4}" srcOrd="2" destOrd="0" parTransId="{00B77975-8A78-4C94-9D0E-8ADB484070FA}" sibTransId="{3A8F0962-F451-4BE7-A55C-578FAAA57116}"/>
    <dgm:cxn modelId="{6A9B49CF-85AB-4FD4-A616-B43A4498B02D}" type="presOf" srcId="{CA79FE00-0744-485E-93AC-2AF5E7CFFE88}" destId="{A3CDB065-C046-4D4A-BFF3-6D63B2FDE143}" srcOrd="0" destOrd="0" presId="urn:microsoft.com/office/officeart/2005/8/layout/bProcess2"/>
    <dgm:cxn modelId="{4F71F6C2-237D-452D-9095-3A2E893CBD51}" type="presParOf" srcId="{9868632A-00B9-404C-B7DF-F2C118F560A8}" destId="{88E0D95E-B8E8-44C0-9B4E-43153C7D0ED2}" srcOrd="0" destOrd="0" presId="urn:microsoft.com/office/officeart/2005/8/layout/bProcess2"/>
    <dgm:cxn modelId="{8893A01F-2096-4263-ACFC-AF66431AEEEC}" type="presParOf" srcId="{9868632A-00B9-404C-B7DF-F2C118F560A8}" destId="{4C01CB67-285A-4338-8217-A1849D47AA65}" srcOrd="1" destOrd="0" presId="urn:microsoft.com/office/officeart/2005/8/layout/bProcess2"/>
    <dgm:cxn modelId="{059F2335-0223-4130-9657-2395E9276585}" type="presParOf" srcId="{9868632A-00B9-404C-B7DF-F2C118F560A8}" destId="{7E2AB8E6-0B3B-48B9-81AC-D644786DCEB8}" srcOrd="2" destOrd="0" presId="urn:microsoft.com/office/officeart/2005/8/layout/bProcess2"/>
    <dgm:cxn modelId="{EAC45F9C-A41E-4F1B-A206-FE96CC6B30BC}" type="presParOf" srcId="{7E2AB8E6-0B3B-48B9-81AC-D644786DCEB8}" destId="{8902C7B4-8429-4BE3-80B0-C79C6B9E75E0}" srcOrd="0" destOrd="0" presId="urn:microsoft.com/office/officeart/2005/8/layout/bProcess2"/>
    <dgm:cxn modelId="{16BEBF29-167F-48FE-B136-E1C52E0A8443}" type="presParOf" srcId="{7E2AB8E6-0B3B-48B9-81AC-D644786DCEB8}" destId="{5E560855-DB7D-4AC9-BD6E-65DEDBB02B19}" srcOrd="1" destOrd="0" presId="urn:microsoft.com/office/officeart/2005/8/layout/bProcess2"/>
    <dgm:cxn modelId="{064F2857-8465-4C6B-916D-3E477FE7C70C}" type="presParOf" srcId="{9868632A-00B9-404C-B7DF-F2C118F560A8}" destId="{4DCA09BA-F4FC-4797-8F63-367A23BB40CC}" srcOrd="3" destOrd="0" presId="urn:microsoft.com/office/officeart/2005/8/layout/bProcess2"/>
    <dgm:cxn modelId="{41444DB0-3011-4DC4-8FCA-38E0E4257A51}" type="presParOf" srcId="{9868632A-00B9-404C-B7DF-F2C118F560A8}" destId="{2654C7E2-4F61-487A-8163-F0ACA99C6D73}" srcOrd="4" destOrd="0" presId="urn:microsoft.com/office/officeart/2005/8/layout/bProcess2"/>
    <dgm:cxn modelId="{CB3E9A42-72AD-4C9B-9EC4-07C69FC1D1F5}" type="presParOf" srcId="{2654C7E2-4F61-487A-8163-F0ACA99C6D73}" destId="{327911F1-29BE-479E-993D-84B8F9E30AA9}" srcOrd="0" destOrd="0" presId="urn:microsoft.com/office/officeart/2005/8/layout/bProcess2"/>
    <dgm:cxn modelId="{6801CB8E-42A4-4B37-BA90-122E906825E0}" type="presParOf" srcId="{2654C7E2-4F61-487A-8163-F0ACA99C6D73}" destId="{91A423FF-C63E-46B8-A10C-5F09CF07B675}" srcOrd="1" destOrd="0" presId="urn:microsoft.com/office/officeart/2005/8/layout/bProcess2"/>
    <dgm:cxn modelId="{C496570F-7B6A-4E29-94B1-DAFB46A0BCAE}" type="presParOf" srcId="{9868632A-00B9-404C-B7DF-F2C118F560A8}" destId="{E5E318B4-3ED2-42CC-9B39-22140D53C0A6}" srcOrd="5" destOrd="0" presId="urn:microsoft.com/office/officeart/2005/8/layout/bProcess2"/>
    <dgm:cxn modelId="{1E825CEA-7FC1-4DFB-A01A-23A78869CB15}" type="presParOf" srcId="{9868632A-00B9-404C-B7DF-F2C118F560A8}" destId="{FCFB5F7E-7AC0-442C-A782-24703FA5E2D1}" srcOrd="6" destOrd="0" presId="urn:microsoft.com/office/officeart/2005/8/layout/bProcess2"/>
    <dgm:cxn modelId="{1413C3A1-91EA-4D1D-A470-0B07134BA32D}" type="presParOf" srcId="{FCFB5F7E-7AC0-442C-A782-24703FA5E2D1}" destId="{97551E8F-B6C6-4476-BF75-914AD8E782CE}" srcOrd="0" destOrd="0" presId="urn:microsoft.com/office/officeart/2005/8/layout/bProcess2"/>
    <dgm:cxn modelId="{DFBC5889-4073-46EC-AE9F-215ECDD2D0B9}" type="presParOf" srcId="{FCFB5F7E-7AC0-442C-A782-24703FA5E2D1}" destId="{CFF2BE41-5DF8-4409-9ACF-97B26D760692}" srcOrd="1" destOrd="0" presId="urn:microsoft.com/office/officeart/2005/8/layout/bProcess2"/>
    <dgm:cxn modelId="{C12A15DC-8192-444B-BC20-9F0BE4BB245A}" type="presParOf" srcId="{9868632A-00B9-404C-B7DF-F2C118F560A8}" destId="{3E760BCD-9A61-4CC7-AFC9-54E4C2A4BC14}" srcOrd="7" destOrd="0" presId="urn:microsoft.com/office/officeart/2005/8/layout/bProcess2"/>
    <dgm:cxn modelId="{E4BBEA93-950A-49F5-8A1D-B9329D7454FD}" type="presParOf" srcId="{9868632A-00B9-404C-B7DF-F2C118F560A8}" destId="{D23DAB6A-4D7B-4797-B0B8-C510C0737D05}" srcOrd="8" destOrd="0" presId="urn:microsoft.com/office/officeart/2005/8/layout/bProcess2"/>
    <dgm:cxn modelId="{D05C5D89-A61F-4F53-8916-7C3551154533}" type="presParOf" srcId="{D23DAB6A-4D7B-4797-B0B8-C510C0737D05}" destId="{60D06286-80A6-4060-909D-6FFE30745A79}" srcOrd="0" destOrd="0" presId="urn:microsoft.com/office/officeart/2005/8/layout/bProcess2"/>
    <dgm:cxn modelId="{B0F55B7B-56A4-4DBF-8AB3-9D0865C80F97}" type="presParOf" srcId="{D23DAB6A-4D7B-4797-B0B8-C510C0737D05}" destId="{ECC241A8-6E49-4E87-AA03-13615805FB41}" srcOrd="1" destOrd="0" presId="urn:microsoft.com/office/officeart/2005/8/layout/bProcess2"/>
    <dgm:cxn modelId="{7D08DDE4-04F8-4094-88BE-7A54993FFBEC}" type="presParOf" srcId="{9868632A-00B9-404C-B7DF-F2C118F560A8}" destId="{3F28A658-CD6A-45A4-9B6F-94BB3E743F71}" srcOrd="9" destOrd="0" presId="urn:microsoft.com/office/officeart/2005/8/layout/bProcess2"/>
    <dgm:cxn modelId="{251623F7-6F20-445E-AFD5-1310551CCB76}" type="presParOf" srcId="{9868632A-00B9-404C-B7DF-F2C118F560A8}" destId="{96D0D94D-A114-4AA6-89CF-2DA4C5425DE2}" srcOrd="10" destOrd="0" presId="urn:microsoft.com/office/officeart/2005/8/layout/bProcess2"/>
    <dgm:cxn modelId="{4761990A-602E-42F2-92F8-1E47B8D184F3}" type="presParOf" srcId="{96D0D94D-A114-4AA6-89CF-2DA4C5425DE2}" destId="{CE2BB832-6741-412F-B24C-2DFD881C9271}" srcOrd="0" destOrd="0" presId="urn:microsoft.com/office/officeart/2005/8/layout/bProcess2"/>
    <dgm:cxn modelId="{FB2A2294-CE6F-4FB6-9FD9-148CD38629EE}" type="presParOf" srcId="{96D0D94D-A114-4AA6-89CF-2DA4C5425DE2}" destId="{90D19BCF-7F84-4EFD-9A5F-B5C67B2F34A4}" srcOrd="1" destOrd="0" presId="urn:microsoft.com/office/officeart/2005/8/layout/bProcess2"/>
    <dgm:cxn modelId="{A5005413-6056-41EF-AAB3-6A634B735DC6}" type="presParOf" srcId="{9868632A-00B9-404C-B7DF-F2C118F560A8}" destId="{A3CDB065-C046-4D4A-BFF3-6D63B2FDE143}" srcOrd="11" destOrd="0" presId="urn:microsoft.com/office/officeart/2005/8/layout/bProcess2"/>
    <dgm:cxn modelId="{CB900C85-914B-412E-8E27-1F52FA3F381E}" type="presParOf" srcId="{9868632A-00B9-404C-B7DF-F2C118F560A8}" destId="{9A64BC8D-0331-4F9B-B569-09B7D64F3CAE}" srcOrd="12" destOrd="0" presId="urn:microsoft.com/office/officeart/2005/8/layout/bProcess2"/>
    <dgm:cxn modelId="{35EA2A92-1129-4A2E-A0C7-752CDF5D5CC2}" type="presParOf" srcId="{9A64BC8D-0331-4F9B-B569-09B7D64F3CAE}" destId="{67C57CCF-78B0-49C6-9B28-B12D3F7B3D41}" srcOrd="0" destOrd="0" presId="urn:microsoft.com/office/officeart/2005/8/layout/bProcess2"/>
    <dgm:cxn modelId="{F3A5AB0A-E60F-408B-B7E2-33FE9C497B6C}" type="presParOf" srcId="{9A64BC8D-0331-4F9B-B569-09B7D64F3CAE}" destId="{51A84287-9CA0-4A0F-916F-F5342A417DAA}" srcOrd="1" destOrd="0" presId="urn:microsoft.com/office/officeart/2005/8/layout/bProcess2"/>
    <dgm:cxn modelId="{6C0D7FD7-E966-47A8-B6B6-44ACA45C964F}" type="presParOf" srcId="{9868632A-00B9-404C-B7DF-F2C118F560A8}" destId="{271B6A9D-F751-4F2A-8F1E-05DBD8942A69}" srcOrd="13" destOrd="0" presId="urn:microsoft.com/office/officeart/2005/8/layout/bProcess2"/>
    <dgm:cxn modelId="{8E49C171-79CD-4A1A-BD0F-440732576000}" type="presParOf" srcId="{9868632A-00B9-404C-B7DF-F2C118F560A8}" destId="{1BED04CB-89A6-4253-A18D-22478746F333}" srcOrd="14" destOrd="0" presId="urn:microsoft.com/office/officeart/2005/8/layout/b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8E0D95E-B8E8-44C0-9B4E-43153C7D0ED2}">
      <dsp:nvSpPr>
        <dsp:cNvPr id="0" name=""/>
        <dsp:cNvSpPr/>
      </dsp:nvSpPr>
      <dsp:spPr>
        <a:xfrm>
          <a:off x="870940" y="0"/>
          <a:ext cx="1674393" cy="149162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CA" sz="1600" kern="1200" dirty="0" smtClean="0"/>
            <a:t>Consultation within departments</a:t>
          </a:r>
          <a:endParaRPr lang="en-CA" sz="1600" kern="1200" dirty="0"/>
        </a:p>
      </dsp:txBody>
      <dsp:txXfrm>
        <a:off x="870940" y="0"/>
        <a:ext cx="1674393" cy="1491626"/>
      </dsp:txXfrm>
    </dsp:sp>
    <dsp:sp modelId="{4C01CB67-285A-4338-8217-A1849D47AA65}">
      <dsp:nvSpPr>
        <dsp:cNvPr id="0" name=""/>
        <dsp:cNvSpPr/>
      </dsp:nvSpPr>
      <dsp:spPr>
        <a:xfrm rot="10930554">
          <a:off x="1523444" y="1648242"/>
          <a:ext cx="295221" cy="147097"/>
        </a:xfrm>
        <a:prstGeom prst="triangl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E560855-DB7D-4AC9-BD6E-65DEDBB02B19}">
      <dsp:nvSpPr>
        <dsp:cNvPr id="0" name=""/>
        <dsp:cNvSpPr/>
      </dsp:nvSpPr>
      <dsp:spPr>
        <a:xfrm>
          <a:off x="753151" y="1943492"/>
          <a:ext cx="1754569" cy="1694730"/>
        </a:xfrm>
        <a:prstGeom prst="ellipse">
          <a:avLst/>
        </a:prstGeom>
        <a:gradFill rotWithShape="0">
          <a:gsLst>
            <a:gs pos="0">
              <a:schemeClr val="accent2">
                <a:hueOff val="-2057143"/>
                <a:satOff val="-7143"/>
                <a:lumOff val="8572"/>
                <a:alphaOff val="0"/>
                <a:shade val="51000"/>
                <a:satMod val="130000"/>
              </a:schemeClr>
            </a:gs>
            <a:gs pos="80000">
              <a:schemeClr val="accent2">
                <a:hueOff val="-2057143"/>
                <a:satOff val="-7143"/>
                <a:lumOff val="8572"/>
                <a:alphaOff val="0"/>
                <a:shade val="93000"/>
                <a:satMod val="130000"/>
              </a:schemeClr>
            </a:gs>
            <a:gs pos="100000">
              <a:schemeClr val="accent2">
                <a:hueOff val="-2057143"/>
                <a:satOff val="-7143"/>
                <a:lumOff val="857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CA" sz="1800" b="1" kern="1200" dirty="0" smtClean="0"/>
            <a:t>Guidelines</a:t>
          </a:r>
        </a:p>
        <a:p>
          <a:pPr lvl="0" algn="ctr" defTabSz="800100">
            <a:lnSpc>
              <a:spcPct val="90000"/>
            </a:lnSpc>
            <a:spcBef>
              <a:spcPct val="0"/>
            </a:spcBef>
            <a:spcAft>
              <a:spcPct val="35000"/>
            </a:spcAft>
          </a:pPr>
          <a:r>
            <a:rPr lang="en-CA" sz="1800" b="1" kern="1200" dirty="0" smtClean="0"/>
            <a:t> became protocol</a:t>
          </a:r>
          <a:endParaRPr lang="en-CA" sz="1800" b="1" kern="1200" dirty="0"/>
        </a:p>
      </dsp:txBody>
      <dsp:txXfrm>
        <a:off x="753151" y="1943492"/>
        <a:ext cx="1754569" cy="1694730"/>
      </dsp:txXfrm>
    </dsp:sp>
    <dsp:sp modelId="{4DCA09BA-F4FC-4797-8F63-367A23BB40CC}">
      <dsp:nvSpPr>
        <dsp:cNvPr id="0" name=""/>
        <dsp:cNvSpPr/>
      </dsp:nvSpPr>
      <dsp:spPr>
        <a:xfrm rot="10736985">
          <a:off x="1500976" y="3707451"/>
          <a:ext cx="295221" cy="147097"/>
        </a:xfrm>
        <a:prstGeom prst="triangle">
          <a:avLst/>
        </a:prstGeom>
        <a:solidFill>
          <a:schemeClr val="accent2">
            <a:hueOff val="-2400000"/>
            <a:satOff val="-8334"/>
            <a:lumOff val="1000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1A423FF-C63E-46B8-A10C-5F09CF07B675}">
      <dsp:nvSpPr>
        <dsp:cNvPr id="0" name=""/>
        <dsp:cNvSpPr/>
      </dsp:nvSpPr>
      <dsp:spPr>
        <a:xfrm>
          <a:off x="800452" y="3915485"/>
          <a:ext cx="1729179" cy="1526134"/>
        </a:xfrm>
        <a:prstGeom prst="ellipse">
          <a:avLst/>
        </a:prstGeom>
        <a:gradFill rotWithShape="0">
          <a:gsLst>
            <a:gs pos="0">
              <a:schemeClr val="accent2">
                <a:hueOff val="-4114286"/>
                <a:satOff val="-14287"/>
                <a:lumOff val="17143"/>
                <a:alphaOff val="0"/>
                <a:shade val="51000"/>
                <a:satMod val="130000"/>
              </a:schemeClr>
            </a:gs>
            <a:gs pos="80000">
              <a:schemeClr val="accent2">
                <a:hueOff val="-4114286"/>
                <a:satOff val="-14287"/>
                <a:lumOff val="17143"/>
                <a:alphaOff val="0"/>
                <a:shade val="93000"/>
                <a:satMod val="130000"/>
              </a:schemeClr>
            </a:gs>
            <a:gs pos="100000">
              <a:schemeClr val="accent2">
                <a:hueOff val="-4114286"/>
                <a:satOff val="-14287"/>
                <a:lumOff val="171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CA" sz="2000" b="1" kern="1200" dirty="0" smtClean="0"/>
            <a:t>Protocol </a:t>
          </a:r>
        </a:p>
        <a:p>
          <a:pPr lvl="0" algn="ctr" defTabSz="889000">
            <a:lnSpc>
              <a:spcPct val="90000"/>
            </a:lnSpc>
            <a:spcBef>
              <a:spcPct val="0"/>
            </a:spcBef>
            <a:spcAft>
              <a:spcPct val="35000"/>
            </a:spcAft>
          </a:pPr>
          <a:r>
            <a:rPr lang="en-CA" sz="2000" b="1" kern="1200" dirty="0" smtClean="0"/>
            <a:t>template</a:t>
          </a:r>
          <a:endParaRPr lang="en-CA" sz="2000" b="1" kern="1200" dirty="0"/>
        </a:p>
      </dsp:txBody>
      <dsp:txXfrm>
        <a:off x="800452" y="3915485"/>
        <a:ext cx="1729179" cy="1526134"/>
      </dsp:txXfrm>
    </dsp:sp>
    <dsp:sp modelId="{E5E318B4-3ED2-42CC-9B39-22140D53C0A6}">
      <dsp:nvSpPr>
        <dsp:cNvPr id="0" name=""/>
        <dsp:cNvSpPr/>
      </dsp:nvSpPr>
      <dsp:spPr>
        <a:xfrm rot="5657816">
          <a:off x="2743917" y="4697157"/>
          <a:ext cx="295221" cy="147097"/>
        </a:xfrm>
        <a:prstGeom prst="triangle">
          <a:avLst/>
        </a:prstGeom>
        <a:solidFill>
          <a:schemeClr val="accent2">
            <a:hueOff val="-4800000"/>
            <a:satOff val="-16668"/>
            <a:lumOff val="2000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FF2BE41-5DF8-4409-9ACF-97B26D760692}">
      <dsp:nvSpPr>
        <dsp:cNvPr id="0" name=""/>
        <dsp:cNvSpPr/>
      </dsp:nvSpPr>
      <dsp:spPr>
        <a:xfrm>
          <a:off x="3243630" y="4125951"/>
          <a:ext cx="1938125" cy="1488045"/>
        </a:xfrm>
        <a:prstGeom prst="ellipse">
          <a:avLst/>
        </a:prstGeom>
        <a:gradFill rotWithShape="0">
          <a:gsLst>
            <a:gs pos="0">
              <a:schemeClr val="accent2">
                <a:hueOff val="-6171429"/>
                <a:satOff val="-21430"/>
                <a:lumOff val="25715"/>
                <a:alphaOff val="0"/>
                <a:shade val="51000"/>
                <a:satMod val="130000"/>
              </a:schemeClr>
            </a:gs>
            <a:gs pos="80000">
              <a:schemeClr val="accent2">
                <a:hueOff val="-6171429"/>
                <a:satOff val="-21430"/>
                <a:lumOff val="25715"/>
                <a:alphaOff val="0"/>
                <a:shade val="93000"/>
                <a:satMod val="130000"/>
              </a:schemeClr>
            </a:gs>
            <a:gs pos="100000">
              <a:schemeClr val="accent2">
                <a:hueOff val="-6171429"/>
                <a:satOff val="-21430"/>
                <a:lumOff val="257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CA" sz="2000" b="1" kern="1200" dirty="0" smtClean="0"/>
            <a:t>Literature Search</a:t>
          </a:r>
          <a:endParaRPr lang="en-CA" sz="2000" b="1" kern="1200" dirty="0"/>
        </a:p>
      </dsp:txBody>
      <dsp:txXfrm>
        <a:off x="3243630" y="4125951"/>
        <a:ext cx="1938125" cy="1488045"/>
      </dsp:txXfrm>
    </dsp:sp>
    <dsp:sp modelId="{3E760BCD-9A61-4CC7-AFC9-54E4C2A4BC14}">
      <dsp:nvSpPr>
        <dsp:cNvPr id="0" name=""/>
        <dsp:cNvSpPr/>
      </dsp:nvSpPr>
      <dsp:spPr>
        <a:xfrm>
          <a:off x="4065082" y="3900628"/>
          <a:ext cx="295221" cy="147097"/>
        </a:xfrm>
        <a:prstGeom prst="triangle">
          <a:avLst/>
        </a:prstGeom>
        <a:solidFill>
          <a:schemeClr val="accent2">
            <a:hueOff val="-7200000"/>
            <a:satOff val="-25001"/>
            <a:lumOff val="30001"/>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CC241A8-6E49-4E87-AA03-13615805FB41}">
      <dsp:nvSpPr>
        <dsp:cNvPr id="0" name=""/>
        <dsp:cNvSpPr/>
      </dsp:nvSpPr>
      <dsp:spPr>
        <a:xfrm>
          <a:off x="3360672" y="2301400"/>
          <a:ext cx="1704041" cy="1529329"/>
        </a:xfrm>
        <a:prstGeom prst="ellipse">
          <a:avLst/>
        </a:prstGeom>
        <a:gradFill rotWithShape="0">
          <a:gsLst>
            <a:gs pos="0">
              <a:schemeClr val="accent2">
                <a:hueOff val="-8228572"/>
                <a:satOff val="-28573"/>
                <a:lumOff val="34286"/>
                <a:alphaOff val="0"/>
                <a:shade val="51000"/>
                <a:satMod val="130000"/>
              </a:schemeClr>
            </a:gs>
            <a:gs pos="80000">
              <a:schemeClr val="accent2">
                <a:hueOff val="-8228572"/>
                <a:satOff val="-28573"/>
                <a:lumOff val="34286"/>
                <a:alphaOff val="0"/>
                <a:shade val="93000"/>
                <a:satMod val="130000"/>
              </a:schemeClr>
            </a:gs>
            <a:gs pos="100000">
              <a:schemeClr val="accent2">
                <a:hueOff val="-8228572"/>
                <a:satOff val="-28573"/>
                <a:lumOff val="342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CA" sz="2000" b="1" kern="1200" dirty="0" smtClean="0">
              <a:solidFill>
                <a:srgbClr val="FF0000"/>
              </a:solidFill>
            </a:rPr>
            <a:t>Drafts of protocol</a:t>
          </a:r>
          <a:endParaRPr lang="en-CA" sz="2000" b="1" kern="1200" dirty="0">
            <a:solidFill>
              <a:srgbClr val="FF0000"/>
            </a:solidFill>
          </a:endParaRPr>
        </a:p>
      </dsp:txBody>
      <dsp:txXfrm>
        <a:off x="3360672" y="2301400"/>
        <a:ext cx="1704041" cy="1529329"/>
      </dsp:txXfrm>
    </dsp:sp>
    <dsp:sp modelId="{3F28A658-CD6A-45A4-9B6F-94BB3E743F71}">
      <dsp:nvSpPr>
        <dsp:cNvPr id="0" name=""/>
        <dsp:cNvSpPr/>
      </dsp:nvSpPr>
      <dsp:spPr>
        <a:xfrm rot="21570525">
          <a:off x="4057219" y="2075396"/>
          <a:ext cx="295221" cy="147097"/>
        </a:xfrm>
        <a:prstGeom prst="triangle">
          <a:avLst/>
        </a:prstGeom>
        <a:solidFill>
          <a:schemeClr val="accent2">
            <a:hueOff val="-9600000"/>
            <a:satOff val="-33335"/>
            <a:lumOff val="40001"/>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0D19BCF-7F84-4EFD-9A5F-B5C67B2F34A4}">
      <dsp:nvSpPr>
        <dsp:cNvPr id="0" name=""/>
        <dsp:cNvSpPr/>
      </dsp:nvSpPr>
      <dsp:spPr>
        <a:xfrm>
          <a:off x="3061295" y="0"/>
          <a:ext cx="2267408" cy="2004822"/>
        </a:xfrm>
        <a:prstGeom prst="ellipse">
          <a:avLst/>
        </a:prstGeom>
        <a:gradFill rotWithShape="0">
          <a:gsLst>
            <a:gs pos="0">
              <a:schemeClr val="accent2">
                <a:hueOff val="-10285714"/>
                <a:satOff val="-35716"/>
                <a:lumOff val="42858"/>
                <a:alphaOff val="0"/>
                <a:shade val="51000"/>
                <a:satMod val="130000"/>
              </a:schemeClr>
            </a:gs>
            <a:gs pos="80000">
              <a:schemeClr val="accent2">
                <a:hueOff val="-10285714"/>
                <a:satOff val="-35716"/>
                <a:lumOff val="42858"/>
                <a:alphaOff val="0"/>
                <a:shade val="93000"/>
                <a:satMod val="130000"/>
              </a:schemeClr>
            </a:gs>
            <a:gs pos="100000">
              <a:schemeClr val="accent2">
                <a:hueOff val="-10285714"/>
                <a:satOff val="-35716"/>
                <a:lumOff val="428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CA" sz="1800" b="1" kern="1200" dirty="0" smtClean="0">
              <a:solidFill>
                <a:srgbClr val="FF0000"/>
              </a:solidFill>
            </a:rPr>
            <a:t>External Consultations</a:t>
          </a:r>
          <a:endParaRPr lang="en-CA" sz="1800" b="1" kern="1200" dirty="0">
            <a:solidFill>
              <a:srgbClr val="FF0000"/>
            </a:solidFill>
          </a:endParaRPr>
        </a:p>
      </dsp:txBody>
      <dsp:txXfrm>
        <a:off x="3061295" y="0"/>
        <a:ext cx="2267408" cy="2004822"/>
      </dsp:txXfrm>
    </dsp:sp>
    <dsp:sp modelId="{A3CDB065-C046-4D4A-BFF3-6D63B2FDE143}">
      <dsp:nvSpPr>
        <dsp:cNvPr id="0" name=""/>
        <dsp:cNvSpPr/>
      </dsp:nvSpPr>
      <dsp:spPr>
        <a:xfrm rot="5271593">
          <a:off x="5410806" y="877912"/>
          <a:ext cx="295221" cy="147097"/>
        </a:xfrm>
        <a:prstGeom prst="triangle">
          <a:avLst/>
        </a:prstGeom>
        <a:solidFill>
          <a:schemeClr val="accent2">
            <a:hueOff val="-12000000"/>
            <a:satOff val="-41669"/>
            <a:lumOff val="50001"/>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1A84287-9CA0-4A0F-916F-F5342A417DAA}">
      <dsp:nvSpPr>
        <dsp:cNvPr id="0" name=""/>
        <dsp:cNvSpPr/>
      </dsp:nvSpPr>
      <dsp:spPr>
        <a:xfrm>
          <a:off x="5779865" y="1356"/>
          <a:ext cx="2074597" cy="1806132"/>
        </a:xfrm>
        <a:prstGeom prst="ellipse">
          <a:avLst/>
        </a:prstGeom>
        <a:gradFill rotWithShape="0">
          <a:gsLst>
            <a:gs pos="0">
              <a:schemeClr val="accent2">
                <a:hueOff val="-12342858"/>
                <a:satOff val="-42860"/>
                <a:lumOff val="51429"/>
                <a:alphaOff val="0"/>
                <a:shade val="51000"/>
                <a:satMod val="130000"/>
              </a:schemeClr>
            </a:gs>
            <a:gs pos="80000">
              <a:schemeClr val="accent2">
                <a:hueOff val="-12342858"/>
                <a:satOff val="-42860"/>
                <a:lumOff val="51429"/>
                <a:alphaOff val="0"/>
                <a:shade val="93000"/>
                <a:satMod val="130000"/>
              </a:schemeClr>
            </a:gs>
            <a:gs pos="100000">
              <a:schemeClr val="accent2">
                <a:hueOff val="-12342858"/>
                <a:satOff val="-42860"/>
                <a:lumOff val="514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CA" sz="2000" b="1" kern="1200" dirty="0" smtClean="0">
              <a:solidFill>
                <a:srgbClr val="00B050"/>
              </a:solidFill>
            </a:rPr>
            <a:t>Publication</a:t>
          </a:r>
          <a:endParaRPr lang="en-CA" sz="2000" b="1" kern="1200" dirty="0">
            <a:solidFill>
              <a:srgbClr val="00B050"/>
            </a:solidFill>
          </a:endParaRPr>
        </a:p>
      </dsp:txBody>
      <dsp:txXfrm>
        <a:off x="5779865" y="1356"/>
        <a:ext cx="2074597" cy="1806132"/>
      </dsp:txXfrm>
    </dsp:sp>
    <dsp:sp modelId="{271B6A9D-F751-4F2A-8F1E-05DBD8942A69}">
      <dsp:nvSpPr>
        <dsp:cNvPr id="0" name=""/>
        <dsp:cNvSpPr/>
      </dsp:nvSpPr>
      <dsp:spPr>
        <a:xfrm rot="10800000">
          <a:off x="6669554" y="1885713"/>
          <a:ext cx="295221" cy="147097"/>
        </a:xfrm>
        <a:prstGeom prst="triangle">
          <a:avLst/>
        </a:prstGeom>
        <a:solidFill>
          <a:schemeClr val="accent2">
            <a:hueOff val="-14400000"/>
            <a:satOff val="-50003"/>
            <a:lumOff val="60001"/>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BED04CB-89A6-4253-A18D-22478746F333}">
      <dsp:nvSpPr>
        <dsp:cNvPr id="0" name=""/>
        <dsp:cNvSpPr/>
      </dsp:nvSpPr>
      <dsp:spPr>
        <a:xfrm>
          <a:off x="5768142" y="2102709"/>
          <a:ext cx="2098044" cy="1831020"/>
        </a:xfrm>
        <a:prstGeom prst="ellipse">
          <a:avLst/>
        </a:prstGeom>
        <a:gradFill rotWithShape="0">
          <a:gsLst>
            <a:gs pos="0">
              <a:schemeClr val="accent2">
                <a:hueOff val="-14400000"/>
                <a:satOff val="-50003"/>
                <a:lumOff val="60001"/>
                <a:alphaOff val="0"/>
                <a:shade val="51000"/>
                <a:satMod val="130000"/>
              </a:schemeClr>
            </a:gs>
            <a:gs pos="80000">
              <a:schemeClr val="accent2">
                <a:hueOff val="-14400000"/>
                <a:satOff val="-50003"/>
                <a:lumOff val="60001"/>
                <a:alphaOff val="0"/>
                <a:shade val="93000"/>
                <a:satMod val="130000"/>
              </a:schemeClr>
            </a:gs>
            <a:gs pos="100000">
              <a:schemeClr val="accent2">
                <a:hueOff val="-14400000"/>
                <a:satOff val="-50003"/>
                <a:lumOff val="6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CA" sz="2000" b="1" kern="1200" dirty="0" smtClean="0">
              <a:solidFill>
                <a:srgbClr val="00B050"/>
              </a:solidFill>
            </a:rPr>
            <a:t>Workshops</a:t>
          </a:r>
          <a:endParaRPr lang="en-CA" sz="2000" b="1" kern="1200" dirty="0">
            <a:solidFill>
              <a:srgbClr val="00B050"/>
            </a:solidFill>
          </a:endParaRPr>
        </a:p>
      </dsp:txBody>
      <dsp:txXfrm>
        <a:off x="5768142" y="2102709"/>
        <a:ext cx="2098044" cy="183102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76F384-5D22-4389-B093-112665EA27DA}" type="datetimeFigureOut">
              <a:rPr lang="en-CA" smtClean="0"/>
              <a:pPr/>
              <a:t>2017-02-10</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08A13B-6776-4EF7-B92E-C85066E113ED}"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224F6E-E4BE-4E30-A36E-532C8B2F6E90}" type="datetimeFigureOut">
              <a:rPr lang="en-CA" smtClean="0"/>
              <a:pPr/>
              <a:t>2017-02-10</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98371F-A9CB-4CC5-B04C-834F158B6CFC}"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gov.mb.ca/healthychild/publications/protocol_youthcare.pdf"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www.gov.mb.ca/healthychild/publications/protocol_ycja.pdf" TargetMode="External"/><Relationship Id="rId5" Type="http://schemas.openxmlformats.org/officeDocument/2006/relationships/hyperlink" Target="http://www.gov.mb.ca/healthychild/publications/protocol_swsn.pdf" TargetMode="External"/><Relationship Id="rId4" Type="http://schemas.openxmlformats.org/officeDocument/2006/relationships/hyperlink" Target="http://www.gov.mb.ca/healthychild/publications/protocol_ebd_wraparound.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eaLnBrk="1" hangingPunct="1">
              <a:spcBef>
                <a:spcPct val="0"/>
              </a:spcBef>
            </a:pPr>
            <a:r>
              <a:rPr lang="en-CA" sz="1200" dirty="0" smtClean="0"/>
              <a:t>Today</a:t>
            </a:r>
            <a:r>
              <a:rPr lang="en-CA" sz="1200" dirty="0" smtClean="0"/>
              <a:t>, we are presenting on the latest</a:t>
            </a:r>
            <a:r>
              <a:rPr lang="en-CA" sz="1200" baseline="0" dirty="0" smtClean="0"/>
              <a:t> </a:t>
            </a:r>
            <a:r>
              <a:rPr lang="en-CA" sz="1200" dirty="0" smtClean="0"/>
              <a:t>Healthy Child Committee</a:t>
            </a:r>
            <a:r>
              <a:rPr lang="en-CA" sz="1200" baseline="0" dirty="0" smtClean="0"/>
              <a:t> of Cabinet Protocol, “</a:t>
            </a:r>
            <a:r>
              <a:rPr lang="en-CA" sz="1200" b="0" dirty="0" smtClean="0"/>
              <a:t>Protocol for Early Childhood Transition to School for Children with Additional Support Needs.”  Before we introduce the protocol, let’s get to know each other first</a:t>
            </a:r>
            <a:r>
              <a:rPr lang="en-CA" sz="1200" b="0" dirty="0" smtClean="0"/>
              <a:t>.</a:t>
            </a:r>
            <a:endParaRPr lang="en-CA" sz="1200" dirty="0" smtClean="0"/>
          </a:p>
        </p:txBody>
      </p:sp>
      <p:sp>
        <p:nvSpPr>
          <p:cNvPr id="25604" name="Slide Number Placeholder 3"/>
          <p:cNvSpPr>
            <a:spLocks noGrp="1"/>
          </p:cNvSpPr>
          <p:nvPr>
            <p:ph type="sldNum" sz="quarter" idx="5"/>
          </p:nvPr>
        </p:nvSpPr>
        <p:spPr bwMode="auto">
          <a:noFill/>
          <a:ln>
            <a:miter lim="800000"/>
            <a:headEnd/>
            <a:tailEnd/>
          </a:ln>
        </p:spPr>
        <p:txBody>
          <a:bodyPr/>
          <a:lstStyle/>
          <a:p>
            <a:fld id="{CD86C7A2-1B36-440A-B746-693DF54B6BC0}" type="slidenum">
              <a:rPr lang="en-CA" smtClean="0"/>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FCDA50A-49F7-42F7-AB07-31809ECC431D}" type="slidenum">
              <a:rPr lang="en-CA" smtClean="0"/>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1633538" y="728663"/>
            <a:ext cx="4092575" cy="3070225"/>
          </a:xfrm>
          <a:noFill/>
          <a:ln>
            <a:solidFill>
              <a:srgbClr val="000000"/>
            </a:solidFill>
            <a:miter lim="800000"/>
            <a:headEnd/>
            <a:tailEnd/>
          </a:ln>
        </p:spPr>
      </p:sp>
      <p:sp>
        <p:nvSpPr>
          <p:cNvPr id="31747" name="Notes Placeholder 2"/>
          <p:cNvSpPr>
            <a:spLocks noGrp="1"/>
          </p:cNvSpPr>
          <p:nvPr>
            <p:ph type="body" idx="1"/>
          </p:nvPr>
        </p:nvSpPr>
        <p:spPr bwMode="auto">
          <a:noFill/>
        </p:spPr>
        <p:txBody>
          <a:bodyPr>
            <a:normAutofit lnSpcReduction="10000"/>
          </a:bodyPr>
          <a:lstStyle/>
          <a:p>
            <a:pPr>
              <a:buFont typeface="Wingdings" pitchFamily="2" charset="2"/>
              <a:buChar char="Ø"/>
            </a:pPr>
            <a:r>
              <a:rPr lang="en-CA" sz="1200" dirty="0" smtClean="0"/>
              <a:t>Guiding Principles</a:t>
            </a:r>
          </a:p>
          <a:p>
            <a:pPr lvl="1">
              <a:buFont typeface="Wingdings" pitchFamily="2" charset="2"/>
              <a:buChar char="Ø"/>
            </a:pPr>
            <a:r>
              <a:rPr lang="en-CA" sz="1200" dirty="0" smtClean="0"/>
              <a:t>Philosophy of inclusion</a:t>
            </a:r>
          </a:p>
          <a:p>
            <a:endParaRPr lang="en-CA" sz="1200" dirty="0" smtClean="0"/>
          </a:p>
          <a:p>
            <a:pPr>
              <a:buFont typeface="Arial" pitchFamily="34" charset="0"/>
              <a:buChar char="•"/>
            </a:pPr>
            <a:r>
              <a:rPr lang="en-CA" sz="1200" dirty="0" smtClean="0"/>
              <a:t>a way of thinking and acting that allows every individual to feel accepted, valued and safe. </a:t>
            </a:r>
          </a:p>
          <a:p>
            <a:pPr>
              <a:buFont typeface="Arial" pitchFamily="34" charset="0"/>
              <a:buChar char="•"/>
            </a:pPr>
            <a:r>
              <a:rPr lang="en-CA" sz="1200" dirty="0" smtClean="0"/>
              <a:t>evolves to meet the changing needs of its members. </a:t>
            </a:r>
          </a:p>
          <a:p>
            <a:pPr>
              <a:buFont typeface="Arial" pitchFamily="34" charset="0"/>
              <a:buChar char="•"/>
            </a:pPr>
            <a:r>
              <a:rPr lang="en-CA" sz="1200" dirty="0" smtClean="0"/>
              <a:t>provides meaningful involvement and equal access to the benefits of citizenship. </a:t>
            </a:r>
          </a:p>
          <a:p>
            <a:pPr>
              <a:buFont typeface="Arial" pitchFamily="34" charset="0"/>
              <a:buChar char="•"/>
            </a:pPr>
            <a:r>
              <a:rPr lang="en-CA" sz="1200" dirty="0" smtClean="0"/>
              <a:t>embraces inclusion as a means of enhancing the well-being of every member of the community. </a:t>
            </a:r>
          </a:p>
          <a:p>
            <a:pPr>
              <a:buFontTx/>
              <a:buNone/>
            </a:pPr>
            <a:endParaRPr lang="en-CA" sz="1200" dirty="0" smtClean="0"/>
          </a:p>
        </p:txBody>
      </p:sp>
      <p:sp>
        <p:nvSpPr>
          <p:cNvPr id="31748" name="Slide Number Placeholder 3"/>
          <p:cNvSpPr>
            <a:spLocks noGrp="1"/>
          </p:cNvSpPr>
          <p:nvPr>
            <p:ph type="sldNum" sz="quarter" idx="5"/>
          </p:nvPr>
        </p:nvSpPr>
        <p:spPr bwMode="auto">
          <a:noFill/>
          <a:ln>
            <a:miter lim="800000"/>
            <a:headEnd/>
            <a:tailEnd/>
          </a:ln>
        </p:spPr>
        <p:txBody>
          <a:bodyPr/>
          <a:lstStyle/>
          <a:p>
            <a:fld id="{4DDECC69-D2B5-4007-9596-5CD5F227DFDD}" type="slidenum">
              <a:rPr lang="en-CA" smtClean="0"/>
              <a:pPr/>
              <a:t>11</a:t>
            </a:fld>
            <a:endParaRPr lang="en-CA"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63775" y="685800"/>
            <a:ext cx="3451225" cy="2587625"/>
          </a:xfrm>
        </p:spPr>
      </p:sp>
      <p:sp>
        <p:nvSpPr>
          <p:cNvPr id="3" name="Notes Placeholder 2"/>
          <p:cNvSpPr>
            <a:spLocks noGrp="1"/>
          </p:cNvSpPr>
          <p:nvPr>
            <p:ph type="body" idx="1"/>
          </p:nvPr>
        </p:nvSpPr>
        <p:spPr>
          <a:xfrm>
            <a:off x="685800" y="3603171"/>
            <a:ext cx="5780314" cy="4855029"/>
          </a:xfrm>
        </p:spPr>
        <p:txBody>
          <a:bodyPr>
            <a:noAutofit/>
          </a:bodyPr>
          <a:lstStyle/>
          <a:p>
            <a:pPr>
              <a:buFont typeface="Wingdings" pitchFamily="2" charset="2"/>
              <a:buChar char="Ø"/>
            </a:pPr>
            <a:r>
              <a:rPr lang="en-CA" sz="1200" dirty="0" smtClean="0">
                <a:latin typeface="+mn-lt"/>
              </a:rPr>
              <a:t>Guiding Principles</a:t>
            </a:r>
          </a:p>
          <a:p>
            <a:pPr lvl="1">
              <a:buFont typeface="Wingdings" pitchFamily="2" charset="2"/>
              <a:buChar char="Ø"/>
            </a:pPr>
            <a:r>
              <a:rPr lang="en-CA" sz="1200" dirty="0" smtClean="0">
                <a:latin typeface="+mn-lt"/>
              </a:rPr>
              <a:t>Family-centred practice</a:t>
            </a:r>
          </a:p>
          <a:p>
            <a:pPr lvl="1">
              <a:buFont typeface="Wingdings" pitchFamily="2" charset="2"/>
              <a:buChar char="Ø"/>
            </a:pPr>
            <a:endParaRPr lang="en-CA" sz="1200" dirty="0" smtClean="0">
              <a:latin typeface="+mn-lt"/>
              <a:ea typeface="ＭＳ Ｐゴシック" pitchFamily="-112" charset="-128"/>
            </a:endParaRPr>
          </a:p>
          <a:p>
            <a:pPr>
              <a:buFont typeface="Arial" pitchFamily="34" charset="0"/>
              <a:buChar char="•"/>
            </a:pPr>
            <a:r>
              <a:rPr lang="en-CA" sz="1200" dirty="0" smtClean="0">
                <a:latin typeface="+mn-lt"/>
                <a:cs typeface="Arial" pitchFamily="34" charset="0"/>
              </a:rPr>
              <a:t>a collection of values, attitudes and approaches to guide service delivery for children with additional support needs and their families. </a:t>
            </a:r>
          </a:p>
          <a:p>
            <a:pPr>
              <a:buFont typeface="Arial" pitchFamily="34" charset="0"/>
              <a:buChar char="•"/>
            </a:pPr>
            <a:r>
              <a:rPr lang="en-CA" sz="1200" dirty="0" smtClean="0">
                <a:latin typeface="+mn-lt"/>
                <a:cs typeface="Arial" pitchFamily="34" charset="0"/>
              </a:rPr>
              <a:t>places the caregiver unit at the centre of service delivery.</a:t>
            </a:r>
          </a:p>
          <a:p>
            <a:pPr>
              <a:buFont typeface="Arial" pitchFamily="34" charset="0"/>
              <a:buChar char="•"/>
            </a:pPr>
            <a:r>
              <a:rPr lang="en-CA" sz="1200" dirty="0" smtClean="0">
                <a:latin typeface="+mn-lt"/>
                <a:cs typeface="Arial" pitchFamily="34" charset="0"/>
              </a:rPr>
              <a:t>recognizes that each child and family has unique strengths, needs, language and culture</a:t>
            </a:r>
            <a:endParaRPr lang="en-CA" sz="1200" dirty="0" smtClean="0">
              <a:latin typeface="+mn-lt"/>
              <a:ea typeface="ＭＳ Ｐゴシック" pitchFamily="-112" charset="-128"/>
            </a:endParaRPr>
          </a:p>
          <a:p>
            <a:endParaRPr lang="en-CA" sz="1200" dirty="0" smtClean="0">
              <a:latin typeface="+mn-lt"/>
              <a:ea typeface="ＭＳ Ｐゴシック" pitchFamily="-112" charset="-128"/>
            </a:endParaRPr>
          </a:p>
          <a:p>
            <a:r>
              <a:rPr lang="en-CA" sz="1200" dirty="0" smtClean="0">
                <a:latin typeface="+mn-lt"/>
                <a:ea typeface="ＭＳ Ｐゴシック" pitchFamily="-112" charset="-128"/>
              </a:rPr>
              <a:t>In this protocol, ‘family’ refers to parent(s), guardian(s), or a child and family services worker or agency/ region. The term is used with the recognition that more than one of these people may be involved in decision-making for the child’s transition into school.</a:t>
            </a:r>
          </a:p>
          <a:p>
            <a:endParaRPr lang="en-CA" sz="1200" dirty="0" smtClean="0">
              <a:latin typeface="+mn-lt"/>
              <a:ea typeface="ＭＳ Ｐゴシック" pitchFamily="-112" charset="-128"/>
            </a:endParaRPr>
          </a:p>
          <a:p>
            <a:r>
              <a:rPr lang="en-CA" sz="1200" dirty="0" smtClean="0">
                <a:latin typeface="+mn-lt"/>
                <a:ea typeface="ＭＳ Ｐゴシック" pitchFamily="-112" charset="-128"/>
              </a:rPr>
              <a:t>Prioritizing the needs of the family, as identified by them, is integral. In family-centred practice, family voices and choices are deliberately elicited, honoured and integrated into the transition process.</a:t>
            </a:r>
            <a:endParaRPr lang="en-CA" sz="1200" dirty="0">
              <a:latin typeface="+mn-lt"/>
            </a:endParaRPr>
          </a:p>
        </p:txBody>
      </p:sp>
      <p:sp>
        <p:nvSpPr>
          <p:cNvPr id="4" name="Slide Number Placeholder 3"/>
          <p:cNvSpPr>
            <a:spLocks noGrp="1"/>
          </p:cNvSpPr>
          <p:nvPr>
            <p:ph type="sldNum" sz="quarter" idx="10"/>
          </p:nvPr>
        </p:nvSpPr>
        <p:spPr/>
        <p:txBody>
          <a:bodyPr/>
          <a:lstStyle/>
          <a:p>
            <a:pPr>
              <a:defRPr/>
            </a:pPr>
            <a:fld id="{B342FB5F-8AFC-46B2-A11B-5B8588985112}" type="slidenum">
              <a:rPr lang="en-CA" smtClean="0"/>
              <a:pPr>
                <a:defRPr/>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buFont typeface="Wingdings" pitchFamily="2" charset="2"/>
              <a:buChar char="Ø"/>
            </a:pPr>
            <a:r>
              <a:rPr lang="en-CA" sz="1200" dirty="0" smtClean="0"/>
              <a:t>Guiding Principles</a:t>
            </a:r>
          </a:p>
          <a:p>
            <a:pPr lvl="1">
              <a:buFont typeface="Wingdings" pitchFamily="2" charset="2"/>
              <a:buChar char="Ø"/>
            </a:pPr>
            <a:r>
              <a:rPr lang="en-CA" sz="1200" dirty="0" smtClean="0"/>
              <a:t>Strength-based approach</a:t>
            </a:r>
          </a:p>
          <a:p>
            <a:endParaRPr lang="en-CA" sz="1200" dirty="0" smtClean="0">
              <a:ea typeface="ＭＳ Ｐゴシック" pitchFamily="-112" charset="-128"/>
            </a:endParaRPr>
          </a:p>
          <a:p>
            <a:r>
              <a:rPr lang="en-CA" sz="1200" dirty="0" smtClean="0">
                <a:ea typeface="ＭＳ Ｐゴシック" pitchFamily="-112" charset="-128"/>
              </a:rPr>
              <a:t>Strengths-based transition plans identify and enhance the knowledge, skills and assets of children and their families. Children’s needs, especially when they are complex, can dominate the transition planning process and shift focus</a:t>
            </a:r>
            <a:r>
              <a:rPr lang="en-CA" sz="1200" baseline="0" dirty="0" smtClean="0">
                <a:ea typeface="ＭＳ Ｐゴシック" pitchFamily="-112" charset="-128"/>
              </a:rPr>
              <a:t> away from the child’s strengths</a:t>
            </a:r>
            <a:r>
              <a:rPr lang="en-CA" sz="1200" dirty="0" smtClean="0">
                <a:ea typeface="ＭＳ Ｐゴシック" pitchFamily="-112" charset="-128"/>
              </a:rPr>
              <a:t>. A commitment by transition team members to a positive, strengths-based approach is a critical factor in developing a balanced, and ultimately more successful, transition plan.</a:t>
            </a:r>
            <a:endParaRPr lang="en-CA" sz="1200" dirty="0"/>
          </a:p>
        </p:txBody>
      </p:sp>
      <p:sp>
        <p:nvSpPr>
          <p:cNvPr id="4" name="Slide Number Placeholder 3"/>
          <p:cNvSpPr>
            <a:spLocks noGrp="1"/>
          </p:cNvSpPr>
          <p:nvPr>
            <p:ph type="sldNum" sz="quarter" idx="10"/>
          </p:nvPr>
        </p:nvSpPr>
        <p:spPr/>
        <p:txBody>
          <a:bodyPr/>
          <a:lstStyle/>
          <a:p>
            <a:pPr>
              <a:defRPr/>
            </a:pPr>
            <a:fld id="{B342FB5F-8AFC-46B2-A11B-5B8588985112}" type="slidenum">
              <a:rPr lang="en-CA" smtClean="0"/>
              <a:pPr>
                <a:defRPr/>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Ø"/>
            </a:pPr>
            <a:r>
              <a:rPr lang="en-CA" sz="1200" dirty="0" smtClean="0"/>
              <a:t>Guiding Principles</a:t>
            </a:r>
          </a:p>
          <a:p>
            <a:pPr lvl="1">
              <a:buFont typeface="Wingdings" pitchFamily="2" charset="2"/>
              <a:buChar char="Ø"/>
            </a:pPr>
            <a:r>
              <a:rPr lang="en-CA" sz="1200" dirty="0" smtClean="0"/>
              <a:t>Child-specific</a:t>
            </a:r>
          </a:p>
          <a:p>
            <a:pPr defTabSz="895838" eaLnBrk="0" fontAlgn="base" hangingPunct="0">
              <a:spcBef>
                <a:spcPct val="30000"/>
              </a:spcBef>
              <a:spcAft>
                <a:spcPct val="0"/>
              </a:spcAft>
              <a:defRPr/>
            </a:pPr>
            <a:endParaRPr lang="en-CA" sz="1200" dirty="0" smtClean="0"/>
          </a:p>
          <a:p>
            <a:r>
              <a:rPr lang="en-CA" sz="1200" dirty="0" smtClean="0">
                <a:ea typeface="ＭＳ Ｐゴシック" pitchFamily="-112" charset="-128"/>
              </a:rPr>
              <a:t>Integrating a child’s and family’s unique strengths, needs, language and culture into the planning process</a:t>
            </a:r>
          </a:p>
          <a:p>
            <a:r>
              <a:rPr lang="en-CA" sz="1200" dirty="0" smtClean="0">
                <a:ea typeface="ＭＳ Ｐゴシック" pitchFamily="-112" charset="-128"/>
              </a:rPr>
              <a:t>is a key aspect of a successful transition. To achieve a successful transition, plans should be child-specific</a:t>
            </a:r>
            <a:r>
              <a:rPr lang="en-CA" sz="1200" baseline="0" dirty="0" smtClean="0">
                <a:ea typeface="ＭＳ Ｐゴシック" pitchFamily="-112" charset="-128"/>
              </a:rPr>
              <a:t> – that is, an individualized plan that is </a:t>
            </a:r>
            <a:r>
              <a:rPr lang="en-CA" sz="1200" dirty="0" smtClean="0">
                <a:ea typeface="ＭＳ Ｐゴシック" pitchFamily="-112" charset="-128"/>
              </a:rPr>
              <a:t>flexible and adapt to emerging strengths and needs of the child and family.</a:t>
            </a:r>
            <a:endParaRPr lang="en-CA" sz="1200" dirty="0"/>
          </a:p>
        </p:txBody>
      </p:sp>
      <p:sp>
        <p:nvSpPr>
          <p:cNvPr id="4" name="Slide Number Placeholder 3"/>
          <p:cNvSpPr>
            <a:spLocks noGrp="1"/>
          </p:cNvSpPr>
          <p:nvPr>
            <p:ph type="sldNum" sz="quarter" idx="10"/>
          </p:nvPr>
        </p:nvSpPr>
        <p:spPr/>
        <p:txBody>
          <a:bodyPr/>
          <a:lstStyle/>
          <a:p>
            <a:pPr>
              <a:defRPr/>
            </a:pPr>
            <a:fld id="{B342FB5F-8AFC-46B2-A11B-5B8588985112}" type="slidenum">
              <a:rPr lang="en-CA" smtClean="0"/>
              <a:pPr>
                <a:defRPr/>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dirty="0" smtClean="0"/>
              <a:t>There </a:t>
            </a:r>
            <a:r>
              <a:rPr lang="en-CA" sz="1200" dirty="0" smtClean="0"/>
              <a:t>are 5 phases to the transition planning process</a:t>
            </a:r>
            <a:r>
              <a:rPr lang="en-CA" sz="1200" dirty="0" smtClean="0"/>
              <a:t>.</a:t>
            </a:r>
            <a:endParaRPr lang="en-CA" sz="1200" dirty="0" smtClean="0"/>
          </a:p>
        </p:txBody>
      </p:sp>
      <p:sp>
        <p:nvSpPr>
          <p:cNvPr id="4" name="Slide Number Placeholder 3"/>
          <p:cNvSpPr>
            <a:spLocks noGrp="1"/>
          </p:cNvSpPr>
          <p:nvPr>
            <p:ph type="sldNum" sz="quarter" idx="10"/>
          </p:nvPr>
        </p:nvSpPr>
        <p:spPr/>
        <p:txBody>
          <a:bodyPr/>
          <a:lstStyle/>
          <a:p>
            <a:pPr>
              <a:defRPr/>
            </a:pPr>
            <a:fld id="{B342FB5F-8AFC-46B2-A11B-5B8588985112}" type="slidenum">
              <a:rPr lang="en-CA" smtClean="0"/>
              <a:pPr>
                <a:defRPr/>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This graphic from the Protocol</a:t>
            </a:r>
            <a:r>
              <a:rPr lang="en-CA" baseline="0" dirty="0" smtClean="0"/>
              <a:t> </a:t>
            </a:r>
            <a:r>
              <a:rPr lang="en-CA" dirty="0" smtClean="0"/>
              <a:t>represents the family’s larger care network. </a:t>
            </a:r>
          </a:p>
          <a:p>
            <a:endParaRPr lang="en-CA" dirty="0" smtClean="0"/>
          </a:p>
          <a:p>
            <a:pPr>
              <a:buNone/>
            </a:pPr>
            <a:r>
              <a:rPr lang="en-CA" sz="1200" dirty="0" smtClean="0"/>
              <a:t>Who should</a:t>
            </a:r>
            <a:r>
              <a:rPr lang="en-CA" sz="1200" baseline="0" dirty="0" smtClean="0"/>
              <a:t> be</a:t>
            </a:r>
            <a:r>
              <a:rPr lang="en-CA" sz="1200" dirty="0" smtClean="0"/>
              <a:t> represented, if at all possible?</a:t>
            </a:r>
          </a:p>
          <a:p>
            <a:r>
              <a:rPr lang="en-CA" sz="1200" dirty="0" smtClean="0"/>
              <a:t>-the transition team leader (the family or a designate or a combination of the two)</a:t>
            </a:r>
          </a:p>
          <a:p>
            <a:r>
              <a:rPr lang="en-CA" sz="1200" dirty="0" smtClean="0"/>
              <a:t>-a school division representative/student services administrator (SSA)</a:t>
            </a:r>
          </a:p>
          <a:p>
            <a:r>
              <a:rPr lang="en-CA" sz="1200" dirty="0" smtClean="0"/>
              <a:t>-one or more school representatives</a:t>
            </a:r>
          </a:p>
          <a:p>
            <a:r>
              <a:rPr lang="en-CA" sz="1200" dirty="0" smtClean="0"/>
              <a:t>-service providers (as needed for information sharing or acting as team leaders)</a:t>
            </a:r>
          </a:p>
          <a:p>
            <a:r>
              <a:rPr lang="en-CA" sz="1200" dirty="0" smtClean="0"/>
              <a:t>-informal/natural community supports (as needed to support child and family)</a:t>
            </a:r>
          </a:p>
          <a:p>
            <a:endParaRPr lang="en-CA" dirty="0"/>
          </a:p>
        </p:txBody>
      </p:sp>
      <p:sp>
        <p:nvSpPr>
          <p:cNvPr id="4" name="Slide Number Placeholder 3"/>
          <p:cNvSpPr>
            <a:spLocks noGrp="1"/>
          </p:cNvSpPr>
          <p:nvPr>
            <p:ph type="sldNum" sz="quarter" idx="10"/>
          </p:nvPr>
        </p:nvSpPr>
        <p:spPr/>
        <p:txBody>
          <a:bodyPr/>
          <a:lstStyle/>
          <a:p>
            <a:pPr>
              <a:defRPr/>
            </a:pPr>
            <a:fld id="{B342FB5F-8AFC-46B2-A11B-5B8588985112}" type="slidenum">
              <a:rPr lang="en-CA" smtClean="0"/>
              <a:pPr>
                <a:defRPr/>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dirty="0" smtClean="0">
                <a:ea typeface="ＭＳ Ｐゴシック" pitchFamily="-112" charset="-128"/>
              </a:rPr>
              <a:t>As the family’s voice is central in the transition process, it is recommended that the family either acts as the transition team leader, or chooses a trusted delegate to lead or co-lead the process. </a:t>
            </a:r>
          </a:p>
          <a:p>
            <a:endParaRPr lang="en-CA" sz="1200" dirty="0" smtClean="0">
              <a:ea typeface="ＭＳ Ｐゴシック" pitchFamily="-112" charset="-128"/>
            </a:endParaRPr>
          </a:p>
          <a:p>
            <a:r>
              <a:rPr lang="en-CA" sz="1200" dirty="0" smtClean="0">
                <a:ea typeface="ＭＳ Ｐゴシック" pitchFamily="-112" charset="-128"/>
              </a:rPr>
              <a:t>The delegated team leader should be a member of the child’s care network who is accessible, available to take on the task, and with whom the child has a positive relationship.</a:t>
            </a:r>
            <a:endParaRPr lang="en-CA" sz="1200" dirty="0"/>
          </a:p>
        </p:txBody>
      </p:sp>
      <p:sp>
        <p:nvSpPr>
          <p:cNvPr id="4" name="Slide Number Placeholder 3"/>
          <p:cNvSpPr>
            <a:spLocks noGrp="1"/>
          </p:cNvSpPr>
          <p:nvPr>
            <p:ph type="sldNum" sz="quarter" idx="10"/>
          </p:nvPr>
        </p:nvSpPr>
        <p:spPr/>
        <p:txBody>
          <a:bodyPr/>
          <a:lstStyle/>
          <a:p>
            <a:pPr>
              <a:defRPr/>
            </a:pPr>
            <a:fld id="{B342FB5F-8AFC-46B2-A11B-5B8588985112}" type="slidenum">
              <a:rPr lang="en-CA" smtClean="0"/>
              <a:pPr>
                <a:defRPr/>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normAutofit fontScale="92500" lnSpcReduction="10000"/>
          </a:bodyPr>
          <a:lstStyle/>
          <a:p>
            <a:pPr>
              <a:buFontTx/>
              <a:buNone/>
            </a:pPr>
            <a:r>
              <a:rPr lang="en-CA" sz="1200" b="0" dirty="0" smtClean="0">
                <a:latin typeface="+mn-lt"/>
              </a:rPr>
              <a:t>Starting</a:t>
            </a:r>
            <a:r>
              <a:rPr lang="en-CA" sz="1200" b="0" baseline="0" dirty="0" smtClean="0">
                <a:latin typeface="+mn-lt"/>
              </a:rPr>
              <a:t> on p</a:t>
            </a:r>
            <a:r>
              <a:rPr lang="en-CA" sz="1200" b="0" dirty="0" smtClean="0">
                <a:latin typeface="+mn-lt"/>
              </a:rPr>
              <a:t>age 13 in the Protocol,</a:t>
            </a:r>
            <a:r>
              <a:rPr lang="en-CA" sz="1200" b="0" baseline="0" dirty="0" smtClean="0">
                <a:latin typeface="+mn-lt"/>
              </a:rPr>
              <a:t> there is a Transition Planning Form to help the transition team gather key information about the child that would support a successful transition.</a:t>
            </a:r>
          </a:p>
          <a:p>
            <a:pPr>
              <a:buFontTx/>
              <a:buNone/>
            </a:pPr>
            <a:endParaRPr lang="en-CA" sz="1200" b="0" dirty="0" smtClean="0">
              <a:latin typeface="+mn-lt"/>
            </a:endParaRPr>
          </a:p>
          <a:p>
            <a:pPr>
              <a:buFontTx/>
              <a:buNone/>
            </a:pPr>
            <a:r>
              <a:rPr lang="en-CA" sz="1200" b="0" dirty="0" smtClean="0">
                <a:latin typeface="+mn-lt"/>
              </a:rPr>
              <a:t>The categories on this slide are </a:t>
            </a:r>
            <a:r>
              <a:rPr lang="en-CA" sz="1200" b="0" baseline="0" dirty="0" smtClean="0">
                <a:latin typeface="+mn-lt"/>
              </a:rPr>
              <a:t>the domains found on the form.</a:t>
            </a:r>
          </a:p>
          <a:p>
            <a:pPr>
              <a:buFontTx/>
              <a:buNone/>
            </a:pPr>
            <a:endParaRPr lang="en-CA" sz="1200" b="0" baseline="0" dirty="0" smtClean="0">
              <a:latin typeface="+mn-lt"/>
            </a:endParaRPr>
          </a:p>
          <a:p>
            <a:pPr>
              <a:buFontTx/>
              <a:buNone/>
            </a:pPr>
            <a:r>
              <a:rPr lang="en-CA" sz="1200" b="0" baseline="0" dirty="0" smtClean="0">
                <a:latin typeface="+mn-lt"/>
              </a:rPr>
              <a:t>Each domain (except first 2) start and end with:</a:t>
            </a:r>
          </a:p>
          <a:p>
            <a:pPr marL="447919" lvl="1" defTabSz="895838" eaLnBrk="0" fontAlgn="base" hangingPunct="0">
              <a:spcBef>
                <a:spcPct val="30000"/>
              </a:spcBef>
              <a:spcAft>
                <a:spcPct val="0"/>
              </a:spcAft>
              <a:buFont typeface="Arial" pitchFamily="34" charset="0"/>
              <a:buChar char="•"/>
              <a:defRPr/>
            </a:pPr>
            <a:r>
              <a:rPr lang="en-CA" sz="1200" dirty="0" smtClean="0">
                <a:ea typeface="ＭＳ Ｐゴシック" pitchFamily="-112" charset="-128"/>
              </a:rPr>
              <a:t>Please outline strengths and needs of your child related to this domain.</a:t>
            </a:r>
          </a:p>
          <a:p>
            <a:pPr marL="447919" lvl="1" defTabSz="895838" eaLnBrk="0" fontAlgn="base" hangingPunct="0">
              <a:spcBef>
                <a:spcPct val="30000"/>
              </a:spcBef>
              <a:spcAft>
                <a:spcPct val="0"/>
              </a:spcAft>
              <a:buFont typeface="Arial" pitchFamily="34" charset="0"/>
              <a:buChar char="•"/>
              <a:defRPr/>
            </a:pPr>
            <a:r>
              <a:rPr lang="en-CA" sz="1200" dirty="0" smtClean="0">
                <a:ea typeface="ＭＳ Ｐゴシック" pitchFamily="-112" charset="-128"/>
              </a:rPr>
              <a:t>Describe strategies, prompts, interventions, equipment, environmental adaptations, tone of voice, etc. that are effective to support your child in this particular domain.</a:t>
            </a:r>
          </a:p>
          <a:p>
            <a:pPr defTabSz="895838" eaLnBrk="0" fontAlgn="base" hangingPunct="0">
              <a:spcBef>
                <a:spcPct val="30000"/>
              </a:spcBef>
              <a:spcAft>
                <a:spcPct val="0"/>
              </a:spcAft>
              <a:defRPr/>
            </a:pPr>
            <a:endParaRPr lang="en-CA" sz="1200" dirty="0" smtClean="0">
              <a:ea typeface="ＭＳ Ｐゴシック" pitchFamily="-112" charset="-128"/>
            </a:endParaRPr>
          </a:p>
          <a:p>
            <a:pPr marL="0" marR="0" lvl="0" indent="0" algn="l" defTabSz="895838" rtl="0" eaLnBrk="0" fontAlgn="base" latinLnBrk="0" hangingPunct="0">
              <a:lnSpc>
                <a:spcPct val="100000"/>
              </a:lnSpc>
              <a:spcBef>
                <a:spcPct val="30000"/>
              </a:spcBef>
              <a:spcAft>
                <a:spcPct val="0"/>
              </a:spcAft>
              <a:buClrTx/>
              <a:buSzTx/>
              <a:buFontTx/>
              <a:buNone/>
              <a:tabLst/>
              <a:defRPr/>
            </a:pPr>
            <a:r>
              <a:rPr lang="en-CA" sz="1200" kern="1200" dirty="0" smtClean="0">
                <a:solidFill>
                  <a:schemeClr val="tx1"/>
                </a:solidFill>
                <a:latin typeface="+mn-lt"/>
                <a:ea typeface="+mn-ea"/>
                <a:cs typeface="+mn-cs"/>
              </a:rPr>
              <a:t>Some domains</a:t>
            </a:r>
            <a:r>
              <a:rPr lang="en-CA" sz="1200" kern="1200" baseline="0" dirty="0" smtClean="0">
                <a:solidFill>
                  <a:schemeClr val="tx1"/>
                </a:solidFill>
                <a:latin typeface="+mn-lt"/>
                <a:ea typeface="+mn-ea"/>
                <a:cs typeface="+mn-cs"/>
              </a:rPr>
              <a:t> or questions on the form may not be applicable, and some </a:t>
            </a:r>
            <a:r>
              <a:rPr lang="en-CA" sz="1200" kern="1200" dirty="0" smtClean="0">
                <a:solidFill>
                  <a:schemeClr val="tx1"/>
                </a:solidFill>
                <a:latin typeface="+mn-lt"/>
                <a:ea typeface="+mn-ea"/>
                <a:cs typeface="+mn-cs"/>
              </a:rPr>
              <a:t>may only need a check mark or bullet points.</a:t>
            </a:r>
            <a:r>
              <a:rPr lang="en-CA" sz="1200" kern="1200" baseline="0" dirty="0" smtClean="0">
                <a:solidFill>
                  <a:schemeClr val="tx1"/>
                </a:solidFill>
                <a:latin typeface="+mn-lt"/>
                <a:ea typeface="+mn-ea"/>
                <a:cs typeface="+mn-cs"/>
              </a:rPr>
              <a:t> </a:t>
            </a:r>
          </a:p>
          <a:p>
            <a:pPr marL="0" marR="0" lvl="0" indent="0" algn="l" defTabSz="895838" rtl="0" eaLnBrk="0" fontAlgn="base" latinLnBrk="0" hangingPunct="0">
              <a:lnSpc>
                <a:spcPct val="100000"/>
              </a:lnSpc>
              <a:spcBef>
                <a:spcPct val="30000"/>
              </a:spcBef>
              <a:spcAft>
                <a:spcPct val="0"/>
              </a:spcAft>
              <a:buClrTx/>
              <a:buSzTx/>
              <a:buFontTx/>
              <a:buNone/>
              <a:tabLst/>
              <a:defRPr/>
            </a:pPr>
            <a:endParaRPr lang="en-CA" sz="1200" kern="1200" dirty="0" smtClean="0">
              <a:solidFill>
                <a:schemeClr val="tx1"/>
              </a:solidFill>
              <a:latin typeface="+mn-lt"/>
              <a:ea typeface="+mn-ea"/>
              <a:cs typeface="+mn-cs"/>
            </a:endParaRPr>
          </a:p>
          <a:p>
            <a:pPr defTabSz="895838" eaLnBrk="0" fontAlgn="base" hangingPunct="0">
              <a:spcBef>
                <a:spcPct val="30000"/>
              </a:spcBef>
              <a:spcAft>
                <a:spcPct val="0"/>
              </a:spcAft>
              <a:defRPr/>
            </a:pPr>
            <a:r>
              <a:rPr lang="en-CA" sz="1200" dirty="0" smtClean="0">
                <a:ea typeface="ＭＳ Ｐゴシック" pitchFamily="-112" charset="-128"/>
              </a:rPr>
              <a:t>Please note the Consent section for sharing of information (page 40) and the Child and Family Services section for children in care (page 41-43).</a:t>
            </a:r>
            <a:endParaRPr lang="en-CA" sz="1200" dirty="0" smtClean="0"/>
          </a:p>
        </p:txBody>
      </p:sp>
      <p:sp>
        <p:nvSpPr>
          <p:cNvPr id="31748" name="Slide Number Placeholder 3"/>
          <p:cNvSpPr>
            <a:spLocks noGrp="1"/>
          </p:cNvSpPr>
          <p:nvPr>
            <p:ph type="sldNum" sz="quarter" idx="5"/>
          </p:nvPr>
        </p:nvSpPr>
        <p:spPr bwMode="auto">
          <a:noFill/>
          <a:ln>
            <a:miter lim="800000"/>
            <a:headEnd/>
            <a:tailEnd/>
          </a:ln>
        </p:spPr>
        <p:txBody>
          <a:bodyPr/>
          <a:lstStyle/>
          <a:p>
            <a:fld id="{4DDECC69-D2B5-4007-9596-5CD5F227DFDD}" type="slidenum">
              <a:rPr lang="en-CA" smtClean="0"/>
              <a:pPr/>
              <a:t>18</a:t>
            </a:fld>
            <a:endParaRPr lang="en-CA"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5838" eaLnBrk="0" fontAlgn="base" hangingPunct="0">
              <a:spcBef>
                <a:spcPct val="30000"/>
              </a:spcBef>
              <a:spcAft>
                <a:spcPct val="0"/>
              </a:spcAft>
              <a:defRPr/>
            </a:pPr>
            <a:r>
              <a:rPr lang="en-CA" sz="1200" dirty="0" smtClean="0"/>
              <a:t>The Transition Planning</a:t>
            </a:r>
            <a:r>
              <a:rPr lang="en-CA" sz="1200" baseline="0" dirty="0" smtClean="0"/>
              <a:t> Template helps to paint a picture of the child that is strengths-based and child-centric</a:t>
            </a:r>
            <a:r>
              <a:rPr lang="en-CA" sz="1200" dirty="0" smtClean="0"/>
              <a:t>. </a:t>
            </a:r>
            <a:endParaRPr lang="en-CA" sz="1200" dirty="0"/>
          </a:p>
        </p:txBody>
      </p:sp>
      <p:sp>
        <p:nvSpPr>
          <p:cNvPr id="4" name="Slide Number Placeholder 3"/>
          <p:cNvSpPr>
            <a:spLocks noGrp="1"/>
          </p:cNvSpPr>
          <p:nvPr>
            <p:ph type="sldNum" sz="quarter" idx="10"/>
          </p:nvPr>
        </p:nvSpPr>
        <p:spPr/>
        <p:txBody>
          <a:bodyPr/>
          <a:lstStyle/>
          <a:p>
            <a:pPr>
              <a:defRPr/>
            </a:pPr>
            <a:fld id="{B342FB5F-8AFC-46B2-A11B-5B8588985112}" type="slidenum">
              <a:rPr lang="en-CA" smtClean="0"/>
              <a:pPr>
                <a:defRPr/>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CA" sz="1200" dirty="0" smtClean="0"/>
              <a:t>The goals for today’s session are:</a:t>
            </a:r>
          </a:p>
          <a:p>
            <a:pPr>
              <a:buFont typeface="Arial" pitchFamily="34" charset="0"/>
              <a:buChar char="•"/>
            </a:pPr>
            <a:r>
              <a:rPr lang="en-CA" sz="1200" dirty="0" smtClean="0"/>
              <a:t>explore the new protocol</a:t>
            </a:r>
          </a:p>
          <a:p>
            <a:pPr>
              <a:buFont typeface="Arial" pitchFamily="34" charset="0"/>
              <a:buChar char="•"/>
            </a:pPr>
            <a:r>
              <a:rPr lang="en-CA" sz="1200" dirty="0" smtClean="0"/>
              <a:t>consider its recommended actions that help young children with additional support needs to ease into school </a:t>
            </a:r>
          </a:p>
          <a:p>
            <a:pPr>
              <a:buFont typeface="Arial" pitchFamily="34" charset="0"/>
              <a:buChar char="•"/>
            </a:pPr>
            <a:r>
              <a:rPr lang="en-CA" sz="1200" dirty="0" smtClean="0"/>
              <a:t>build or deepen relationships with potential partners in your community </a:t>
            </a:r>
          </a:p>
          <a:p>
            <a:pPr>
              <a:buFont typeface="Arial" pitchFamily="34" charset="0"/>
              <a:buChar char="•"/>
            </a:pPr>
            <a:r>
              <a:rPr lang="en-CA" sz="1200" dirty="0" smtClean="0"/>
              <a:t>reflect on any changes that may need to be made within your own processes, in order to become more congruent with the new Protocol’s recommendations</a:t>
            </a:r>
          </a:p>
          <a:p>
            <a:endParaRPr lang="en-CA" dirty="0"/>
          </a:p>
        </p:txBody>
      </p:sp>
      <p:sp>
        <p:nvSpPr>
          <p:cNvPr id="4" name="Slide Number Placeholder 3"/>
          <p:cNvSpPr>
            <a:spLocks noGrp="1"/>
          </p:cNvSpPr>
          <p:nvPr>
            <p:ph type="sldNum" sz="quarter" idx="10"/>
          </p:nvPr>
        </p:nvSpPr>
        <p:spPr/>
        <p:txBody>
          <a:bodyPr/>
          <a:lstStyle/>
          <a:p>
            <a:fld id="{9FCDA50A-49F7-42F7-AB07-31809ECC431D}" type="slidenum">
              <a:rPr lang="en-CA" smtClean="0"/>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895838" eaLnBrk="0" fontAlgn="base" hangingPunct="0">
              <a:spcBef>
                <a:spcPct val="30000"/>
              </a:spcBef>
              <a:spcAft>
                <a:spcPct val="0"/>
              </a:spcAft>
              <a:defRPr/>
            </a:pPr>
            <a:r>
              <a:rPr lang="en-CA" sz="1200" dirty="0" smtClean="0"/>
              <a:t>The big idea throughout this Protocol is COLLABORATION!</a:t>
            </a:r>
          </a:p>
          <a:p>
            <a:pPr defTabSz="895838" eaLnBrk="0" fontAlgn="base" hangingPunct="0">
              <a:spcBef>
                <a:spcPct val="30000"/>
              </a:spcBef>
              <a:spcAft>
                <a:spcPct val="0"/>
              </a:spcAft>
              <a:defRPr/>
            </a:pPr>
            <a:endParaRPr lang="en-CA" sz="1200" dirty="0" smtClean="0"/>
          </a:p>
          <a:p>
            <a:pPr defTabSz="895838" eaLnBrk="0" fontAlgn="base" hangingPunct="0">
              <a:spcBef>
                <a:spcPct val="30000"/>
              </a:spcBef>
              <a:spcAft>
                <a:spcPct val="0"/>
              </a:spcAft>
              <a:defRPr/>
            </a:pPr>
            <a:r>
              <a:rPr lang="en-CA" sz="1200" dirty="0" smtClean="0"/>
              <a:t>When transition team members collaborate, we can successfully develop and implement an effective plan to transition children with additional support needs into school.</a:t>
            </a:r>
          </a:p>
          <a:p>
            <a:endParaRPr lang="en-CA" sz="1200" dirty="0"/>
          </a:p>
        </p:txBody>
      </p:sp>
      <p:sp>
        <p:nvSpPr>
          <p:cNvPr id="4" name="Slide Number Placeholder 3"/>
          <p:cNvSpPr>
            <a:spLocks noGrp="1"/>
          </p:cNvSpPr>
          <p:nvPr>
            <p:ph type="sldNum" sz="quarter" idx="10"/>
          </p:nvPr>
        </p:nvSpPr>
        <p:spPr/>
        <p:txBody>
          <a:bodyPr/>
          <a:lstStyle/>
          <a:p>
            <a:pPr>
              <a:defRPr/>
            </a:pPr>
            <a:fld id="{B342FB5F-8AFC-46B2-A11B-5B8588985112}" type="slidenum">
              <a:rPr lang="en-CA" smtClean="0"/>
              <a:pPr>
                <a:defRPr/>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r>
              <a:rPr lang="en-CA" sz="1200" dirty="0" smtClean="0"/>
              <a:t>The extra sections in the Protocol:</a:t>
            </a:r>
          </a:p>
          <a:p>
            <a:pPr>
              <a:buFont typeface="Wingdings" pitchFamily="2" charset="2"/>
              <a:buNone/>
            </a:pPr>
            <a:endParaRPr lang="en-CA" sz="1200" dirty="0" smtClean="0"/>
          </a:p>
          <a:p>
            <a:pPr>
              <a:buFont typeface="Wingdings" pitchFamily="2" charset="2"/>
              <a:buChar char="Ø"/>
            </a:pPr>
            <a:r>
              <a:rPr lang="en-CA" sz="1200" dirty="0" smtClean="0"/>
              <a:t>Appendices</a:t>
            </a:r>
          </a:p>
          <a:p>
            <a:pPr lvl="1">
              <a:buFont typeface="Wingdings" pitchFamily="2" charset="2"/>
              <a:buChar char="Ø"/>
            </a:pPr>
            <a:r>
              <a:rPr lang="en-CA" sz="1200" dirty="0" smtClean="0"/>
              <a:t>Transition Planning Template: aligns with Protocol for Children &amp; Youth in Care in demographics and signatures</a:t>
            </a:r>
          </a:p>
          <a:p>
            <a:pPr lvl="1">
              <a:buFont typeface="Wingdings" pitchFamily="2" charset="2"/>
              <a:buChar char="Ø"/>
            </a:pPr>
            <a:r>
              <a:rPr lang="en-CA" sz="1200" dirty="0" smtClean="0"/>
              <a:t>Tips for Creating a Transition Social Story</a:t>
            </a:r>
          </a:p>
          <a:p>
            <a:pPr lvl="1">
              <a:buFont typeface="Wingdings" pitchFamily="2" charset="2"/>
              <a:buChar char="Ø"/>
            </a:pPr>
            <a:r>
              <a:rPr lang="en-CA" sz="1200" dirty="0" smtClean="0"/>
              <a:t>A checklist of tasks that provides team members the steps to follow according to respective roles</a:t>
            </a:r>
          </a:p>
          <a:p>
            <a:pPr lvl="1">
              <a:buFont typeface="Wingdings" pitchFamily="2" charset="2"/>
              <a:buChar char="Ø"/>
            </a:pPr>
            <a:r>
              <a:rPr lang="en-CA" sz="1200" dirty="0" smtClean="0"/>
              <a:t>Consent form for sharing information between team members</a:t>
            </a:r>
          </a:p>
          <a:p>
            <a:pPr lvl="0">
              <a:buFont typeface="Wingdings" pitchFamily="2" charset="2"/>
              <a:buChar char="Ø"/>
            </a:pPr>
            <a:r>
              <a:rPr lang="en-CA" sz="1200" dirty="0" smtClean="0"/>
              <a:t>Online (on the Healthy Child Manitoba Office</a:t>
            </a:r>
            <a:r>
              <a:rPr lang="en-CA" sz="1200" baseline="0" dirty="0" smtClean="0"/>
              <a:t> website)</a:t>
            </a:r>
            <a:r>
              <a:rPr lang="en-CA" sz="1200" dirty="0" smtClean="0"/>
              <a:t>: </a:t>
            </a:r>
          </a:p>
          <a:p>
            <a:pPr lvl="1">
              <a:buFont typeface="Wingdings" pitchFamily="2" charset="2"/>
              <a:buChar char="Ø"/>
            </a:pPr>
            <a:r>
              <a:rPr lang="en-CA" sz="1200" dirty="0" smtClean="0"/>
              <a:t> Case Studies/Vignettes: two examples of how the transition planning process might look like. </a:t>
            </a:r>
          </a:p>
          <a:p>
            <a:pPr lvl="1">
              <a:buFont typeface="Wingdings" pitchFamily="2" charset="2"/>
              <a:buChar char="Ø"/>
            </a:pPr>
            <a:r>
              <a:rPr lang="en-CA" sz="1200" dirty="0" smtClean="0"/>
              <a:t>Example of a Transition Social Story</a:t>
            </a:r>
          </a:p>
          <a:p>
            <a:endParaRPr lang="en-CA" sz="1200" dirty="0"/>
          </a:p>
        </p:txBody>
      </p:sp>
      <p:sp>
        <p:nvSpPr>
          <p:cNvPr id="4" name="Slide Number Placeholder 3"/>
          <p:cNvSpPr>
            <a:spLocks noGrp="1"/>
          </p:cNvSpPr>
          <p:nvPr>
            <p:ph type="sldNum" sz="quarter" idx="10"/>
          </p:nvPr>
        </p:nvSpPr>
        <p:spPr/>
        <p:txBody>
          <a:bodyPr/>
          <a:lstStyle/>
          <a:p>
            <a:fld id="{9FCDA50A-49F7-42F7-AB07-31809ECC431D}" type="slidenum">
              <a:rPr lang="en-CA" smtClean="0"/>
              <a:pPr/>
              <a:t>21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noAutofit/>
          </a:bodyPr>
          <a:lstStyle/>
          <a:p>
            <a:pPr>
              <a:buFontTx/>
              <a:buNone/>
            </a:pPr>
            <a:endParaRPr lang="en-CA" sz="1400" dirty="0" smtClean="0"/>
          </a:p>
        </p:txBody>
      </p:sp>
      <p:sp>
        <p:nvSpPr>
          <p:cNvPr id="30724" name="Slide Number Placeholder 3"/>
          <p:cNvSpPr>
            <a:spLocks noGrp="1"/>
          </p:cNvSpPr>
          <p:nvPr>
            <p:ph type="sldNum" sz="quarter" idx="5"/>
          </p:nvPr>
        </p:nvSpPr>
        <p:spPr bwMode="auto">
          <a:noFill/>
          <a:ln>
            <a:miter lim="800000"/>
            <a:headEnd/>
            <a:tailEnd/>
          </a:ln>
        </p:spPr>
        <p:txBody>
          <a:bodyPr/>
          <a:lstStyle/>
          <a:p>
            <a:fld id="{9F68DACD-1B8F-4F1E-9484-A7EF56EBA9EE}" type="slidenum">
              <a:rPr lang="en-CA" smtClean="0"/>
              <a:pPr/>
              <a:t>22</a:t>
            </a:fld>
            <a:endParaRPr lang="en-CA"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FCDA50A-49F7-42F7-AB07-31809ECC431D}" type="slidenum">
              <a:rPr lang="en-CA" smtClean="0"/>
              <a:pPr/>
              <a:t>23</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dirty="0" smtClean="0"/>
              <a:t>Invite the participants to write any</a:t>
            </a:r>
            <a:r>
              <a:rPr lang="en-CA" sz="1200" baseline="0" dirty="0" smtClean="0"/>
              <a:t> </a:t>
            </a:r>
            <a:r>
              <a:rPr lang="en-CA" sz="1200" dirty="0" smtClean="0"/>
              <a:t>questions they have o</a:t>
            </a:r>
            <a:r>
              <a:rPr lang="en-CA" sz="1200" baseline="0" dirty="0" smtClean="0"/>
              <a:t>n sticky notes and put them up on a designated wall.</a:t>
            </a:r>
          </a:p>
          <a:p>
            <a:endParaRPr lang="en-CA" sz="1200" baseline="0" dirty="0" smtClean="0"/>
          </a:p>
          <a:p>
            <a:r>
              <a:rPr lang="en-CA" sz="1200" baseline="0" dirty="0" smtClean="0"/>
              <a:t>By end of the session, any questions that are not yet covered can be reviewed and addressed.</a:t>
            </a:r>
          </a:p>
          <a:p>
            <a:endParaRPr lang="en-CA" sz="1200" baseline="0" dirty="0" smtClean="0"/>
          </a:p>
          <a:p>
            <a:r>
              <a:rPr lang="en-CA" sz="1200" baseline="0" dirty="0" smtClean="0"/>
              <a:t>Invite people to add other questions if they think of additional questions during the session.</a:t>
            </a:r>
          </a:p>
        </p:txBody>
      </p:sp>
      <p:sp>
        <p:nvSpPr>
          <p:cNvPr id="4" name="Slide Number Placeholder 3"/>
          <p:cNvSpPr>
            <a:spLocks noGrp="1"/>
          </p:cNvSpPr>
          <p:nvPr>
            <p:ph type="sldNum" sz="quarter" idx="10"/>
          </p:nvPr>
        </p:nvSpPr>
        <p:spPr/>
        <p:txBody>
          <a:bodyPr/>
          <a:lstStyle/>
          <a:p>
            <a:pPr>
              <a:defRPr/>
            </a:pPr>
            <a:fld id="{B342FB5F-8AFC-46B2-A11B-5B8588985112}" type="slidenum">
              <a:rPr lang="en-CA" smtClean="0"/>
              <a:pPr>
                <a:defRPr/>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2166938" y="685800"/>
            <a:ext cx="3548062" cy="2662238"/>
          </a:xfrm>
          <a:noFill/>
          <a:ln>
            <a:solidFill>
              <a:srgbClr val="000000"/>
            </a:solidFill>
            <a:miter lim="800000"/>
            <a:headEnd/>
            <a:tailEnd/>
          </a:ln>
        </p:spPr>
      </p:sp>
      <p:sp>
        <p:nvSpPr>
          <p:cNvPr id="26627" name="Notes Placeholder 2"/>
          <p:cNvSpPr>
            <a:spLocks noGrp="1"/>
          </p:cNvSpPr>
          <p:nvPr>
            <p:ph type="body" idx="1"/>
          </p:nvPr>
        </p:nvSpPr>
        <p:spPr bwMode="auto">
          <a:xfrm>
            <a:off x="685800" y="3505200"/>
            <a:ext cx="5486400" cy="4953000"/>
          </a:xfrm>
          <a:noFill/>
        </p:spPr>
        <p:txBody>
          <a:bodyPr>
            <a:normAutofit lnSpcReduction="10000"/>
          </a:bodyPr>
          <a:lstStyle/>
          <a:p>
            <a:r>
              <a:rPr lang="en-CA" sz="1200" dirty="0" smtClean="0"/>
              <a:t>How did the new Protocol come to be?</a:t>
            </a:r>
          </a:p>
          <a:p>
            <a:endParaRPr lang="en-CA" sz="1200" dirty="0" smtClean="0"/>
          </a:p>
          <a:p>
            <a:r>
              <a:rPr lang="en-CA" sz="1200" dirty="0" smtClean="0"/>
              <a:t>The Protocol replaces an older set of Healthy Child Committee of</a:t>
            </a:r>
            <a:r>
              <a:rPr lang="en-CA" sz="1200" baseline="0" dirty="0" smtClean="0"/>
              <a:t> Cabinet </a:t>
            </a:r>
            <a:r>
              <a:rPr lang="en-CA" sz="1200" dirty="0" smtClean="0"/>
              <a:t>Guidelines last revised</a:t>
            </a:r>
            <a:r>
              <a:rPr lang="en-CA" sz="1200" baseline="0" dirty="0" smtClean="0"/>
              <a:t> in 2002.   </a:t>
            </a:r>
          </a:p>
          <a:p>
            <a:pPr>
              <a:buFont typeface="Wingdings" pitchFamily="2" charset="2"/>
              <a:buChar char="Ø"/>
            </a:pPr>
            <a:r>
              <a:rPr lang="en-CA" sz="1200" baseline="0" dirty="0" smtClean="0"/>
              <a:t>T</a:t>
            </a:r>
            <a:r>
              <a:rPr lang="en-CA" sz="1200" baseline="0" dirty="0" smtClean="0">
                <a:ea typeface="ＭＳ Ｐゴシック" pitchFamily="-112" charset="-128"/>
              </a:rPr>
              <a:t>he 2002 “</a:t>
            </a:r>
            <a:r>
              <a:rPr lang="en-CA" sz="1200" dirty="0" smtClean="0">
                <a:ea typeface="ＭＳ Ｐゴシック" pitchFamily="-112" charset="-128"/>
              </a:rPr>
              <a:t>Guidelines for Early Childhood Transition to School for Children with Special Needs” </a:t>
            </a:r>
            <a:r>
              <a:rPr lang="en-CA" sz="1200" dirty="0" smtClean="0"/>
              <a:t>was progressive when</a:t>
            </a:r>
            <a:r>
              <a:rPr lang="en-CA" sz="1200" baseline="0" dirty="0" smtClean="0"/>
              <a:t> it was first released, </a:t>
            </a:r>
            <a:r>
              <a:rPr lang="en-CA" sz="1200" dirty="0" smtClean="0"/>
              <a:t>but became</a:t>
            </a:r>
            <a:r>
              <a:rPr lang="en-CA" sz="1200" baseline="0" dirty="0" smtClean="0"/>
              <a:t> </a:t>
            </a:r>
            <a:r>
              <a:rPr lang="en-CA" sz="1200" dirty="0" smtClean="0"/>
              <a:t>dated in language and tone.</a:t>
            </a:r>
            <a:endParaRPr lang="en-CA" sz="1200" baseline="0" dirty="0" smtClean="0"/>
          </a:p>
          <a:p>
            <a:pPr>
              <a:buFont typeface="Wingdings" pitchFamily="-112" charset="2"/>
              <a:buChar char="Ø"/>
            </a:pPr>
            <a:r>
              <a:rPr lang="en-CA" sz="1200" baseline="0" dirty="0" smtClean="0"/>
              <a:t>There are increasing numbers of young children in child care facilities and other community based preschool programs where interventions take place prior to their start in school. Increasing requests for additional support and guidance from organizations that work with children and families like </a:t>
            </a:r>
            <a:r>
              <a:rPr lang="en-CA" sz="1200" dirty="0" smtClean="0"/>
              <a:t>Student Services Administrators Association of Manitoba (</a:t>
            </a:r>
            <a:r>
              <a:rPr lang="en-CA" sz="1200" baseline="0" dirty="0" smtClean="0"/>
              <a:t>SSAM), the Child Care Inclusion Committee, and others.</a:t>
            </a:r>
          </a:p>
          <a:p>
            <a:pPr>
              <a:buFont typeface="Wingdings" pitchFamily="-112" charset="2"/>
              <a:buChar char="Ø"/>
            </a:pPr>
            <a:r>
              <a:rPr lang="en-CA" sz="1200" baseline="0" dirty="0" smtClean="0"/>
              <a:t>The release of the new Kindergarten support document, </a:t>
            </a:r>
            <a:r>
              <a:rPr lang="en-CA" sz="1200" i="1" baseline="0" dirty="0" smtClean="0"/>
              <a:t>A Time for Learning, A Time for Joy</a:t>
            </a:r>
            <a:r>
              <a:rPr lang="en-CA" sz="1200" baseline="0" dirty="0" smtClean="0"/>
              <a:t>, which has a full chapter on Continuity and Partnerships and how to smooth transitions for all children</a:t>
            </a:r>
          </a:p>
          <a:p>
            <a:pPr>
              <a:buFont typeface="Wingdings" pitchFamily="-112" charset="2"/>
              <a:buChar char="Ø"/>
            </a:pPr>
            <a:r>
              <a:rPr lang="en-CA" sz="1200" baseline="0" dirty="0" smtClean="0"/>
              <a:t>Healthy Child Committee of Cabinet has released other Protocols, including:</a:t>
            </a:r>
          </a:p>
          <a:p>
            <a:pPr>
              <a:buFont typeface="Wingdings" pitchFamily="-112" charset="2"/>
              <a:buNone/>
            </a:pPr>
            <a:r>
              <a:rPr lang="en-CA" sz="1200" dirty="0" smtClean="0">
                <a:ea typeface="ＭＳ Ｐゴシック" pitchFamily="-112" charset="-128"/>
                <a:hlinkClick r:id="rId3"/>
              </a:rPr>
              <a:t>Education and Child and Family Services Protocol for Children and Youth in Care</a:t>
            </a:r>
            <a:r>
              <a:rPr lang="en-CA" sz="1200" dirty="0" smtClean="0">
                <a:ea typeface="ＭＳ Ｐゴシック" pitchFamily="-112" charset="-128"/>
              </a:rPr>
              <a:t> (2013)</a:t>
            </a:r>
          </a:p>
          <a:p>
            <a:pPr>
              <a:buFont typeface="Wingdings" pitchFamily="-112" charset="2"/>
              <a:buNone/>
            </a:pPr>
            <a:r>
              <a:rPr lang="en-CA" sz="1200" dirty="0" smtClean="0">
                <a:ea typeface="ＭＳ Ｐゴシック" pitchFamily="-112" charset="-128"/>
                <a:hlinkClick r:id="rId4"/>
              </a:rPr>
              <a:t>Wraparound Protocol for Children and Youth with Severe to Profound Emotional and Behavioural Disorders</a:t>
            </a:r>
            <a:r>
              <a:rPr lang="en-CA" sz="1200" dirty="0" smtClean="0">
                <a:ea typeface="ＭＳ Ｐゴシック" pitchFamily="-112" charset="-128"/>
              </a:rPr>
              <a:t>  (2013) </a:t>
            </a:r>
          </a:p>
          <a:p>
            <a:pPr>
              <a:buFont typeface="Wingdings" pitchFamily="-112" charset="2"/>
              <a:buNone/>
            </a:pPr>
            <a:r>
              <a:rPr lang="en-CA" sz="1200" dirty="0" smtClean="0">
                <a:ea typeface="ＭＳ Ｐゴシック" pitchFamily="-112" charset="-128"/>
                <a:hlinkClick r:id="rId5"/>
              </a:rPr>
              <a:t>Bridging to Adulthood: A Protocol for Transitioning Students with Exceptional Needs from School to Community </a:t>
            </a:r>
            <a:r>
              <a:rPr lang="en-CA" sz="1200" dirty="0" smtClean="0">
                <a:ea typeface="ＭＳ Ｐゴシック" pitchFamily="-112" charset="-128"/>
              </a:rPr>
              <a:t>(2010) </a:t>
            </a:r>
          </a:p>
          <a:p>
            <a:pPr>
              <a:buFont typeface="Wingdings" pitchFamily="-112" charset="2"/>
              <a:buNone/>
            </a:pPr>
            <a:r>
              <a:rPr lang="en-CA" sz="1200" dirty="0" smtClean="0">
                <a:ea typeface="ＭＳ Ｐゴシック" pitchFamily="-112" charset="-128"/>
                <a:hlinkClick r:id="rId6"/>
              </a:rPr>
              <a:t>Information Sharing Protocol Under the Youth Criminal Justice Act</a:t>
            </a:r>
            <a:r>
              <a:rPr lang="en-CA" sz="1200" dirty="0" smtClean="0">
                <a:ea typeface="ＭＳ Ｐゴシック" pitchFamily="-112" charset="-128"/>
              </a:rPr>
              <a:t>  (2004)</a:t>
            </a:r>
          </a:p>
          <a:p>
            <a:pPr>
              <a:buFont typeface="Arial" pitchFamily="34" charset="0"/>
              <a:buNone/>
            </a:pPr>
            <a:endParaRPr lang="en-CA" sz="1200" dirty="0" smtClean="0">
              <a:ea typeface="ＭＳ Ｐゴシック" pitchFamily="-112" charset="-128"/>
            </a:endParaRPr>
          </a:p>
          <a:p>
            <a:pPr>
              <a:buFont typeface="Arial" pitchFamily="34" charset="0"/>
              <a:buNone/>
            </a:pPr>
            <a:r>
              <a:rPr lang="en-CA" sz="1200" dirty="0" smtClean="0">
                <a:ea typeface="ＭＳ Ｐゴシック" pitchFamily="-112" charset="-128"/>
              </a:rPr>
              <a:t>Note: The legislated Healthy Child Committee</a:t>
            </a:r>
            <a:r>
              <a:rPr lang="en-CA" sz="1200" baseline="0" dirty="0" smtClean="0">
                <a:ea typeface="ＭＳ Ｐゴシック" pitchFamily="-112" charset="-128"/>
              </a:rPr>
              <a:t> of Cabinet brings together multiple, key child-serving departments to coordinate policy related to the health and well-being of Manitoba’s children and youth.</a:t>
            </a:r>
            <a:endParaRPr lang="en-CA" sz="1200" dirty="0" smtClean="0"/>
          </a:p>
        </p:txBody>
      </p:sp>
      <p:sp>
        <p:nvSpPr>
          <p:cNvPr id="26628" name="Slide Number Placeholder 3"/>
          <p:cNvSpPr>
            <a:spLocks noGrp="1"/>
          </p:cNvSpPr>
          <p:nvPr>
            <p:ph type="sldNum" sz="quarter" idx="5"/>
          </p:nvPr>
        </p:nvSpPr>
        <p:spPr bwMode="auto">
          <a:noFill/>
          <a:ln>
            <a:miter lim="800000"/>
            <a:headEnd/>
            <a:tailEnd/>
          </a:ln>
        </p:spPr>
        <p:txBody>
          <a:bodyPr/>
          <a:lstStyle/>
          <a:p>
            <a:fld id="{023FAEE7-A936-414F-A35A-A1851B0E2617}" type="slidenum">
              <a:rPr lang="en-CA" smtClean="0"/>
              <a:pPr/>
              <a:t>4</a:t>
            </a:fld>
            <a:endParaRPr lang="en-C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dirty="0" smtClean="0">
                <a:ea typeface="ＭＳ Ｐゴシック" pitchFamily="-112" charset="-128"/>
              </a:rPr>
              <a:t>Healthy Child Committee of Cabinet (HCCC) Protocols facilitate a coordinated approach by staff of departments and related agencies (schools, regional health authorities, child and family services authorities and mandated agencies/regions) who work with the complex and interconnected needs of children, youth </a:t>
            </a:r>
            <a:r>
              <a:rPr lang="en-CA" sz="1200" b="0" u="none" dirty="0" smtClean="0">
                <a:ea typeface="ＭＳ Ｐゴシック" pitchFamily="-112" charset="-128"/>
              </a:rPr>
              <a:t>and their families.</a:t>
            </a:r>
          </a:p>
          <a:p>
            <a:endParaRPr lang="en-CA" sz="1200" b="0" u="none" dirty="0" smtClean="0">
              <a:ea typeface="ＭＳ Ｐゴシック" pitchFamily="-112" charset="-128"/>
            </a:endParaRPr>
          </a:p>
          <a:p>
            <a:r>
              <a:rPr lang="en-CA" sz="1200" b="0" u="none" dirty="0" smtClean="0">
                <a:ea typeface="ＭＳ Ｐゴシック" pitchFamily="-112" charset="-128"/>
              </a:rPr>
              <a:t>The</a:t>
            </a:r>
            <a:r>
              <a:rPr lang="en-CA" sz="1200" b="0" u="none" baseline="0" dirty="0" smtClean="0">
                <a:ea typeface="ＭＳ Ｐゴシック" pitchFamily="-112" charset="-128"/>
              </a:rPr>
              <a:t> multiple HCCC ministers and their departments coordinate policy around children, youth and their families with the goal of supporting the best possible outcomes for Manitoba’s children and youth.</a:t>
            </a:r>
            <a:endParaRPr lang="en-CA" sz="1200" b="0" u="none" dirty="0" smtClean="0">
              <a:ea typeface="ＭＳ Ｐゴシック" pitchFamily="-112" charset="-128"/>
            </a:endParaRPr>
          </a:p>
          <a:p>
            <a:endParaRPr lang="en-CA" sz="1800" dirty="0" smtClean="0"/>
          </a:p>
        </p:txBody>
      </p:sp>
      <p:sp>
        <p:nvSpPr>
          <p:cNvPr id="4" name="Slide Number Placeholder 3"/>
          <p:cNvSpPr>
            <a:spLocks noGrp="1"/>
          </p:cNvSpPr>
          <p:nvPr>
            <p:ph type="sldNum" sz="quarter" idx="10"/>
          </p:nvPr>
        </p:nvSpPr>
        <p:spPr/>
        <p:txBody>
          <a:bodyPr/>
          <a:lstStyle/>
          <a:p>
            <a:pPr>
              <a:defRPr/>
            </a:pPr>
            <a:fld id="{B342FB5F-8AFC-46B2-A11B-5B8588985112}" type="slidenum">
              <a:rPr lang="en-CA" smtClean="0"/>
              <a:pPr>
                <a:defRPr/>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53143" y="4310743"/>
            <a:ext cx="5486400" cy="4114800"/>
          </a:xfrm>
        </p:spPr>
        <p:txBody>
          <a:bodyPr>
            <a:normAutofit/>
          </a:bodyPr>
          <a:lstStyle/>
          <a:p>
            <a:r>
              <a:rPr lang="en-CA" sz="1200" dirty="0" smtClean="0">
                <a:ea typeface="ＭＳ Ｐゴシック" pitchFamily="-112" charset="-128"/>
              </a:rPr>
              <a:t>By guiding collaborative actions among service providers, children and families, and community partners, HCCC</a:t>
            </a:r>
            <a:r>
              <a:rPr lang="en-CA" sz="1200" baseline="0" dirty="0" smtClean="0">
                <a:ea typeface="ＭＳ Ｐゴシック" pitchFamily="-112" charset="-128"/>
              </a:rPr>
              <a:t> P</a:t>
            </a:r>
            <a:r>
              <a:rPr lang="en-CA" sz="1200" dirty="0" smtClean="0">
                <a:ea typeface="ＭＳ Ｐゴシック" pitchFamily="-112" charset="-128"/>
              </a:rPr>
              <a:t>rotocols reduce barriers for children, youth and families who require the integrated and timely services of more than one service provider.</a:t>
            </a:r>
          </a:p>
          <a:p>
            <a:endParaRPr lang="en-CA" sz="1200" dirty="0" smtClean="0">
              <a:ea typeface="ＭＳ Ｐゴシック" pitchFamily="-112" charset="-128"/>
            </a:endParaRPr>
          </a:p>
          <a:p>
            <a:r>
              <a:rPr lang="en-CA" sz="1200" dirty="0" smtClean="0">
                <a:ea typeface="ＭＳ Ｐゴシック" pitchFamily="-112" charset="-128"/>
              </a:rPr>
              <a:t>This Protocol</a:t>
            </a:r>
            <a:r>
              <a:rPr lang="en-CA" sz="1200" baseline="0" dirty="0" smtClean="0">
                <a:ea typeface="ＭＳ Ｐゴシック" pitchFamily="-112" charset="-128"/>
              </a:rPr>
              <a:t> should guide actions beginning one year prior to the child starting Kindergarten.</a:t>
            </a:r>
            <a:endParaRPr lang="en-CA" sz="1200" dirty="0"/>
          </a:p>
        </p:txBody>
      </p:sp>
      <p:sp>
        <p:nvSpPr>
          <p:cNvPr id="4" name="Slide Number Placeholder 3"/>
          <p:cNvSpPr>
            <a:spLocks noGrp="1"/>
          </p:cNvSpPr>
          <p:nvPr>
            <p:ph type="sldNum" sz="quarter" idx="10"/>
          </p:nvPr>
        </p:nvSpPr>
        <p:spPr/>
        <p:txBody>
          <a:bodyPr/>
          <a:lstStyle/>
          <a:p>
            <a:pPr>
              <a:defRPr/>
            </a:pPr>
            <a:fld id="{B342FB5F-8AFC-46B2-A11B-5B8588985112}" type="slidenum">
              <a:rPr lang="en-CA" smtClean="0"/>
              <a:pPr>
                <a:defRPr/>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p:txBody>
          <a:bodyPr>
            <a:normAutofit/>
          </a:bodyPr>
          <a:lstStyle/>
          <a:p>
            <a:pPr>
              <a:buFontTx/>
              <a:buNone/>
              <a:defRPr/>
            </a:pPr>
            <a:r>
              <a:rPr lang="en-CA" dirty="0" smtClean="0"/>
              <a:t>Because of community feedback, the new Kindergarten support document and</a:t>
            </a:r>
            <a:r>
              <a:rPr lang="en-CA" baseline="0" dirty="0" smtClean="0"/>
              <a:t> the </a:t>
            </a:r>
            <a:r>
              <a:rPr lang="en-CA" dirty="0" smtClean="0"/>
              <a:t>outdated Guidelines,</a:t>
            </a:r>
            <a:r>
              <a:rPr lang="en-CA" baseline="0" dirty="0" smtClean="0"/>
              <a:t> HCCC directed HCCC-partner departments to update the 2002 Guidelines into a Protocol using current best practices.</a:t>
            </a:r>
          </a:p>
          <a:p>
            <a:pPr>
              <a:buFontTx/>
              <a:buNone/>
              <a:defRPr/>
            </a:pPr>
            <a:endParaRPr lang="en-CA" baseline="0" dirty="0" smtClean="0"/>
          </a:p>
          <a:p>
            <a:pPr>
              <a:buFontTx/>
              <a:buNone/>
              <a:defRPr/>
            </a:pPr>
            <a:r>
              <a:rPr lang="en-CA" baseline="0" dirty="0" smtClean="0"/>
              <a:t>Healthy </a:t>
            </a:r>
            <a:r>
              <a:rPr lang="en-CA" baseline="0" dirty="0" smtClean="0"/>
              <a:t>Child Manitoba Office and </a:t>
            </a:r>
            <a:r>
              <a:rPr lang="en-CA" baseline="0" dirty="0" smtClean="0"/>
              <a:t>Manitoba </a:t>
            </a:r>
            <a:r>
              <a:rPr lang="en-CA" baseline="0" dirty="0" smtClean="0"/>
              <a:t>Education and Training co-led the committee, which also had representatives from the Department of Families.</a:t>
            </a:r>
            <a:endParaRPr lang="en-CA" dirty="0" smtClean="0"/>
          </a:p>
        </p:txBody>
      </p:sp>
      <p:sp>
        <p:nvSpPr>
          <p:cNvPr id="28676" name="Slide Number Placeholder 3"/>
          <p:cNvSpPr>
            <a:spLocks noGrp="1"/>
          </p:cNvSpPr>
          <p:nvPr>
            <p:ph type="sldNum" sz="quarter" idx="5"/>
          </p:nvPr>
        </p:nvSpPr>
        <p:spPr bwMode="auto">
          <a:noFill/>
          <a:ln>
            <a:miter lim="800000"/>
            <a:headEnd/>
            <a:tailEnd/>
          </a:ln>
        </p:spPr>
        <p:txBody>
          <a:bodyPr/>
          <a:lstStyle/>
          <a:p>
            <a:fld id="{F102C64D-9920-4B1E-B36A-7A2DE34025E4}" type="slidenum">
              <a:rPr lang="en-CA" smtClean="0"/>
              <a:pPr/>
              <a:t>7</a:t>
            </a:fld>
            <a:endParaRPr lang="en-C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43000" y="685800"/>
            <a:ext cx="3897313" cy="2922588"/>
          </a:xfrm>
          <a:noFill/>
          <a:ln>
            <a:solidFill>
              <a:srgbClr val="000000"/>
            </a:solidFill>
            <a:miter lim="800000"/>
            <a:headEnd/>
            <a:tailEnd/>
          </a:ln>
        </p:spPr>
      </p:sp>
      <p:sp>
        <p:nvSpPr>
          <p:cNvPr id="29699" name="Notes Placeholder 2"/>
          <p:cNvSpPr>
            <a:spLocks noGrp="1"/>
          </p:cNvSpPr>
          <p:nvPr>
            <p:ph type="body" idx="1"/>
          </p:nvPr>
        </p:nvSpPr>
        <p:spPr bwMode="auto">
          <a:xfrm>
            <a:off x="685800" y="3668486"/>
            <a:ext cx="5486400" cy="4789714"/>
          </a:xfrm>
          <a:noFill/>
        </p:spPr>
        <p:txBody>
          <a:bodyPr>
            <a:normAutofit/>
          </a:bodyPr>
          <a:lstStyle/>
          <a:p>
            <a:pPr>
              <a:buFont typeface="Wingdings" pitchFamily="-112" charset="2"/>
              <a:buNone/>
            </a:pPr>
            <a:r>
              <a:rPr lang="en-CA" sz="1200" dirty="0" smtClean="0"/>
              <a:t>The development process:</a:t>
            </a:r>
          </a:p>
          <a:p>
            <a:pPr>
              <a:buFont typeface="Wingdings" pitchFamily="-112" charset="2"/>
              <a:buChar char="Ø"/>
            </a:pPr>
            <a:r>
              <a:rPr lang="en-CA" sz="1200" dirty="0" smtClean="0"/>
              <a:t>Consultation within departments</a:t>
            </a:r>
          </a:p>
          <a:p>
            <a:pPr>
              <a:buFont typeface="Wingdings" pitchFamily="-112" charset="2"/>
              <a:buChar char="Ø"/>
            </a:pPr>
            <a:r>
              <a:rPr lang="en-CA" sz="1200" dirty="0" smtClean="0"/>
              <a:t>Protocol template developed</a:t>
            </a:r>
          </a:p>
          <a:p>
            <a:pPr>
              <a:buFont typeface="Wingdings" pitchFamily="-112" charset="2"/>
              <a:buChar char="Ø"/>
            </a:pPr>
            <a:r>
              <a:rPr lang="en-CA" sz="1200" dirty="0" smtClean="0"/>
              <a:t>Literature search for best practices</a:t>
            </a:r>
          </a:p>
          <a:p>
            <a:pPr>
              <a:buFont typeface="Wingdings" pitchFamily="-112" charset="2"/>
              <a:buChar char="Ø"/>
            </a:pPr>
            <a:r>
              <a:rPr lang="en-CA" sz="1200" dirty="0" smtClean="0"/>
              <a:t>Early</a:t>
            </a:r>
            <a:r>
              <a:rPr lang="en-CA" sz="1200" baseline="0" dirty="0" smtClean="0"/>
              <a:t> drafts of the Protocol d</a:t>
            </a:r>
            <a:r>
              <a:rPr lang="en-CA" sz="1200" dirty="0" smtClean="0"/>
              <a:t>eveloped </a:t>
            </a:r>
          </a:p>
          <a:p>
            <a:pPr>
              <a:buFont typeface="Wingdings" pitchFamily="-112" charset="2"/>
              <a:buChar char="Ø"/>
            </a:pPr>
            <a:r>
              <a:rPr lang="en-CA" sz="1200" dirty="0" smtClean="0"/>
              <a:t>Conducted external consultations with many services organizations/agencies</a:t>
            </a:r>
          </a:p>
          <a:p>
            <a:pPr>
              <a:buFont typeface="Wingdings" pitchFamily="-112" charset="2"/>
              <a:buChar char="Ø"/>
            </a:pPr>
            <a:r>
              <a:rPr lang="en-CA" sz="1200" dirty="0" smtClean="0"/>
              <a:t>Set up an online survey for feedback on early drafts</a:t>
            </a:r>
          </a:p>
          <a:p>
            <a:pPr>
              <a:buFont typeface="Wingdings" pitchFamily="-112" charset="2"/>
              <a:buChar char="Ø"/>
            </a:pPr>
            <a:r>
              <a:rPr lang="en-CA" sz="1200" dirty="0" smtClean="0"/>
              <a:t>Reviewed responses, looked for themes, omissions, clarifications etc</a:t>
            </a:r>
          </a:p>
          <a:p>
            <a:pPr>
              <a:buFont typeface="Wingdings" pitchFamily="-112" charset="2"/>
              <a:buChar char="Ø"/>
            </a:pPr>
            <a:r>
              <a:rPr lang="en-CA" sz="1200" dirty="0" smtClean="0"/>
              <a:t>Final version approved by HCCC ministers</a:t>
            </a:r>
          </a:p>
          <a:p>
            <a:pPr>
              <a:buFont typeface="Wingdings" pitchFamily="-112" charset="2"/>
              <a:buChar char="Ø"/>
            </a:pPr>
            <a:r>
              <a:rPr lang="en-CA" sz="1200" dirty="0" smtClean="0"/>
              <a:t>Design,</a:t>
            </a:r>
            <a:r>
              <a:rPr lang="en-CA" sz="1200" baseline="0" dirty="0" smtClean="0"/>
              <a:t> translation and p</a:t>
            </a:r>
            <a:r>
              <a:rPr lang="en-CA" sz="1200" dirty="0" smtClean="0"/>
              <a:t>ublish in print and on line</a:t>
            </a:r>
          </a:p>
          <a:p>
            <a:pPr>
              <a:buFont typeface="Wingdings" pitchFamily="-112" charset="2"/>
              <a:buChar char="Ø"/>
            </a:pPr>
            <a:r>
              <a:rPr lang="en-CA" sz="1200" dirty="0" smtClean="0"/>
              <a:t>Mailed copies to all Early Years schools, child care facilities, disability organizations, clinicians that work with preschool population, disABILITY staff etc. </a:t>
            </a:r>
          </a:p>
          <a:p>
            <a:pPr>
              <a:buFont typeface="Wingdings" pitchFamily="-112" charset="2"/>
              <a:buChar char="Ø"/>
            </a:pPr>
            <a:r>
              <a:rPr lang="en-CA" sz="1200" dirty="0" smtClean="0"/>
              <a:t>Regional workshops in Fall 2016</a:t>
            </a:r>
          </a:p>
          <a:p>
            <a:pPr>
              <a:buFontTx/>
              <a:buNone/>
            </a:pPr>
            <a:endParaRPr lang="en-CA" sz="1200" dirty="0" smtClean="0"/>
          </a:p>
        </p:txBody>
      </p:sp>
      <p:sp>
        <p:nvSpPr>
          <p:cNvPr id="29700" name="Slide Number Placeholder 3"/>
          <p:cNvSpPr>
            <a:spLocks noGrp="1"/>
          </p:cNvSpPr>
          <p:nvPr>
            <p:ph type="sldNum" sz="quarter" idx="5"/>
          </p:nvPr>
        </p:nvSpPr>
        <p:spPr bwMode="auto">
          <a:noFill/>
          <a:ln>
            <a:miter lim="800000"/>
            <a:headEnd/>
            <a:tailEnd/>
          </a:ln>
        </p:spPr>
        <p:txBody>
          <a:bodyPr/>
          <a:lstStyle/>
          <a:p>
            <a:fld id="{B917AC0C-B1B6-459F-9244-2B3E9C89C3DB}" type="slidenum">
              <a:rPr lang="en-CA" smtClean="0"/>
              <a:pPr/>
              <a:t>8</a:t>
            </a:fld>
            <a:endParaRPr lang="en-CA"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2003425" y="685800"/>
            <a:ext cx="3711575" cy="2784475"/>
          </a:xfrm>
          <a:noFill/>
          <a:ln>
            <a:solidFill>
              <a:srgbClr val="000000"/>
            </a:solidFill>
            <a:miter lim="800000"/>
            <a:headEnd/>
            <a:tailEnd/>
          </a:ln>
        </p:spPr>
      </p:sp>
      <p:sp>
        <p:nvSpPr>
          <p:cNvPr id="31747" name="Notes Placeholder 2"/>
          <p:cNvSpPr>
            <a:spLocks noGrp="1"/>
          </p:cNvSpPr>
          <p:nvPr>
            <p:ph type="body" idx="1"/>
          </p:nvPr>
        </p:nvSpPr>
        <p:spPr bwMode="auto">
          <a:xfrm>
            <a:off x="685800" y="3603171"/>
            <a:ext cx="5486400" cy="4855029"/>
          </a:xfrm>
          <a:noFill/>
        </p:spPr>
        <p:txBody>
          <a:bodyPr/>
          <a:lstStyle/>
          <a:p>
            <a:pPr>
              <a:buFont typeface="Wingdings" pitchFamily="2" charset="2"/>
              <a:buNone/>
            </a:pPr>
            <a:r>
              <a:rPr lang="en-CA" sz="1200" baseline="0" dirty="0" smtClean="0"/>
              <a:t>T</a:t>
            </a:r>
            <a:r>
              <a:rPr lang="en-CA" sz="1200" dirty="0" smtClean="0"/>
              <a:t>he HCCC Protocol has:</a:t>
            </a:r>
          </a:p>
          <a:p>
            <a:pPr>
              <a:buFont typeface="Wingdings" pitchFamily="2" charset="2"/>
              <a:buChar char="Ø"/>
            </a:pPr>
            <a:r>
              <a:rPr lang="en-CA" sz="1200" dirty="0" smtClean="0"/>
              <a:t>Clearly-described process with recommended timeline</a:t>
            </a:r>
          </a:p>
          <a:p>
            <a:pPr marL="447919" lvl="2" defTabSz="895838" eaLnBrk="0" fontAlgn="base" hangingPunct="0">
              <a:spcBef>
                <a:spcPct val="30000"/>
              </a:spcBef>
              <a:spcAft>
                <a:spcPct val="0"/>
              </a:spcAft>
              <a:buFont typeface="Wingdings" pitchFamily="2" charset="2"/>
              <a:buChar char="Ø"/>
              <a:defRPr/>
            </a:pPr>
            <a:r>
              <a:rPr lang="en-CA" sz="1200" dirty="0" smtClean="0"/>
              <a:t>Charts are</a:t>
            </a:r>
            <a:r>
              <a:rPr lang="en-CA" sz="1200" baseline="0" dirty="0" smtClean="0"/>
              <a:t> used to outline the roles and timelines for various potential Transition Team members</a:t>
            </a:r>
            <a:endParaRPr lang="en-CA" sz="1200" dirty="0" smtClean="0"/>
          </a:p>
          <a:p>
            <a:pPr>
              <a:buFont typeface="Wingdings" pitchFamily="2" charset="2"/>
              <a:buChar char="Ø"/>
            </a:pPr>
            <a:r>
              <a:rPr lang="en-CA" sz="1200" dirty="0" smtClean="0"/>
              <a:t>Clear roles and responsibilities </a:t>
            </a:r>
          </a:p>
          <a:p>
            <a:pPr lvl="1">
              <a:buFont typeface="Wingdings" pitchFamily="2" charset="2"/>
              <a:buChar char="Ø"/>
            </a:pPr>
            <a:r>
              <a:rPr lang="en-CA" sz="1200" dirty="0" smtClean="0"/>
              <a:t>Encourages families</a:t>
            </a:r>
            <a:r>
              <a:rPr lang="en-CA" sz="1200" baseline="0" dirty="0" smtClean="0"/>
              <a:t> to take the lead in the transition process, or to work with team to identify someone else to co-lead or lead on behalf of the family</a:t>
            </a:r>
          </a:p>
          <a:p>
            <a:pPr lvl="1">
              <a:buFont typeface="Wingdings" pitchFamily="2" charset="2"/>
              <a:buChar char="Ø"/>
            </a:pPr>
            <a:r>
              <a:rPr lang="en-CA" sz="1200" baseline="0" dirty="0" smtClean="0"/>
              <a:t>Role outlined for Informal/Natural Supports (aligns with Wraparound Protocol)</a:t>
            </a:r>
          </a:p>
          <a:p>
            <a:pPr lvl="0">
              <a:buFont typeface="Wingdings" pitchFamily="2" charset="2"/>
              <a:buChar char="Ø"/>
            </a:pPr>
            <a:r>
              <a:rPr lang="en-CA" sz="1200" baseline="0" dirty="0" smtClean="0"/>
              <a:t>A shift to strength-based language, instead of a focus on deficits</a:t>
            </a:r>
          </a:p>
          <a:p>
            <a:pPr>
              <a:buFontTx/>
              <a:buNone/>
            </a:pPr>
            <a:endParaRPr lang="en-CA" sz="1200" dirty="0" smtClean="0"/>
          </a:p>
        </p:txBody>
      </p:sp>
      <p:sp>
        <p:nvSpPr>
          <p:cNvPr id="31748" name="Slide Number Placeholder 3"/>
          <p:cNvSpPr>
            <a:spLocks noGrp="1"/>
          </p:cNvSpPr>
          <p:nvPr>
            <p:ph type="sldNum" sz="quarter" idx="5"/>
          </p:nvPr>
        </p:nvSpPr>
        <p:spPr bwMode="auto">
          <a:noFill/>
          <a:ln>
            <a:miter lim="800000"/>
            <a:headEnd/>
            <a:tailEnd/>
          </a:ln>
        </p:spPr>
        <p:txBody>
          <a:bodyPr/>
          <a:lstStyle/>
          <a:p>
            <a:fld id="{4DDECC69-D2B5-4007-9596-5CD5F227DFDD}" type="slidenum">
              <a:rPr lang="en-CA" smtClean="0"/>
              <a:pPr/>
              <a:t>9</a:t>
            </a:fld>
            <a:endParaRPr lang="en-CA"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GovMB_TitlePage_Nov 2016_FINAL.jpg"/>
          <p:cNvPicPr>
            <a:picLocks noChangeAspect="1"/>
          </p:cNvPicPr>
          <p:nvPr userDrawn="1"/>
        </p:nvPicPr>
        <p:blipFill>
          <a:blip r:embed="rId2" cstate="print"/>
          <a:stretch>
            <a:fillRect/>
          </a:stretch>
        </p:blipFill>
        <p:spPr>
          <a:xfrm>
            <a:off x="0" y="0"/>
            <a:ext cx="9144000" cy="6858000"/>
          </a:xfrm>
          <a:prstGeom prst="rect">
            <a:avLst/>
          </a:prstGeom>
        </p:spPr>
      </p:pic>
      <p:sp>
        <p:nvSpPr>
          <p:cNvPr id="3080" name="Rectangle 8"/>
          <p:cNvSpPr>
            <a:spLocks noGrp="1" noChangeArrowheads="1"/>
          </p:cNvSpPr>
          <p:nvPr>
            <p:ph type="ctrTitle"/>
          </p:nvPr>
        </p:nvSpPr>
        <p:spPr>
          <a:xfrm>
            <a:off x="1139686" y="1025181"/>
            <a:ext cx="7275444" cy="1731272"/>
          </a:xfrm>
        </p:spPr>
        <p:txBody>
          <a:bodyPr/>
          <a:lstStyle>
            <a:lvl1pPr marL="0" marR="0" indent="0" algn="l" defTabSz="914400" rtl="0" eaLnBrk="1" fontAlgn="base" latinLnBrk="0" hangingPunct="1">
              <a:lnSpc>
                <a:spcPct val="100000"/>
              </a:lnSpc>
              <a:spcBef>
                <a:spcPct val="0"/>
              </a:spcBef>
              <a:spcAft>
                <a:spcPct val="0"/>
              </a:spcAft>
              <a:buClrTx/>
              <a:buSzTx/>
              <a:buFontTx/>
              <a:buNone/>
              <a:tabLst/>
              <a:defRPr sz="4400"/>
            </a:lvl1pPr>
          </a:lstStyle>
          <a:p>
            <a:pPr>
              <a:spcBef>
                <a:spcPct val="50000"/>
              </a:spcBef>
            </a:pPr>
            <a:r>
              <a:rPr lang="en-US" dirty="0" smtClean="0"/>
              <a:t>Click to edit Master title style</a:t>
            </a:r>
            <a:endParaRPr lang="en-CA" dirty="0"/>
          </a:p>
        </p:txBody>
      </p:sp>
      <p:sp>
        <p:nvSpPr>
          <p:cNvPr id="3081" name="Rectangle 9"/>
          <p:cNvSpPr>
            <a:spLocks noGrp="1" noChangeArrowheads="1"/>
          </p:cNvSpPr>
          <p:nvPr>
            <p:ph type="subTitle" idx="1"/>
          </p:nvPr>
        </p:nvSpPr>
        <p:spPr>
          <a:xfrm>
            <a:off x="1139686" y="3670852"/>
            <a:ext cx="6096000" cy="1406525"/>
          </a:xfrm>
        </p:spPr>
        <p:txBody>
          <a:bodyPr/>
          <a:lstStyle>
            <a:lvl1pPr marL="0" indent="0">
              <a:buFontTx/>
              <a:buNone/>
              <a:defRPr/>
            </a:lvl1pPr>
          </a:lstStyle>
          <a:p>
            <a:r>
              <a:rPr lang="en-US" dirty="0" smtClean="0"/>
              <a:t>Click to edit Master subtitle style</a:t>
            </a:r>
            <a:endParaRPr lang="en-CA" dirty="0"/>
          </a:p>
        </p:txBody>
      </p:sp>
      <p:sp>
        <p:nvSpPr>
          <p:cNvPr id="7" name="TextBox 6"/>
          <p:cNvSpPr txBox="1"/>
          <p:nvPr userDrawn="1"/>
        </p:nvSpPr>
        <p:spPr>
          <a:xfrm>
            <a:off x="1113182" y="2862470"/>
            <a:ext cx="7341704" cy="523220"/>
          </a:xfrm>
          <a:prstGeom prst="rect">
            <a:avLst/>
          </a:prstGeom>
          <a:noFill/>
        </p:spPr>
        <p:txBody>
          <a:bodyPr wrap="square" rtlCol="0">
            <a:spAutoFit/>
          </a:bodyPr>
          <a:lstStyle/>
          <a:p>
            <a:r>
              <a:rPr lang="en-CA" sz="2800" b="1" kern="4000" spc="100" baseline="0" dirty="0" smtClean="0"/>
              <a:t>. . . . . . . . . . . . . . . . . . . . . . . . . . . . . . . </a:t>
            </a:r>
            <a:endParaRPr lang="en-CA" sz="2800" kern="4000" spc="100" baseline="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463" y="758825"/>
            <a:ext cx="2058987" cy="57658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44500" y="758825"/>
            <a:ext cx="6024563" cy="576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9356" y="1076873"/>
            <a:ext cx="8024743" cy="1143000"/>
          </a:xfrm>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0850" y="2149475"/>
            <a:ext cx="4038600"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1850" y="2149475"/>
            <a:ext cx="4038600"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ovMB_Text Page_Nov 2014_2.jpg"/>
          <p:cNvPicPr>
            <a:picLocks noChangeAspect="1"/>
          </p:cNvPicPr>
          <p:nvPr userDrawn="1"/>
        </p:nvPicPr>
        <p:blipFill>
          <a:blip r:embed="rId13" cstate="print"/>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auto">
          <a:xfrm>
            <a:off x="649356" y="944353"/>
            <a:ext cx="8024743"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1027" name="Rectangle 3"/>
          <p:cNvSpPr>
            <a:spLocks noGrp="1" noChangeArrowheads="1"/>
          </p:cNvSpPr>
          <p:nvPr>
            <p:ph type="body" idx="1"/>
          </p:nvPr>
        </p:nvSpPr>
        <p:spPr bwMode="auto">
          <a:xfrm>
            <a:off x="649356" y="2308499"/>
            <a:ext cx="8031093" cy="4375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5"/>
          <p:cNvSpPr>
            <a:spLocks noGrp="1"/>
          </p:cNvSpPr>
          <p:nvPr>
            <p:ph type="subTitle" idx="1"/>
          </p:nvPr>
        </p:nvSpPr>
        <p:spPr>
          <a:xfrm>
            <a:off x="3028950" y="4143375"/>
            <a:ext cx="5810250" cy="920750"/>
          </a:xfrm>
        </p:spPr>
        <p:txBody>
          <a:bodyPr/>
          <a:lstStyle/>
          <a:p>
            <a:pPr algn="r"/>
            <a:r>
              <a:rPr lang="en-CA" sz="2800" dirty="0" smtClean="0"/>
              <a:t>Fall 2016</a:t>
            </a:r>
          </a:p>
        </p:txBody>
      </p:sp>
      <p:sp>
        <p:nvSpPr>
          <p:cNvPr id="3075" name="Rectangle 3"/>
          <p:cNvSpPr>
            <a:spLocks noChangeArrowheads="1"/>
          </p:cNvSpPr>
          <p:nvPr/>
        </p:nvSpPr>
        <p:spPr bwMode="auto">
          <a:xfrm>
            <a:off x="2346614" y="1222664"/>
            <a:ext cx="6429375" cy="2062103"/>
          </a:xfrm>
          <a:prstGeom prst="rect">
            <a:avLst/>
          </a:prstGeom>
          <a:noFill/>
          <a:ln w="9525">
            <a:noFill/>
            <a:miter lim="800000"/>
            <a:headEnd/>
            <a:tailEnd/>
          </a:ln>
        </p:spPr>
        <p:txBody>
          <a:bodyPr>
            <a:spAutoFit/>
          </a:bodyPr>
          <a:lstStyle/>
          <a:p>
            <a:r>
              <a:rPr lang="en-CA" sz="3200" b="1" dirty="0" smtClean="0"/>
              <a:t>Protocol for Early Childhood Transition to School for Children with Additional Support Needs</a:t>
            </a:r>
            <a:endParaRPr lang="en-CA" sz="2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Picture 3" descr="C:\Users\dmayer\AppData\Local\Microsoft\Windows\Temporary Internet Files\Content.IE5\3BPOO9NP\images_thumblist[1].jpg"/>
          <p:cNvPicPr>
            <a:picLocks noChangeAspect="1" noChangeArrowheads="1"/>
          </p:cNvPicPr>
          <p:nvPr/>
        </p:nvPicPr>
        <p:blipFill>
          <a:blip r:embed="rId3" cstate="print"/>
          <a:srcRect/>
          <a:stretch>
            <a:fillRect/>
          </a:stretch>
        </p:blipFill>
        <p:spPr bwMode="auto">
          <a:xfrm>
            <a:off x="1688123" y="955431"/>
            <a:ext cx="5568461" cy="5568461"/>
          </a:xfrm>
          <a:prstGeom prst="rect">
            <a:avLst/>
          </a:prstGeom>
          <a:noFill/>
        </p:spPr>
      </p:pic>
      <p:sp>
        <p:nvSpPr>
          <p:cNvPr id="2" name="Title 1"/>
          <p:cNvSpPr>
            <a:spLocks noGrp="1"/>
          </p:cNvSpPr>
          <p:nvPr>
            <p:ph type="title"/>
          </p:nvPr>
        </p:nvSpPr>
        <p:spPr/>
        <p:txBody>
          <a:bodyPr/>
          <a:lstStyle/>
          <a:p>
            <a:r>
              <a:rPr lang="en-CA" dirty="0" smtClean="0"/>
              <a:t>What’s in the Protocol?</a:t>
            </a:r>
            <a:endParaRPr lang="en-C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CA" dirty="0" smtClean="0"/>
              <a:t>Guiding Principles</a:t>
            </a:r>
          </a:p>
        </p:txBody>
      </p:sp>
      <p:sp>
        <p:nvSpPr>
          <p:cNvPr id="9219" name="Content Placeholder 2"/>
          <p:cNvSpPr>
            <a:spLocks noGrp="1"/>
          </p:cNvSpPr>
          <p:nvPr>
            <p:ph idx="1"/>
          </p:nvPr>
        </p:nvSpPr>
        <p:spPr/>
        <p:txBody>
          <a:bodyPr/>
          <a:lstStyle/>
          <a:p>
            <a:pPr lvl="1">
              <a:buFont typeface="Wingdings" pitchFamily="2" charset="2"/>
              <a:buChar char="Ø"/>
            </a:pPr>
            <a:r>
              <a:rPr lang="en-CA" b="1" dirty="0" smtClean="0">
                <a:solidFill>
                  <a:srgbClr val="00B050"/>
                </a:solidFill>
              </a:rPr>
              <a:t>Philosophy of inclusion</a:t>
            </a:r>
          </a:p>
          <a:p>
            <a:endParaRPr lang="en-CA" sz="2400" b="1" dirty="0" smtClean="0">
              <a:solidFill>
                <a:srgbClr val="FF0000"/>
              </a:solidFill>
            </a:endParaRPr>
          </a:p>
          <a:p>
            <a:endParaRPr lang="en-CA" sz="2400" b="1" dirty="0" smtClean="0">
              <a:solidFill>
                <a:srgbClr val="FF0000"/>
              </a:solidFill>
            </a:endParaRPr>
          </a:p>
          <a:p>
            <a:r>
              <a:rPr lang="en-CA" sz="2400" b="1" dirty="0" smtClean="0">
                <a:solidFill>
                  <a:schemeClr val="accent1">
                    <a:lumMod val="50000"/>
                  </a:schemeClr>
                </a:solidFill>
              </a:rPr>
              <a:t>By working together, we strengthen our capacity to provide the foundation for a richer future for all of us.</a:t>
            </a:r>
          </a:p>
          <a:p>
            <a:pPr lvl="1">
              <a:buNone/>
            </a:pPr>
            <a:endParaRPr lang="en-CA" sz="18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Guiding Principles</a:t>
            </a:r>
            <a:endParaRPr lang="en-CA" dirty="0"/>
          </a:p>
        </p:txBody>
      </p:sp>
      <p:sp>
        <p:nvSpPr>
          <p:cNvPr id="3" name="Content Placeholder 2"/>
          <p:cNvSpPr>
            <a:spLocks noGrp="1"/>
          </p:cNvSpPr>
          <p:nvPr>
            <p:ph idx="1"/>
          </p:nvPr>
        </p:nvSpPr>
        <p:spPr/>
        <p:txBody>
          <a:bodyPr/>
          <a:lstStyle/>
          <a:p>
            <a:pPr lvl="1">
              <a:buFont typeface="Wingdings" pitchFamily="2" charset="2"/>
              <a:buChar char="Ø"/>
            </a:pPr>
            <a:r>
              <a:rPr lang="en-CA" b="1" dirty="0" smtClean="0">
                <a:solidFill>
                  <a:srgbClr val="00B050"/>
                </a:solidFill>
              </a:rPr>
              <a:t>Family-centered practice</a:t>
            </a:r>
          </a:p>
          <a:p>
            <a:endParaRPr lang="en-CA" sz="2400" b="1" kern="1200" dirty="0" smtClean="0">
              <a:solidFill>
                <a:srgbClr val="FF0000"/>
              </a:solidFill>
              <a:latin typeface="Arial" pitchFamily="34" charset="0"/>
              <a:cs typeface="Arial" pitchFamily="34" charset="0"/>
            </a:endParaRPr>
          </a:p>
          <a:p>
            <a:endParaRPr lang="en-CA" sz="2400" b="1" kern="1200" dirty="0" smtClean="0">
              <a:solidFill>
                <a:srgbClr val="FF0000"/>
              </a:solidFill>
              <a:latin typeface="Arial" pitchFamily="34" charset="0"/>
              <a:cs typeface="Arial" pitchFamily="34" charset="0"/>
            </a:endParaRPr>
          </a:p>
          <a:p>
            <a:r>
              <a:rPr lang="en-CA" sz="2400" b="1" kern="1200" dirty="0" smtClean="0">
                <a:solidFill>
                  <a:schemeClr val="accent1">
                    <a:lumMod val="50000"/>
                  </a:schemeClr>
                </a:solidFill>
                <a:latin typeface="Arial" pitchFamily="34" charset="0"/>
                <a:cs typeface="Arial" pitchFamily="34" charset="0"/>
              </a:rPr>
              <a:t>The first step to successful family-centred practice is developing an understanding of the caregivers’ identity and their hopes and dreams for their child.</a:t>
            </a:r>
          </a:p>
          <a:p>
            <a:pPr lvl="1">
              <a:buFont typeface="Arial" pitchFamily="34" charset="0"/>
              <a:buChar char="•"/>
            </a:pPr>
            <a:endParaRPr lang="en-CA" dirty="0" smtClean="0"/>
          </a:p>
          <a:p>
            <a:endParaRPr lang="en-C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Guiding Principles</a:t>
            </a:r>
            <a:endParaRPr lang="en-CA" dirty="0"/>
          </a:p>
        </p:txBody>
      </p:sp>
      <p:sp>
        <p:nvSpPr>
          <p:cNvPr id="3" name="Content Placeholder 2"/>
          <p:cNvSpPr>
            <a:spLocks noGrp="1"/>
          </p:cNvSpPr>
          <p:nvPr>
            <p:ph idx="1"/>
          </p:nvPr>
        </p:nvSpPr>
        <p:spPr/>
        <p:txBody>
          <a:bodyPr/>
          <a:lstStyle/>
          <a:p>
            <a:pPr lvl="1">
              <a:buFont typeface="Wingdings" pitchFamily="2" charset="2"/>
              <a:buChar char="Ø"/>
            </a:pPr>
            <a:r>
              <a:rPr lang="en-CA" b="1" dirty="0" smtClean="0">
                <a:solidFill>
                  <a:srgbClr val="00B050"/>
                </a:solidFill>
              </a:rPr>
              <a:t>Strength-based approach</a:t>
            </a:r>
          </a:p>
          <a:p>
            <a:endParaRPr lang="en-CA" sz="2800" b="1" dirty="0" smtClean="0">
              <a:solidFill>
                <a:srgbClr val="FF0000"/>
              </a:solidFill>
            </a:endParaRPr>
          </a:p>
          <a:p>
            <a:endParaRPr lang="en-CA" sz="2800" b="1" dirty="0" smtClean="0">
              <a:solidFill>
                <a:srgbClr val="FF0000"/>
              </a:solidFill>
            </a:endParaRPr>
          </a:p>
          <a:p>
            <a:r>
              <a:rPr lang="en-CA" sz="2800" b="1" dirty="0" smtClean="0">
                <a:solidFill>
                  <a:schemeClr val="accent1">
                    <a:lumMod val="50000"/>
                  </a:schemeClr>
                </a:solidFill>
              </a:rPr>
              <a:t>A commitment by transition team members to a positively focused, strengths-based approach is a critical factor in developing a balanced, and ultimately more successful, transition plan.</a:t>
            </a:r>
          </a:p>
          <a:p>
            <a:endParaRPr lang="en-C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Guiding Principles</a:t>
            </a:r>
            <a:endParaRPr lang="en-CA" dirty="0"/>
          </a:p>
        </p:txBody>
      </p:sp>
      <p:sp>
        <p:nvSpPr>
          <p:cNvPr id="3" name="Content Placeholder 2"/>
          <p:cNvSpPr>
            <a:spLocks noGrp="1"/>
          </p:cNvSpPr>
          <p:nvPr>
            <p:ph idx="1"/>
          </p:nvPr>
        </p:nvSpPr>
        <p:spPr/>
        <p:txBody>
          <a:bodyPr/>
          <a:lstStyle/>
          <a:p>
            <a:pPr marL="914400" lvl="2" indent="-514350">
              <a:buFont typeface="Wingdings" pitchFamily="2" charset="2"/>
              <a:buChar char="Ø"/>
            </a:pPr>
            <a:r>
              <a:rPr lang="en-CA" sz="2800" b="1" dirty="0" smtClean="0">
                <a:solidFill>
                  <a:srgbClr val="00B050"/>
                </a:solidFill>
              </a:rPr>
              <a:t>Child-specific</a:t>
            </a:r>
          </a:p>
          <a:p>
            <a:endParaRPr lang="en-CA" b="1" dirty="0" smtClean="0">
              <a:solidFill>
                <a:srgbClr val="FF0000"/>
              </a:solidFill>
            </a:endParaRPr>
          </a:p>
          <a:p>
            <a:endParaRPr lang="en-CA" b="1" dirty="0" smtClean="0">
              <a:solidFill>
                <a:srgbClr val="FF0000"/>
              </a:solidFill>
            </a:endParaRPr>
          </a:p>
          <a:p>
            <a:r>
              <a:rPr lang="en-CA" b="1" dirty="0" smtClean="0">
                <a:solidFill>
                  <a:schemeClr val="accent1">
                    <a:lumMod val="50000"/>
                  </a:schemeClr>
                </a:solidFill>
              </a:rPr>
              <a:t>To achieve a successful transition, plans should be child-specific, flexible and adapt to emerging strengths and needs of the child and family.</a:t>
            </a:r>
          </a:p>
          <a:p>
            <a:endParaRPr lang="en-C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Overview of                                Transition Planning Process</a:t>
            </a:r>
            <a:endParaRPr lang="en-CA" dirty="0"/>
          </a:p>
        </p:txBody>
      </p:sp>
      <p:pic>
        <p:nvPicPr>
          <p:cNvPr id="2051" name="Picture 3"/>
          <p:cNvPicPr>
            <a:picLocks noGrp="1" noChangeAspect="1" noChangeArrowheads="1"/>
          </p:cNvPicPr>
          <p:nvPr>
            <p:ph idx="1"/>
          </p:nvPr>
        </p:nvPicPr>
        <p:blipFill>
          <a:blip r:embed="rId3" cstate="print"/>
          <a:srcRect/>
          <a:stretch>
            <a:fillRect/>
          </a:stretch>
        </p:blipFill>
        <p:spPr bwMode="auto">
          <a:xfrm>
            <a:off x="-136301" y="3308808"/>
            <a:ext cx="9339303" cy="18886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Leadership &amp; Family Voice</a:t>
            </a:r>
            <a:endParaRPr lang="en-CA" dirty="0"/>
          </a:p>
        </p:txBody>
      </p:sp>
      <p:sp>
        <p:nvSpPr>
          <p:cNvPr id="3" name="Content Placeholder 2"/>
          <p:cNvSpPr>
            <a:spLocks noGrp="1"/>
          </p:cNvSpPr>
          <p:nvPr>
            <p:ph sz="half" idx="1"/>
          </p:nvPr>
        </p:nvSpPr>
        <p:spPr/>
        <p:txBody>
          <a:bodyPr/>
          <a:lstStyle/>
          <a:p>
            <a:r>
              <a:rPr lang="en-CA" dirty="0" smtClean="0"/>
              <a:t>the family either acts as the transition team leader...</a:t>
            </a:r>
          </a:p>
          <a:p>
            <a:r>
              <a:rPr lang="en-CA" dirty="0" smtClean="0"/>
              <a:t>or chooses a trusted delegate to lead or co-lead the process. </a:t>
            </a:r>
            <a:endParaRPr lang="en-CA" dirty="0"/>
          </a:p>
        </p:txBody>
      </p:sp>
      <p:pic>
        <p:nvPicPr>
          <p:cNvPr id="1029" name="Picture 5" descr="C:\Users\dmayer\AppData\Local\Microsoft\Windows\Temporary Internet Files\Content.IE5\3BPOO9NP\leadership-development-training[1].jpg"/>
          <p:cNvPicPr>
            <a:picLocks noChangeAspect="1" noChangeArrowheads="1"/>
          </p:cNvPicPr>
          <p:nvPr/>
        </p:nvPicPr>
        <p:blipFill>
          <a:blip r:embed="rId3" cstate="print"/>
          <a:srcRect/>
          <a:stretch>
            <a:fillRect/>
          </a:stretch>
        </p:blipFill>
        <p:spPr bwMode="auto">
          <a:xfrm>
            <a:off x="4701396" y="2747259"/>
            <a:ext cx="4442604" cy="295302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44500" y="758824"/>
            <a:ext cx="8229600" cy="1412875"/>
          </a:xfrm>
        </p:spPr>
        <p:txBody>
          <a:bodyPr/>
          <a:lstStyle/>
          <a:p>
            <a:r>
              <a:rPr lang="en-CA" dirty="0" smtClean="0"/>
              <a:t/>
            </a:r>
            <a:br>
              <a:rPr lang="en-CA" dirty="0" smtClean="0"/>
            </a:br>
            <a:r>
              <a:rPr lang="en-CA" dirty="0" smtClean="0"/>
              <a:t>Transition Planning Template</a:t>
            </a:r>
            <a:br>
              <a:rPr lang="en-CA" dirty="0" smtClean="0"/>
            </a:br>
            <a:endParaRPr lang="en-CA" dirty="0" smtClean="0"/>
          </a:p>
        </p:txBody>
      </p:sp>
      <p:sp>
        <p:nvSpPr>
          <p:cNvPr id="9219" name="Content Placeholder 2"/>
          <p:cNvSpPr>
            <a:spLocks noGrp="1"/>
          </p:cNvSpPr>
          <p:nvPr>
            <p:ph sz="half" idx="1"/>
          </p:nvPr>
        </p:nvSpPr>
        <p:spPr/>
        <p:txBody>
          <a:bodyPr/>
          <a:lstStyle/>
          <a:p>
            <a:pPr lvl="1">
              <a:buFont typeface="Wingdings" pitchFamily="2" charset="2"/>
              <a:buChar char="Ø"/>
            </a:pPr>
            <a:r>
              <a:rPr lang="en-CA" sz="2800" dirty="0" smtClean="0"/>
              <a:t>The child and family</a:t>
            </a:r>
          </a:p>
          <a:p>
            <a:pPr lvl="1">
              <a:buFont typeface="Wingdings" pitchFamily="2" charset="2"/>
              <a:buChar char="Ø"/>
            </a:pPr>
            <a:r>
              <a:rPr lang="en-CA" sz="2800" dirty="0" smtClean="0"/>
              <a:t>Play</a:t>
            </a:r>
          </a:p>
          <a:p>
            <a:pPr lvl="1">
              <a:buFont typeface="Wingdings" pitchFamily="2" charset="2"/>
              <a:buChar char="Ø"/>
            </a:pPr>
            <a:r>
              <a:rPr lang="en-CA" sz="2800" dirty="0" smtClean="0"/>
              <a:t>Cognitive/Concepts</a:t>
            </a:r>
          </a:p>
          <a:p>
            <a:pPr lvl="1">
              <a:buFont typeface="Wingdings" pitchFamily="2" charset="2"/>
              <a:buChar char="Ø"/>
            </a:pPr>
            <a:r>
              <a:rPr lang="en-CA" sz="2800" dirty="0" smtClean="0"/>
              <a:t>Communication</a:t>
            </a:r>
          </a:p>
          <a:p>
            <a:pPr lvl="1">
              <a:buFont typeface="Wingdings" pitchFamily="2" charset="2"/>
              <a:buChar char="Ø"/>
            </a:pPr>
            <a:r>
              <a:rPr lang="en-CA" sz="2800" dirty="0" smtClean="0"/>
              <a:t>Self-help</a:t>
            </a:r>
          </a:p>
          <a:p>
            <a:pPr lvl="1">
              <a:buFont typeface="Wingdings" pitchFamily="2" charset="2"/>
              <a:buChar char="Ø"/>
            </a:pPr>
            <a:r>
              <a:rPr lang="en-CA" sz="2800" dirty="0" smtClean="0"/>
              <a:t>Mobility</a:t>
            </a:r>
          </a:p>
        </p:txBody>
      </p:sp>
      <p:sp>
        <p:nvSpPr>
          <p:cNvPr id="4" name="Content Placeholder 3"/>
          <p:cNvSpPr>
            <a:spLocks noGrp="1"/>
          </p:cNvSpPr>
          <p:nvPr>
            <p:ph sz="half" idx="2"/>
          </p:nvPr>
        </p:nvSpPr>
        <p:spPr/>
        <p:txBody>
          <a:bodyPr/>
          <a:lstStyle/>
          <a:p>
            <a:pPr marL="342900" lvl="1" indent="-342900">
              <a:buFont typeface="Wingdings" pitchFamily="2" charset="2"/>
              <a:buChar char="Ø"/>
            </a:pPr>
            <a:r>
              <a:rPr lang="en-CA" sz="2800" dirty="0" smtClean="0"/>
              <a:t>Sensory</a:t>
            </a:r>
          </a:p>
          <a:p>
            <a:pPr>
              <a:buFont typeface="Wingdings" pitchFamily="2" charset="2"/>
              <a:buChar char="Ø"/>
            </a:pPr>
            <a:r>
              <a:rPr lang="en-CA" dirty="0" smtClean="0"/>
              <a:t>Sensory processing abilities</a:t>
            </a:r>
          </a:p>
          <a:p>
            <a:pPr>
              <a:buFont typeface="Wingdings" pitchFamily="2" charset="2"/>
              <a:buChar char="Ø"/>
            </a:pPr>
            <a:r>
              <a:rPr lang="en-CA" dirty="0" smtClean="0"/>
              <a:t>Social/emotional/ behavioural</a:t>
            </a:r>
          </a:p>
          <a:p>
            <a:pPr>
              <a:buFont typeface="Wingdings" pitchFamily="2" charset="2"/>
              <a:buChar char="Ø"/>
            </a:pPr>
            <a:r>
              <a:rPr lang="en-CA" dirty="0" smtClean="0"/>
              <a:t>Health/safety &amp;              well-being</a:t>
            </a:r>
          </a:p>
          <a:p>
            <a:pPr>
              <a:buFont typeface="Wingdings" pitchFamily="2" charset="2"/>
              <a:buChar char="Ø"/>
            </a:pPr>
            <a:r>
              <a:rPr lang="en-CA" dirty="0" smtClean="0"/>
              <a:t>Health care needs</a:t>
            </a:r>
            <a:endParaRPr lang="en-C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Proactive, Positive,                      Strength-based</a:t>
            </a:r>
            <a:endParaRPr lang="en-CA" dirty="0"/>
          </a:p>
        </p:txBody>
      </p:sp>
      <p:pic>
        <p:nvPicPr>
          <p:cNvPr id="4101" name="Picture 5" descr="C:\Users\dmayer\AppData\Local\Microsoft\Windows\Temporary Internet Files\Content.IE5\3BPOO9NP\group-guys[1].jpg"/>
          <p:cNvPicPr>
            <a:picLocks noChangeAspect="1" noChangeArrowheads="1"/>
          </p:cNvPicPr>
          <p:nvPr/>
        </p:nvPicPr>
        <p:blipFill>
          <a:blip r:embed="rId3" cstate="print"/>
          <a:srcRect/>
          <a:stretch>
            <a:fillRect/>
          </a:stretch>
        </p:blipFill>
        <p:spPr bwMode="auto">
          <a:xfrm>
            <a:off x="1425393" y="3086912"/>
            <a:ext cx="4224088" cy="3168066"/>
          </a:xfrm>
          <a:prstGeom prst="rect">
            <a:avLst/>
          </a:prstGeom>
          <a:noFill/>
        </p:spPr>
      </p:pic>
      <p:sp>
        <p:nvSpPr>
          <p:cNvPr id="5" name="Rounded Rectangular Callout 4"/>
          <p:cNvSpPr/>
          <p:nvPr/>
        </p:nvSpPr>
        <p:spPr>
          <a:xfrm>
            <a:off x="5607768" y="2097741"/>
            <a:ext cx="3334871" cy="1936377"/>
          </a:xfrm>
          <a:prstGeom prst="wedgeRoundRectCallout">
            <a:avLst>
              <a:gd name="adj1" fmla="val -64695"/>
              <a:gd name="adj2" fmla="val 644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rgbClr val="FF0000"/>
                </a:solidFill>
              </a:rPr>
              <a:t>Create a complete profile of the child</a:t>
            </a:r>
            <a:endParaRPr lang="en-CA" b="1"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746" y="934671"/>
            <a:ext cx="8229600" cy="1143000"/>
          </a:xfrm>
        </p:spPr>
        <p:txBody>
          <a:bodyPr/>
          <a:lstStyle/>
          <a:p>
            <a:r>
              <a:rPr lang="en-CA" dirty="0" smtClean="0"/>
              <a:t>Goal for today</a:t>
            </a:r>
            <a:endParaRPr lang="en-CA" dirty="0"/>
          </a:p>
        </p:txBody>
      </p:sp>
      <p:sp>
        <p:nvSpPr>
          <p:cNvPr id="3" name="Content Placeholder 2"/>
          <p:cNvSpPr>
            <a:spLocks noGrp="1"/>
          </p:cNvSpPr>
          <p:nvPr>
            <p:ph sz="half" idx="1"/>
          </p:nvPr>
        </p:nvSpPr>
        <p:spPr>
          <a:xfrm>
            <a:off x="937026" y="2272899"/>
            <a:ext cx="7120046" cy="4375150"/>
          </a:xfrm>
        </p:spPr>
        <p:txBody>
          <a:bodyPr/>
          <a:lstStyle/>
          <a:p>
            <a:endParaRPr lang="en-CA" dirty="0" smtClean="0"/>
          </a:p>
          <a:p>
            <a:r>
              <a:rPr lang="en-CA" dirty="0" smtClean="0"/>
              <a:t>Look at how we can help families support their children with additional support needs transition to school by beginning to plan one year in advance of a child’s start at school.</a:t>
            </a:r>
          </a:p>
          <a:p>
            <a:endParaRPr lang="en-CA" dirty="0"/>
          </a:p>
        </p:txBody>
      </p:sp>
      <p:pic>
        <p:nvPicPr>
          <p:cNvPr id="1026" name="Picture 2" descr="C:\Users\dmayer\AppData\Local\Microsoft\Windows\Temporary Internet Files\Content.IE5\4HV14844\eyes[1].gif"/>
          <p:cNvPicPr>
            <a:picLocks noChangeAspect="1" noChangeArrowheads="1" noCrop="1"/>
          </p:cNvPicPr>
          <p:nvPr/>
        </p:nvPicPr>
        <p:blipFill>
          <a:blip r:embed="rId3" cstate="print"/>
          <a:srcRect/>
          <a:stretch>
            <a:fillRect/>
          </a:stretch>
        </p:blipFill>
        <p:spPr bwMode="auto">
          <a:xfrm>
            <a:off x="6419683" y="881443"/>
            <a:ext cx="2208253" cy="127195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CA" sz="6600" dirty="0" smtClean="0"/>
              <a:t>Big Idea</a:t>
            </a:r>
            <a:endParaRPr lang="en-CA" sz="6600" dirty="0"/>
          </a:p>
        </p:txBody>
      </p:sp>
      <p:sp>
        <p:nvSpPr>
          <p:cNvPr id="5" name="Content Placeholder 4"/>
          <p:cNvSpPr>
            <a:spLocks noGrp="1"/>
          </p:cNvSpPr>
          <p:nvPr>
            <p:ph idx="1"/>
          </p:nvPr>
        </p:nvSpPr>
        <p:spPr>
          <a:xfrm>
            <a:off x="415681" y="2482850"/>
            <a:ext cx="8229600" cy="4375150"/>
          </a:xfrm>
        </p:spPr>
        <p:txBody>
          <a:bodyPr/>
          <a:lstStyle/>
          <a:p>
            <a:pPr algn="ctr">
              <a:buNone/>
            </a:pPr>
            <a:r>
              <a:rPr lang="en-CA" sz="5400" b="1" dirty="0" smtClean="0"/>
              <a:t>Collaboration </a:t>
            </a:r>
          </a:p>
          <a:p>
            <a:r>
              <a:rPr lang="en-CA" sz="4800" dirty="0" smtClean="0"/>
              <a:t>essential for an effective plan to transition children with additional support needs into school</a:t>
            </a:r>
            <a:endParaRPr lang="en-CA" sz="4800" dirty="0"/>
          </a:p>
        </p:txBody>
      </p:sp>
      <p:pic>
        <p:nvPicPr>
          <p:cNvPr id="12290" name="Picture 2" descr="C:\Users\dmayer\AppData\Local\Microsoft\Windows\Temporary Internet Files\Content.IE5\68AW2RPS\lightbulb1[1].jpg"/>
          <p:cNvPicPr>
            <a:picLocks noChangeAspect="1" noChangeArrowheads="1"/>
          </p:cNvPicPr>
          <p:nvPr/>
        </p:nvPicPr>
        <p:blipFill>
          <a:blip r:embed="rId3" cstate="print"/>
          <a:srcRect/>
          <a:stretch>
            <a:fillRect/>
          </a:stretch>
        </p:blipFill>
        <p:spPr bwMode="auto">
          <a:xfrm>
            <a:off x="0" y="0"/>
            <a:ext cx="2032447" cy="2403231"/>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Extras</a:t>
            </a:r>
            <a:endParaRPr lang="en-CA" dirty="0"/>
          </a:p>
        </p:txBody>
      </p:sp>
      <p:sp>
        <p:nvSpPr>
          <p:cNvPr id="4" name="Content Placeholder 3"/>
          <p:cNvSpPr>
            <a:spLocks noGrp="1"/>
          </p:cNvSpPr>
          <p:nvPr>
            <p:ph sz="half" idx="1"/>
          </p:nvPr>
        </p:nvSpPr>
        <p:spPr/>
        <p:txBody>
          <a:bodyPr/>
          <a:lstStyle/>
          <a:p>
            <a:pPr>
              <a:buFont typeface="Wingdings" pitchFamily="2" charset="2"/>
              <a:buChar char="Ø"/>
            </a:pPr>
            <a:r>
              <a:rPr lang="en-CA" dirty="0" smtClean="0"/>
              <a:t>Appendices</a:t>
            </a:r>
          </a:p>
          <a:p>
            <a:pPr lvl="1">
              <a:buNone/>
            </a:pPr>
            <a:r>
              <a:rPr lang="en-CA" dirty="0" smtClean="0"/>
              <a:t>A. How to Create a Transition Social Story</a:t>
            </a:r>
          </a:p>
          <a:p>
            <a:pPr lvl="1">
              <a:buNone/>
            </a:pPr>
            <a:r>
              <a:rPr lang="en-CA" dirty="0" smtClean="0"/>
              <a:t>B. Transition Planning Template</a:t>
            </a:r>
          </a:p>
          <a:p>
            <a:pPr lvl="1">
              <a:buNone/>
            </a:pPr>
            <a:r>
              <a:rPr lang="en-CA" dirty="0" smtClean="0"/>
              <a:t>C. Checklist of Tasks</a:t>
            </a:r>
          </a:p>
        </p:txBody>
      </p:sp>
      <p:sp>
        <p:nvSpPr>
          <p:cNvPr id="5" name="Content Placeholder 4"/>
          <p:cNvSpPr>
            <a:spLocks noGrp="1"/>
          </p:cNvSpPr>
          <p:nvPr>
            <p:ph sz="half" idx="2"/>
          </p:nvPr>
        </p:nvSpPr>
        <p:spPr>
          <a:xfrm>
            <a:off x="4719671" y="2005237"/>
            <a:ext cx="4038600" cy="3355039"/>
          </a:xfrm>
        </p:spPr>
        <p:txBody>
          <a:bodyPr/>
          <a:lstStyle/>
          <a:p>
            <a:pPr lvl="1">
              <a:buNone/>
            </a:pPr>
            <a:r>
              <a:rPr lang="en-CA" sz="2800" dirty="0" smtClean="0"/>
              <a:t>Online</a:t>
            </a:r>
          </a:p>
          <a:p>
            <a:pPr lvl="1">
              <a:buFont typeface="Wingdings" pitchFamily="2" charset="2"/>
              <a:buChar char="Ø"/>
            </a:pPr>
            <a:r>
              <a:rPr lang="en-CA" sz="2800" dirty="0" smtClean="0"/>
              <a:t>Case Studies/ Vignettes</a:t>
            </a:r>
          </a:p>
          <a:p>
            <a:pPr lvl="1">
              <a:buFont typeface="Wingdings" pitchFamily="2" charset="2"/>
              <a:buChar char="Ø"/>
            </a:pPr>
            <a:r>
              <a:rPr lang="en-CA" sz="2800" dirty="0" smtClean="0"/>
              <a:t>Example of a Transition Social Story</a:t>
            </a:r>
          </a:p>
          <a:p>
            <a:pPr lvl="1">
              <a:buFont typeface="Wingdings" pitchFamily="2" charset="2"/>
              <a:buChar char="Ø"/>
            </a:pPr>
            <a:endParaRPr lang="en-CA" dirty="0" smtClean="0"/>
          </a:p>
          <a:p>
            <a:endParaRPr lang="en-CA" dirty="0"/>
          </a:p>
        </p:txBody>
      </p:sp>
      <p:sp>
        <p:nvSpPr>
          <p:cNvPr id="6" name="Wave 5"/>
          <p:cNvSpPr/>
          <p:nvPr/>
        </p:nvSpPr>
        <p:spPr>
          <a:xfrm>
            <a:off x="914400" y="5015346"/>
            <a:ext cx="7398327" cy="1551710"/>
          </a:xfrm>
          <a:prstGeom prst="wave">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smtClean="0">
              <a:solidFill>
                <a:srgbClr val="00B050"/>
              </a:solidFill>
            </a:endParaRPr>
          </a:p>
          <a:p>
            <a:pPr algn="ctr"/>
            <a:r>
              <a:rPr lang="en-CA" b="1" dirty="0" smtClean="0">
                <a:solidFill>
                  <a:schemeClr val="tx1"/>
                </a:solidFill>
              </a:rPr>
              <a:t>Service Coordination Consent for Sharing and Releasing  Personal Information and/or Personal Health Information</a:t>
            </a:r>
          </a:p>
          <a:p>
            <a:endParaRPr lang="en-CA"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002221" y="4698305"/>
            <a:ext cx="6877134" cy="1143000"/>
          </a:xfrm>
        </p:spPr>
        <p:txBody>
          <a:bodyPr/>
          <a:lstStyle/>
          <a:p>
            <a:r>
              <a:rPr lang="en-CA" dirty="0" smtClean="0"/>
              <a:t>Your Questions?</a:t>
            </a:r>
          </a:p>
        </p:txBody>
      </p:sp>
      <p:pic>
        <p:nvPicPr>
          <p:cNvPr id="15361" name="Picture 1" descr="C:\Users\dmayer\AppData\Local\Microsoft\Windows\Temporary Internet Files\Content.IE5\68AW2RPS\3questions[1].jpg"/>
          <p:cNvPicPr>
            <a:picLocks noChangeAspect="1" noChangeArrowheads="1"/>
          </p:cNvPicPr>
          <p:nvPr/>
        </p:nvPicPr>
        <p:blipFill>
          <a:blip r:embed="rId3" cstate="print"/>
          <a:srcRect/>
          <a:stretch>
            <a:fillRect/>
          </a:stretch>
        </p:blipFill>
        <p:spPr bwMode="auto">
          <a:xfrm>
            <a:off x="2270235" y="567559"/>
            <a:ext cx="3448050" cy="40005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Thank you! </a:t>
            </a:r>
            <a:endParaRPr lang="en-CA" dirty="0"/>
          </a:p>
        </p:txBody>
      </p:sp>
      <p:pic>
        <p:nvPicPr>
          <p:cNvPr id="60418" name="Picture 2"/>
          <p:cNvPicPr>
            <a:picLocks noGrp="1" noChangeAspect="1" noChangeArrowheads="1"/>
          </p:cNvPicPr>
          <p:nvPr>
            <p:ph idx="1"/>
          </p:nvPr>
        </p:nvPicPr>
        <p:blipFill>
          <a:blip r:embed="rId3" cstate="print"/>
          <a:srcRect l="17563"/>
          <a:stretch>
            <a:fillRect/>
          </a:stretch>
        </p:blipFill>
        <p:spPr bwMode="auto">
          <a:xfrm>
            <a:off x="140678" y="2485292"/>
            <a:ext cx="9159946" cy="3294184"/>
          </a:xfrm>
          <a:prstGeom prst="rect">
            <a:avLst/>
          </a:prstGeom>
          <a:noFill/>
          <a:ln w="9525">
            <a:noFill/>
            <a:miter lim="800000"/>
            <a:headEnd/>
            <a:tailEnd/>
          </a:ln>
        </p:spPr>
      </p:pic>
      <p:sp>
        <p:nvSpPr>
          <p:cNvPr id="5" name="TextBox 4"/>
          <p:cNvSpPr txBox="1"/>
          <p:nvPr/>
        </p:nvSpPr>
        <p:spPr>
          <a:xfrm>
            <a:off x="0" y="5955323"/>
            <a:ext cx="6318738" cy="369332"/>
          </a:xfrm>
          <a:prstGeom prst="rect">
            <a:avLst/>
          </a:prstGeom>
          <a:noFill/>
        </p:spPr>
        <p:txBody>
          <a:bodyPr wrap="square" rtlCol="0">
            <a:spAutoFit/>
          </a:bodyPr>
          <a:lstStyle/>
          <a:p>
            <a:r>
              <a:rPr lang="en-CA" dirty="0" smtClean="0"/>
              <a:t>http://www.gov.mb.ca/healthychild/publications/index.html</a:t>
            </a:r>
            <a:endParaRPr lang="en-CA" dirty="0"/>
          </a:p>
        </p:txBody>
      </p:sp>
      <p:pic>
        <p:nvPicPr>
          <p:cNvPr id="6" name="Content Placeholder 4"/>
          <p:cNvPicPr>
            <a:picLocks/>
          </p:cNvPicPr>
          <p:nvPr/>
        </p:nvPicPr>
        <p:blipFill>
          <a:blip r:embed="rId4" cstate="print"/>
          <a:srcRect/>
          <a:stretch>
            <a:fillRect/>
          </a:stretch>
        </p:blipFill>
        <p:spPr bwMode="auto">
          <a:xfrm>
            <a:off x="6096001" y="3235569"/>
            <a:ext cx="3048000" cy="3622431"/>
          </a:xfrm>
          <a:prstGeom prst="rect">
            <a:avLst/>
          </a:prstGeom>
          <a:noFill/>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Wonderings</a:t>
            </a:r>
            <a:endParaRPr lang="en-CA" dirty="0"/>
          </a:p>
        </p:txBody>
      </p:sp>
      <p:sp>
        <p:nvSpPr>
          <p:cNvPr id="3" name="Content Placeholder 2"/>
          <p:cNvSpPr>
            <a:spLocks noGrp="1"/>
          </p:cNvSpPr>
          <p:nvPr>
            <p:ph sz="half" idx="1"/>
          </p:nvPr>
        </p:nvSpPr>
        <p:spPr>
          <a:xfrm>
            <a:off x="4842741" y="2052493"/>
            <a:ext cx="4038600" cy="4375150"/>
          </a:xfrm>
        </p:spPr>
        <p:txBody>
          <a:bodyPr/>
          <a:lstStyle/>
          <a:p>
            <a:r>
              <a:rPr lang="en-CA" dirty="0" smtClean="0"/>
              <a:t>what questions do you have about transitioning children?</a:t>
            </a:r>
            <a:endParaRPr lang="en-CA" dirty="0"/>
          </a:p>
        </p:txBody>
      </p:sp>
      <p:pic>
        <p:nvPicPr>
          <p:cNvPr id="1029" name="Picture 5" descr="C:\Users\dmayer\AppData\Local\Microsoft\Windows\Temporary Internet Files\Content.IE5\3BPOO9NP\sticky-notes[1].jpg"/>
          <p:cNvPicPr>
            <a:picLocks noChangeAspect="1" noChangeArrowheads="1"/>
          </p:cNvPicPr>
          <p:nvPr/>
        </p:nvPicPr>
        <p:blipFill>
          <a:blip r:embed="rId3" cstate="print"/>
          <a:srcRect/>
          <a:stretch>
            <a:fillRect/>
          </a:stretch>
        </p:blipFill>
        <p:spPr bwMode="auto">
          <a:xfrm>
            <a:off x="0" y="1868054"/>
            <a:ext cx="4406900" cy="4394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15925" y="615950"/>
            <a:ext cx="8229600" cy="1143000"/>
          </a:xfrm>
        </p:spPr>
        <p:txBody>
          <a:bodyPr/>
          <a:lstStyle/>
          <a:p>
            <a:r>
              <a:rPr lang="en-CA" smtClean="0"/>
              <a:t>Background/Rationale</a:t>
            </a:r>
          </a:p>
        </p:txBody>
      </p:sp>
      <p:sp>
        <p:nvSpPr>
          <p:cNvPr id="4099" name="Content Placeholder 2"/>
          <p:cNvSpPr>
            <a:spLocks noGrp="1"/>
          </p:cNvSpPr>
          <p:nvPr>
            <p:ph idx="1"/>
          </p:nvPr>
        </p:nvSpPr>
        <p:spPr>
          <a:xfrm>
            <a:off x="542925" y="1857375"/>
            <a:ext cx="8229600" cy="3971925"/>
          </a:xfrm>
        </p:spPr>
        <p:txBody>
          <a:bodyPr/>
          <a:lstStyle/>
          <a:p>
            <a:r>
              <a:rPr lang="en-CA" dirty="0" smtClean="0"/>
              <a:t>Guidelines (2002) out of date</a:t>
            </a:r>
          </a:p>
          <a:p>
            <a:r>
              <a:rPr lang="en-CA" dirty="0" smtClean="0"/>
              <a:t>Feedback from organizations that work with families</a:t>
            </a:r>
          </a:p>
          <a:p>
            <a:r>
              <a:rPr lang="en-CA" dirty="0" smtClean="0"/>
              <a:t>Release of the new K Support document</a:t>
            </a:r>
          </a:p>
          <a:p>
            <a:r>
              <a:rPr lang="en-CA" dirty="0" smtClean="0"/>
              <a:t>Healthy Child Committee of Cabinet protocols</a:t>
            </a:r>
          </a:p>
          <a:p>
            <a:pPr>
              <a:buFontTx/>
              <a:buNone/>
            </a:pPr>
            <a:endParaRPr lang="en-CA" sz="3600"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Purpose of this HCCC Protocol</a:t>
            </a:r>
            <a:endParaRPr lang="en-CA" dirty="0"/>
          </a:p>
        </p:txBody>
      </p:sp>
      <p:sp>
        <p:nvSpPr>
          <p:cNvPr id="3" name="Content Placeholder 2"/>
          <p:cNvSpPr>
            <a:spLocks noGrp="1"/>
          </p:cNvSpPr>
          <p:nvPr>
            <p:ph idx="1"/>
          </p:nvPr>
        </p:nvSpPr>
        <p:spPr/>
        <p:txBody>
          <a:bodyPr/>
          <a:lstStyle/>
          <a:p>
            <a:r>
              <a:rPr lang="en-CA" sz="2800" b="1" dirty="0" smtClean="0">
                <a:solidFill>
                  <a:srgbClr val="00B050"/>
                </a:solidFill>
              </a:rPr>
              <a:t>WHO?</a:t>
            </a:r>
            <a:r>
              <a:rPr lang="en-CA" sz="2800" dirty="0" smtClean="0"/>
              <a:t> Those who support  the complex and interconnected needs of children and youth. </a:t>
            </a:r>
          </a:p>
          <a:p>
            <a:pPr>
              <a:buNone/>
            </a:pPr>
            <a:endParaRPr lang="en-CA" sz="2800" dirty="0" smtClean="0"/>
          </a:p>
          <a:p>
            <a:r>
              <a:rPr lang="en-CA" sz="2800" b="1" dirty="0" smtClean="0">
                <a:solidFill>
                  <a:srgbClr val="00B050"/>
                </a:solidFill>
              </a:rPr>
              <a:t>WHAT?</a:t>
            </a:r>
            <a:r>
              <a:rPr lang="en-CA" sz="2800" dirty="0" smtClean="0"/>
              <a:t> Facilitate a coordinated approach by families and staff of departments and related agencies.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Purpose of this HCCC protocol</a:t>
            </a:r>
            <a:endParaRPr lang="en-CA" dirty="0"/>
          </a:p>
        </p:txBody>
      </p:sp>
      <p:sp>
        <p:nvSpPr>
          <p:cNvPr id="3" name="Content Placeholder 2"/>
          <p:cNvSpPr>
            <a:spLocks noGrp="1"/>
          </p:cNvSpPr>
          <p:nvPr>
            <p:ph idx="1"/>
          </p:nvPr>
        </p:nvSpPr>
        <p:spPr/>
        <p:txBody>
          <a:bodyPr/>
          <a:lstStyle/>
          <a:p>
            <a:r>
              <a:rPr lang="en-CA" sz="2800" b="1" dirty="0" smtClean="0">
                <a:solidFill>
                  <a:srgbClr val="00B050"/>
                </a:solidFill>
              </a:rPr>
              <a:t>WHY?</a:t>
            </a:r>
            <a:r>
              <a:rPr lang="en-CA" sz="2800" dirty="0" smtClean="0"/>
              <a:t> Through collaborations, we can reduce barriers for children and families who require the integrated and timely services of more than one service provider.</a:t>
            </a:r>
          </a:p>
          <a:p>
            <a:pPr>
              <a:buNone/>
            </a:pPr>
            <a:endParaRPr lang="en-CA" sz="2800" dirty="0" smtClean="0"/>
          </a:p>
          <a:p>
            <a:r>
              <a:rPr lang="en-CA" sz="2800" b="1" dirty="0" smtClean="0">
                <a:solidFill>
                  <a:srgbClr val="00B050"/>
                </a:solidFill>
              </a:rPr>
              <a:t>WHEN?</a:t>
            </a:r>
            <a:r>
              <a:rPr lang="en-CA" sz="2800" dirty="0" smtClean="0"/>
              <a:t> Beginning one year prior to starting Kindergarten.</a:t>
            </a:r>
            <a:endParaRPr lang="en-CA"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CA" smtClean="0"/>
              <a:t>Development Process</a:t>
            </a:r>
          </a:p>
        </p:txBody>
      </p:sp>
      <p:sp>
        <p:nvSpPr>
          <p:cNvPr id="6147" name="Content Placeholder 2"/>
          <p:cNvSpPr>
            <a:spLocks noGrp="1"/>
          </p:cNvSpPr>
          <p:nvPr>
            <p:ph idx="1"/>
          </p:nvPr>
        </p:nvSpPr>
        <p:spPr/>
        <p:txBody>
          <a:bodyPr/>
          <a:lstStyle/>
          <a:p>
            <a:pPr>
              <a:buFont typeface="Wingdings" pitchFamily="-112" charset="2"/>
              <a:buChar char="Ø"/>
            </a:pPr>
            <a:r>
              <a:rPr lang="en-CA" sz="3600" dirty="0" smtClean="0"/>
              <a:t>Formed committee</a:t>
            </a:r>
          </a:p>
          <a:p>
            <a:pPr lvl="1">
              <a:buFont typeface="Wingdings" pitchFamily="-112" charset="2"/>
              <a:buChar char="Ø"/>
            </a:pPr>
            <a:r>
              <a:rPr lang="en-CA" dirty="0" smtClean="0"/>
              <a:t>HCMO and Education and Training co-leads</a:t>
            </a:r>
          </a:p>
          <a:p>
            <a:pPr>
              <a:buFont typeface="Wingdings" pitchFamily="-112" charset="2"/>
              <a:buChar char="Ø"/>
            </a:pPr>
            <a:r>
              <a:rPr lang="en-CA" sz="3600" dirty="0" smtClean="0"/>
              <a:t>Departments/branches represented:</a:t>
            </a:r>
          </a:p>
          <a:p>
            <a:pPr marL="742950" lvl="2" indent="-342900">
              <a:buFont typeface="Wingdings" pitchFamily="-112" charset="2"/>
              <a:buChar char="Ø"/>
            </a:pPr>
            <a:r>
              <a:rPr lang="en-CA" sz="2800" dirty="0" smtClean="0"/>
              <a:t>Healthy Child Manitoba</a:t>
            </a:r>
          </a:p>
          <a:p>
            <a:pPr marL="742950" lvl="2" indent="-342900">
              <a:buFont typeface="Wingdings" pitchFamily="-112" charset="2"/>
              <a:buChar char="Ø"/>
            </a:pPr>
            <a:r>
              <a:rPr lang="en-CA" sz="2800" dirty="0" smtClean="0"/>
              <a:t>Education and Training</a:t>
            </a:r>
          </a:p>
          <a:p>
            <a:pPr marL="742950" lvl="2" indent="-342900">
              <a:buFont typeface="Wingdings" pitchFamily="-112" charset="2"/>
              <a:buChar char="Ø"/>
            </a:pPr>
            <a:r>
              <a:rPr lang="en-CA" sz="2800" dirty="0" smtClean="0"/>
              <a:t>Families</a:t>
            </a:r>
          </a:p>
          <a:p>
            <a:pPr marL="1200150" lvl="3" indent="-342900">
              <a:buFont typeface="Wingdings" pitchFamily="-112" charset="2"/>
              <a:buChar char="Ø"/>
            </a:pPr>
            <a:r>
              <a:rPr lang="en-CA" dirty="0" smtClean="0"/>
              <a:t>Early Learning and Child Care Program</a:t>
            </a:r>
          </a:p>
          <a:p>
            <a:pPr marL="1200150" lvl="3" indent="-342900">
              <a:buFont typeface="Wingdings" pitchFamily="-112" charset="2"/>
              <a:buChar char="Ø"/>
            </a:pPr>
            <a:r>
              <a:rPr lang="en-CA" dirty="0" smtClean="0"/>
              <a:t>Children’s DisABILITY Services</a:t>
            </a:r>
          </a:p>
          <a:p>
            <a:pPr>
              <a:buFont typeface="Wingdings" pitchFamily="-112" charset="2"/>
              <a:buChar char="Ø"/>
            </a:pPr>
            <a:endParaRPr lang="en-CA" sz="36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09331" y="313348"/>
            <a:ext cx="8229600" cy="1143000"/>
          </a:xfrm>
        </p:spPr>
        <p:txBody>
          <a:bodyPr/>
          <a:lstStyle/>
          <a:p>
            <a:r>
              <a:rPr lang="en-CA" dirty="0" smtClean="0"/>
              <a:t>Development Process</a:t>
            </a:r>
          </a:p>
        </p:txBody>
      </p:sp>
      <p:sp>
        <p:nvSpPr>
          <p:cNvPr id="7171" name="Content Placeholder 2"/>
          <p:cNvSpPr>
            <a:spLocks noGrp="1"/>
          </p:cNvSpPr>
          <p:nvPr>
            <p:ph idx="1"/>
          </p:nvPr>
        </p:nvSpPr>
        <p:spPr/>
        <p:txBody>
          <a:bodyPr/>
          <a:lstStyle/>
          <a:p>
            <a:endParaRPr lang="en-CA" smtClean="0"/>
          </a:p>
          <a:p>
            <a:endParaRPr lang="en-CA" smtClean="0"/>
          </a:p>
          <a:p>
            <a:endParaRPr lang="en-CA" smtClean="0"/>
          </a:p>
          <a:p>
            <a:endParaRPr lang="en-CA" dirty="0" smtClean="0"/>
          </a:p>
        </p:txBody>
      </p:sp>
      <p:graphicFrame>
        <p:nvGraphicFramePr>
          <p:cNvPr id="8" name="Diagram 7"/>
          <p:cNvGraphicFramePr/>
          <p:nvPr/>
        </p:nvGraphicFramePr>
        <p:xfrm>
          <a:off x="375138" y="1242647"/>
          <a:ext cx="8768862" cy="5615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CA" dirty="0" smtClean="0"/>
              <a:t>Changes / Updates in Protocol</a:t>
            </a:r>
          </a:p>
        </p:txBody>
      </p:sp>
      <p:sp>
        <p:nvSpPr>
          <p:cNvPr id="4" name="Content Placeholder 3"/>
          <p:cNvSpPr>
            <a:spLocks noGrp="1"/>
          </p:cNvSpPr>
          <p:nvPr>
            <p:ph sz="half" idx="2"/>
          </p:nvPr>
        </p:nvSpPr>
        <p:spPr/>
        <p:txBody>
          <a:bodyPr/>
          <a:lstStyle/>
          <a:p>
            <a:pPr>
              <a:buFont typeface="Wingdings" pitchFamily="2" charset="2"/>
              <a:buChar char="Ø"/>
            </a:pPr>
            <a:r>
              <a:rPr lang="en-CA" dirty="0" smtClean="0"/>
              <a:t>Clearly-described process with recommended timeline</a:t>
            </a:r>
          </a:p>
          <a:p>
            <a:pPr>
              <a:buFont typeface="Wingdings" pitchFamily="2" charset="2"/>
              <a:buChar char="Ø"/>
            </a:pPr>
            <a:r>
              <a:rPr lang="en-CA" dirty="0" smtClean="0"/>
              <a:t>Clear roles and responsibilities</a:t>
            </a:r>
          </a:p>
          <a:p>
            <a:pPr>
              <a:buFont typeface="Wingdings" pitchFamily="2" charset="2"/>
              <a:buChar char="Ø"/>
            </a:pPr>
            <a:r>
              <a:rPr lang="en-CA" dirty="0" smtClean="0"/>
              <a:t>Shift to strength- based language</a:t>
            </a:r>
          </a:p>
          <a:p>
            <a:endParaRPr lang="en-CA" dirty="0"/>
          </a:p>
        </p:txBody>
      </p:sp>
      <p:pic>
        <p:nvPicPr>
          <p:cNvPr id="3078" name="Picture 6" descr="C:\Users\dmayer\AppData\Local\Microsoft\Windows\Temporary Internet Files\Content.IE5\3BPOO9NP\change-is-inevitable[1].jpg"/>
          <p:cNvPicPr>
            <a:picLocks noChangeAspect="1" noChangeArrowheads="1"/>
          </p:cNvPicPr>
          <p:nvPr/>
        </p:nvPicPr>
        <p:blipFill>
          <a:blip r:embed="rId3" cstate="print"/>
          <a:srcRect/>
          <a:stretch>
            <a:fillRect/>
          </a:stretch>
        </p:blipFill>
        <p:spPr bwMode="auto">
          <a:xfrm>
            <a:off x="151629" y="1895230"/>
            <a:ext cx="4374997" cy="408038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overnment">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CDateModified xmlns="http://schemas.microsoft.com/sharepoint/v3/fields" xsi:nil="true"/>
    <TaxCatchAll xmlns="bbd6f943-7cde-4b58-a995-98eba8e1a7e6">
      <Value>32</Value>
      <Value>20</Value>
      <Value>15</Value>
    </TaxCatchAll>
    <IconOverlay xmlns="http://schemas.microsoft.com/sharepoint/v4" xsi:nil="true"/>
    <TaxKeywordTaxHTField xmlns="bbd6f943-7cde-4b58-a995-98eba8e1a7e6">
      <Terms xmlns="http://schemas.microsoft.com/office/infopath/2007/PartnerControls"/>
    </TaxKeywordTaxHTField>
    <b690eeb8541d4807b7465ef4d7655fa3 xmlns="bbd6f943-7cde-4b58-a995-98eba8e1a7e6">
      <Terms xmlns="http://schemas.microsoft.com/office/infopath/2007/PartnerControls">
        <TermInfo xmlns="http://schemas.microsoft.com/office/infopath/2007/PartnerControls">
          <TermName xmlns="http://schemas.microsoft.com/office/infopath/2007/PartnerControls">Protected</TermName>
          <TermId xmlns="http://schemas.microsoft.com/office/infopath/2007/PartnerControls">16b3acda-6c00-49e5-b9b2-4063a7ab5c7b</TermId>
        </TermInfo>
      </Terms>
    </b690eeb8541d4807b7465ef4d7655fa3>
    <Contact_x0020_Information xmlns="bbd6f943-7cde-4b58-a995-98eba8e1a7e6" xsi:nil="true"/>
    <ka2273e0b64f45b1918cbd07b1ad8020 xmlns="bbd6f943-7cde-4b58-a995-98eba8e1a7e6">
      <Terms xmlns="http://schemas.microsoft.com/office/infopath/2007/PartnerControls">
        <TermInfo xmlns="http://schemas.microsoft.com/office/infopath/2007/PartnerControls">
          <TermName xmlns="http://schemas.microsoft.com/office/infopath/2007/PartnerControls">Administration</TermName>
          <TermId xmlns="http://schemas.microsoft.com/office/infopath/2007/PartnerControls">2216feac-e1e4-455f-a511-480bd93c9fc1</TermId>
        </TermInfo>
      </Terms>
    </ka2273e0b64f45b1918cbd07b1ad8020>
    <Item_x0020_Owner xmlns="bbd6f943-7cde-4b58-a995-98eba8e1a7e6">CSM</Item_x0020_Owner>
    <gf19ab66e59945848fe807a74f5525cb xmlns="bbd6f943-7cde-4b58-a995-98eba8e1a7e6">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2853fcf2-cb3d-4087-9831-7fb5542b144b</TermId>
        </TermInfo>
      </Terms>
    </gf19ab66e59945848fe807a74f5525cb>
    <_DCDateCreated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GOM Document" ma:contentTypeID="0x010100017531EC6AE91943AB2D47393653F4D800A5EA8C87AB424D44895BF8BE07F09704" ma:contentTypeVersion="12" ma:contentTypeDescription="Base content type for government documents" ma:contentTypeScope="" ma:versionID="0b6a3d0f5abbf348cc362332e4858889">
  <xsd:schema xmlns:xsd="http://www.w3.org/2001/XMLSchema" xmlns:xs="http://www.w3.org/2001/XMLSchema" xmlns:p="http://schemas.microsoft.com/office/2006/metadata/properties" xmlns:ns2="bbd6f943-7cde-4b58-a995-98eba8e1a7e6" xmlns:ns3="http://schemas.microsoft.com/sharepoint/v3/fields" xmlns:ns5="http://schemas.microsoft.com/sharepoint/v4" targetNamespace="http://schemas.microsoft.com/office/2006/metadata/properties" ma:root="true" ma:fieldsID="93fda01e2e1155c8cf6928126d1361cb" ns2:_="" ns3:_="" ns5:_="">
    <xsd:import namespace="bbd6f943-7cde-4b58-a995-98eba8e1a7e6"/>
    <xsd:import namespace="http://schemas.microsoft.com/sharepoint/v3/fields"/>
    <xsd:import namespace="http://schemas.microsoft.com/sharepoint/v4"/>
    <xsd:element name="properties">
      <xsd:complexType>
        <xsd:sequence>
          <xsd:element name="documentManagement">
            <xsd:complexType>
              <xsd:all>
                <xsd:element ref="ns2:b690eeb8541d4807b7465ef4d7655fa3" minOccurs="0"/>
                <xsd:element ref="ns2:TaxCatchAll" minOccurs="0"/>
                <xsd:element ref="ns2:TaxCatchAllLabel" minOccurs="0"/>
                <xsd:element ref="ns3:_DCDateCreated" minOccurs="0"/>
                <xsd:element ref="ns3:_DCDateModified" minOccurs="0"/>
                <xsd:element ref="ns2:gf19ab66e59945848fe807a74f5525cb" minOccurs="0"/>
                <xsd:element ref="ns2:ka2273e0b64f45b1918cbd07b1ad8020" minOccurs="0"/>
                <xsd:element ref="ns5:IconOverlay" minOccurs="0"/>
                <xsd:element ref="ns2:TaxKeywordTaxHTField" minOccurs="0"/>
                <xsd:element ref="ns2:Item_x0020_Owner" minOccurs="0"/>
                <xsd:element ref="ns2:Contact_x0020_Inform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d6f943-7cde-4b58-a995-98eba8e1a7e6" elementFormDefault="qualified">
    <xsd:import namespace="http://schemas.microsoft.com/office/2006/documentManagement/types"/>
    <xsd:import namespace="http://schemas.microsoft.com/office/infopath/2007/PartnerControls"/>
    <xsd:element name="b690eeb8541d4807b7465ef4d7655fa3" ma:index="8" ma:taxonomy="true" ma:internalName="b690eeb8541d4807b7465ef4d7655fa3" ma:taxonomyFieldName="Data_x0020_Classification" ma:displayName="Data Classification" ma:readOnly="false" ma:default="15;#Private|16b3acda-6c00-49e5-b9b2-4063a7ab5c7b" ma:fieldId="{b690eeb8-541d-4807-b746-5ef4d7655fa3}" ma:sspId="3ee24bb9-d4f8-4cb0-8982-46fdd2cf7694" ma:termSetId="4c672bbd-8792-4232-9043-9551ac95ca3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566795ea-8c54-434a-b35b-3c3483c2ea6d}" ma:internalName="TaxCatchAll" ma:showField="CatchAllData" ma:web="bbd6f943-7cde-4b58-a995-98eba8e1a7e6">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66795ea-8c54-434a-b35b-3c3483c2ea6d}" ma:internalName="TaxCatchAllLabel" ma:readOnly="true" ma:showField="CatchAllDataLabel" ma:web="bbd6f943-7cde-4b58-a995-98eba8e1a7e6">
      <xsd:complexType>
        <xsd:complexContent>
          <xsd:extension base="dms:MultiChoiceLookup">
            <xsd:sequence>
              <xsd:element name="Value" type="dms:Lookup" maxOccurs="unbounded" minOccurs="0" nillable="true"/>
            </xsd:sequence>
          </xsd:extension>
        </xsd:complexContent>
      </xsd:complexType>
    </xsd:element>
    <xsd:element name="gf19ab66e59945848fe807a74f5525cb" ma:index="15" ma:taxonomy="true" ma:internalName="gf19ab66e59945848fe807a74f5525cb" ma:taxonomyFieldName="Document_x0020_Type" ma:displayName="Document Type" ma:readOnly="false" ma:default="16;#Document|18974973-d85f-40fa-a257-745f0c927c66" ma:fieldId="{0f19ab66-e599-4584-8fe8-07a74f5525cb}" ma:sspId="3ee24bb9-d4f8-4cb0-8982-46fdd2cf7694" ma:termSetId="e236858b-d8bd-4b30-aab3-6c882b0fd2a8" ma:anchorId="00000000-0000-0000-0000-000000000000" ma:open="false" ma:isKeyword="false">
      <xsd:complexType>
        <xsd:sequence>
          <xsd:element ref="pc:Terms" minOccurs="0" maxOccurs="1"/>
        </xsd:sequence>
      </xsd:complexType>
    </xsd:element>
    <xsd:element name="ka2273e0b64f45b1918cbd07b1ad8020" ma:index="17" ma:taxonomy="true" ma:internalName="ka2273e0b64f45b1918cbd07b1ad8020" ma:taxonomyFieldName="Document_x0020_Category" ma:displayName="Document Category" ma:readOnly="false" ma:default="18;#General|fd096639-239f-4e53-8c79-19e717ad909d" ma:fieldId="{4a2273e0-b64f-45b1-918c-bd07b1ad8020}" ma:sspId="3ee24bb9-d4f8-4cb0-8982-46fdd2cf7694" ma:termSetId="6b29e9d6-70da-4eae-8e81-f18e715e33f3"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Item_x0020_Owner" ma:index="23" nillable="true" ma:displayName="Item Owner" ma:default="TBD" ma:description="The area of government (department or branch) who has ownership of the contents of this item" ma:internalName="Item_x0020_Owner">
      <xsd:simpleType>
        <xsd:restriction base="dms:Text">
          <xsd:maxLength value="255"/>
        </xsd:restriction>
      </xsd:simpleType>
    </xsd:element>
    <xsd:element name="Contact_x0020_Information" ma:index="24" nillable="true" ma:displayName="Contact Information" ma:description="Information (email, phone) to contact the entity responsible for this item's contents" ma:internalName="Contact_x0020_Informat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13" nillable="true" ma:displayName="Date Created" ma:description="The date on which this resource was created" ma:format="DateTime" ma:internalName="_DCDateCreated">
      <xsd:simpleType>
        <xsd:restriction base="dms:DateTime"/>
      </xsd:simpleType>
    </xsd:element>
    <xsd:element name="_DCDateModified" ma:index="14" nillable="true" ma:displayName="Date Modified" ma:description="The date on which this resource was last modified" ma:format="DateTime" ma:internalName="_DCDateModifi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0"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2"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2FB382-904A-43B6-8CC1-2D9E3FB16601}">
  <ds:schemaRefs>
    <ds:schemaRef ds:uri="http://schemas.microsoft.com/sharepoint/v3/contenttype/forms"/>
  </ds:schemaRefs>
</ds:datastoreItem>
</file>

<file path=customXml/itemProps2.xml><?xml version="1.0" encoding="utf-8"?>
<ds:datastoreItem xmlns:ds="http://schemas.openxmlformats.org/officeDocument/2006/customXml" ds:itemID="{B6888170-C8C5-436D-854F-C8FDA42045EE}">
  <ds:schemaRefs>
    <ds:schemaRef ds:uri="http://schemas.microsoft.com/office/2006/metadata/properties"/>
    <ds:schemaRef ds:uri="http://schemas.microsoft.com/office/infopath/2007/PartnerControls"/>
    <ds:schemaRef ds:uri="http://schemas.microsoft.com/sharepoint/v3/fields"/>
    <ds:schemaRef ds:uri="bbd6f943-7cde-4b58-a995-98eba8e1a7e6"/>
    <ds:schemaRef ds:uri="http://schemas.microsoft.com/sharepoint/v4"/>
  </ds:schemaRefs>
</ds:datastoreItem>
</file>

<file path=customXml/itemProps3.xml><?xml version="1.0" encoding="utf-8"?>
<ds:datastoreItem xmlns:ds="http://schemas.openxmlformats.org/officeDocument/2006/customXml" ds:itemID="{6785E16F-477F-4C8D-A0F6-92F23CE401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d6f943-7cde-4b58-a995-98eba8e1a7e6"/>
    <ds:schemaRef ds:uri="http://schemas.microsoft.com/sharepoint/v3/field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government</Template>
  <TotalTime>21557</TotalTime>
  <Words>2105</Words>
  <Application>Microsoft Office PowerPoint</Application>
  <PresentationFormat>On-screen Show (4:3)</PresentationFormat>
  <Paragraphs>239</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government</vt:lpstr>
      <vt:lpstr>Slide 1</vt:lpstr>
      <vt:lpstr>Goal for today</vt:lpstr>
      <vt:lpstr>Wonderings</vt:lpstr>
      <vt:lpstr>Background/Rationale</vt:lpstr>
      <vt:lpstr>Purpose of this HCCC Protocol</vt:lpstr>
      <vt:lpstr>Purpose of this HCCC protocol</vt:lpstr>
      <vt:lpstr>Development Process</vt:lpstr>
      <vt:lpstr>Development Process</vt:lpstr>
      <vt:lpstr>Changes / Updates in Protocol</vt:lpstr>
      <vt:lpstr>What’s in the Protocol?</vt:lpstr>
      <vt:lpstr>Guiding Principles</vt:lpstr>
      <vt:lpstr>Guiding Principles</vt:lpstr>
      <vt:lpstr>Guiding Principles</vt:lpstr>
      <vt:lpstr>Guiding Principles</vt:lpstr>
      <vt:lpstr>Overview of                                Transition Planning Process</vt:lpstr>
      <vt:lpstr>Slide 16</vt:lpstr>
      <vt:lpstr>Leadership &amp; Family Voice</vt:lpstr>
      <vt:lpstr> Transition Planning Template </vt:lpstr>
      <vt:lpstr>Proactive, Positive,                      Strength-based</vt:lpstr>
      <vt:lpstr>Big Idea</vt:lpstr>
      <vt:lpstr>Extras</vt:lpstr>
      <vt:lpstr>Your Questions?</vt:lpstr>
      <vt:lpstr>Thank you! </vt:lpstr>
    </vt:vector>
  </TitlesOfParts>
  <Company>Government of Manitoba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Manitoba Government Powerpoint Template</dc:title>
  <dc:creator>Mayer, Debra (MET)</dc:creator>
  <cp:lastModifiedBy>erpenner</cp:lastModifiedBy>
  <cp:revision>1348</cp:revision>
  <dcterms:created xsi:type="dcterms:W3CDTF">2014-11-13T22:07:14Z</dcterms:created>
  <dcterms:modified xsi:type="dcterms:W3CDTF">2017-02-13T14:48:19Z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0x010100017531EC6AE91943AB2D47393653F4D800A5EA8C87AB424D44895BF8BE07F09704</vt:lpwstr>
  </property>
  <property fmtid="{D5CDD505-2E9C-101B-9397-08002B2CF9AE}" pid="3" name="TaxKeyword">
    <vt:lpwstr/>
  </property>
  <property fmtid="{D5CDD505-2E9C-101B-9397-08002B2CF9AE}" pid="4" name="Document Category">
    <vt:lpwstr>20;#Administration|2216feac-e1e4-455f-a511-480bd93c9fc1</vt:lpwstr>
  </property>
  <property fmtid="{D5CDD505-2E9C-101B-9397-08002B2CF9AE}" pid="5" name="Data Classification">
    <vt:lpwstr>15;#Protected|16b3acda-6c00-49e5-b9b2-4063a7ab5c7b</vt:lpwstr>
  </property>
  <property fmtid="{D5CDD505-2E9C-101B-9397-08002B2CF9AE}" pid="6" name="Document Type">
    <vt:lpwstr>32;#Template|2853fcf2-cb3d-4087-9831-7fb5542b144b</vt:lpwstr>
  </property>
</Properties>
</file>