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64.xml" ContentType="application/vnd.openxmlformats-officedocument.presentationml.slide+xml"/>
  <Override PartName="/ppt/slides/slide63.xml" ContentType="application/vnd.openxmlformats-officedocument.presentationml.slide+xml"/>
  <Override PartName="/ppt/slides/slide62.xml" ContentType="application/vnd.openxmlformats-officedocument.presentationml.slide+xml"/>
  <Override PartName="/ppt/slides/slide55.xml" ContentType="application/vnd.openxmlformats-officedocument.presentationml.slide+xml"/>
  <Override PartName="/ppt/slides/slide1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8.xml" ContentType="application/vnd.openxmlformats-officedocument.presentationml.slide+xml"/>
  <Override PartName="/ppt/slides/slide7.xml" ContentType="application/vnd.openxmlformats-officedocument.presentationml.slide+xml"/>
  <Override PartName="/ppt/slides/slide6.xml" ContentType="application/vnd.openxmlformats-officedocument.presentationml.slide+xml"/>
  <Override PartName="/ppt/slides/slide5.xml" ContentType="application/vnd.openxmlformats-officedocument.presentationml.slide+xml"/>
  <Override PartName="/ppt/slides/slide4.xml" ContentType="application/vnd.openxmlformats-officedocument.presentationml.slide+xml"/>
  <Override PartName="/ppt/slides/slide3.xml" ContentType="application/vnd.openxmlformats-officedocument.presentationml.slide+xml"/>
  <Override PartName="/ppt/slides/slide2.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15.xml" ContentType="application/vnd.openxmlformats-officedocument.presentationml.slide+xml"/>
  <Override PartName="/ppt/slides/slide14.xml" ContentType="application/vnd.openxmlformats-officedocument.presentationml.slide+xml"/>
  <Override PartName="/ppt/slides/slide13.xml" ContentType="application/vnd.openxmlformats-officedocument.presentationml.slide+xml"/>
  <Override PartName="/ppt/slides/slide12.xml" ContentType="application/vnd.openxmlformats-officedocument.presentationml.slide+xml"/>
  <Override PartName="/ppt/slides/slide54.xml" ContentType="application/vnd.openxmlformats-officedocument.presentationml.slide+xml"/>
  <Override PartName="/ppt/slides/slide56.xml" ContentType="application/vnd.openxmlformats-officedocument.presentationml.slide+xml"/>
  <Override PartName="/ppt/slides/slide52.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53.xml" ContentType="application/vnd.openxmlformats-officedocument.presentationml.slide+xml"/>
  <Override PartName="/ppt/slides/slide25.xml" ContentType="application/vnd.openxmlformats-officedocument.presentationml.slide+xml"/>
  <Override PartName="/ppt/slides/slide24.xml" ContentType="application/vnd.openxmlformats-officedocument.presentationml.slide+xml"/>
  <Override PartName="/ppt/slides/slide23.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33.xml" ContentType="application/vnd.openxmlformats-officedocument.presentationml.slide+xml"/>
  <Override PartName="/ppt/slides/slide32.xml" ContentType="application/vnd.openxmlformats-officedocument.presentationml.slide+xml"/>
  <Override PartName="/ppt/slides/slide35.xml" ContentType="application/vnd.openxmlformats-officedocument.presentationml.slide+xml"/>
  <Override PartName="/ppt/slides/slide45.xml" ContentType="application/vnd.openxmlformats-officedocument.presentationml.slide+xml"/>
  <Override PartName="/ppt/slides/slide34.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44.xml" ContentType="application/vnd.openxmlformats-officedocument.presentationml.slide+xml"/>
  <Override PartName="/ppt/slides/slide46.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6.xml" ContentType="application/vnd.openxmlformats-officedocument.presentationml.slide+xml"/>
  <Override PartName="/ppt/slides/slide40.xml" ContentType="application/vnd.openxmlformats-officedocument.presentationml.slide+xml"/>
  <Override PartName="/ppt/slides/slide39.xml" ContentType="application/vnd.openxmlformats-officedocument.presentationml.slide+xml"/>
  <Override PartName="/ppt/slides/slide41.xml" ContentType="application/vnd.openxmlformats-officedocument.presentationml.slide+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notesSlides/notesSlide22.xml" ContentType="application/vnd.openxmlformats-officedocument.presentationml.notesSlide+xml"/>
  <Override PartName="/ppt/notesSlides/notesSlide21.xml" ContentType="application/vnd.openxmlformats-officedocument.presentationml.notesSlide+xml"/>
  <Override PartName="/ppt/notesSlides/notesSlide20.xml" ContentType="application/vnd.openxmlformats-officedocument.presentationml.notesSlide+xml"/>
  <Override PartName="/ppt/notesSlides/notesSlide19.xml" ContentType="application/vnd.openxmlformats-officedocument.presentationml.notesSlide+xml"/>
  <Override PartName="/ppt/notesSlides/notesSlide18.xml" ContentType="application/vnd.openxmlformats-officedocument.presentationml.notesSlide+xml"/>
  <Override PartName="/ppt/notesSlides/notesSlide17.xml" ContentType="application/vnd.openxmlformats-officedocument.presentationml.notesSlide+xml"/>
  <Override PartName="/ppt/notesSlides/notesSlide16.xml" ContentType="application/vnd.openxmlformats-officedocument.presentationml.notesSlide+xml"/>
  <Override PartName="/ppt/notesSlides/notesSlide15.xml" ContentType="application/vnd.openxmlformats-officedocument.presentationml.notesSlide+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34.xml" ContentType="application/vnd.openxmlformats-officedocument.presentationml.notesSlide+xml"/>
  <Override PartName="/ppt/notesSlides/notesSlide33.xml" ContentType="application/vnd.openxmlformats-officedocument.presentationml.notesSlide+xml"/>
  <Override PartName="/ppt/notesSlides/notesSlide32.xml" ContentType="application/vnd.openxmlformats-officedocument.presentationml.notesSlide+xml"/>
  <Override PartName="/ppt/notesSlides/notesSlide30.xml" ContentType="application/vnd.openxmlformats-officedocument.presentationml.notesSlide+xml"/>
  <Override PartName="/ppt/notesSlides/notesSlide29.xml" ContentType="application/vnd.openxmlformats-officedocument.presentationml.notesSlide+xml"/>
  <Override PartName="/ppt/notesSlides/notesSlide28.xml" ContentType="application/vnd.openxmlformats-officedocument.presentationml.notesSlide+xml"/>
  <Override PartName="/ppt/notesSlides/notesSlide27.xml" ContentType="application/vnd.openxmlformats-officedocument.presentationml.notesSlide+xml"/>
  <Override PartName="/ppt/notesSlides/notesSlide26.xml" ContentType="application/vnd.openxmlformats-officedocument.presentationml.notesSlide+xml"/>
  <Override PartName="/ppt/notesSlides/notesSlide13.xml" ContentType="application/vnd.openxmlformats-officedocument.presentationml.notesSlide+xml"/>
  <Override PartName="/ppt/notesSlides/notesSlide12.xml" ContentType="application/vnd.openxmlformats-officedocument.presentationml.notesSlide+xml"/>
  <Override PartName="/ppt/notesSlides/notesSlide11.xml" ContentType="application/vnd.openxmlformats-officedocument.presentationml.notesSlide+xml"/>
  <Override PartName="/ppt/slideLayouts/slideLayout10.xml" ContentType="application/vnd.openxmlformats-officedocument.presentationml.slideLayout+xml"/>
  <Override PartName="/ppt/slideLayouts/slideLayout9.xml" ContentType="application/vnd.openxmlformats-officedocument.presentationml.slideLayout+xml"/>
  <Override PartName="/ppt/slideLayouts/slideLayout8.xml" ContentType="application/vnd.openxmlformats-officedocument.presentationml.slideLayout+xml"/>
  <Override PartName="/ppt/slideLayouts/slideLayout7.xml" ContentType="application/vnd.openxmlformats-officedocument.presentationml.slideLayout+xml"/>
  <Override PartName="/ppt/slideLayouts/slideLayout6.xml" ContentType="application/vnd.openxmlformats-officedocument.presentationml.slideLayout+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notesSlides/notesSlide1.xml" ContentType="application/vnd.openxmlformats-officedocument.presentationml.notesSlide+xml"/>
  <Override PartName="/ppt/notesSlides/notesSlide10.xml" ContentType="application/vnd.openxmlformats-officedocument.presentationml.notesSlide+xml"/>
  <Override PartName="/ppt/notesSlides/notesSlide9.xml" ContentType="application/vnd.openxmlformats-officedocument.presentationml.notesSlide+xml"/>
  <Override PartName="/ppt/notesSlides/notesSlide8.xml" ContentType="application/vnd.openxmlformats-officedocument.presentationml.notesSlide+xml"/>
  <Override PartName="/ppt/notesSlides/notesSlide7.xml" ContentType="application/vnd.openxmlformats-officedocument.presentationml.notesSlide+xml"/>
  <Override PartName="/ppt/notesSlides/notesSlide6.xml" ContentType="application/vnd.openxmlformats-officedocument.presentationml.notesSlide+xml"/>
  <Override PartName="/ppt/notesSlides/notesSlide5.xml" ContentType="application/vnd.openxmlformats-officedocument.presentationml.notesSlide+xml"/>
  <Override PartName="/ppt/notesSlides/notesSlide4.xml" ContentType="application/vnd.openxmlformats-officedocument.presentationml.notesSlide+xml"/>
  <Override PartName="/ppt/notesSlides/notesSlide3.xml" ContentType="application/vnd.openxmlformats-officedocument.presentationml.notesSlide+xml"/>
  <Override PartName="/ppt/notesSlides/notesSlide2.xml" ContentType="application/vnd.openxmlformats-officedocument.presentationml.notesSlide+xml"/>
  <Override PartName="/ppt/notesSlides/notesSlide35.xml" ContentType="application/vnd.openxmlformats-officedocument.presentationml.notesSlide+xml"/>
  <Override PartName="/ppt/notesSlides/notesSlide31.xml" ContentType="application/vnd.openxmlformats-officedocument.presentationml.notesSlide+xml"/>
  <Override PartName="/ppt/notesSlides/notesSlide37.xml" ContentType="application/vnd.openxmlformats-officedocument.presentationml.notesSlide+xml"/>
  <Override PartName="/ppt/notesSlides/notesSlide36.xml" ContentType="application/vnd.openxmlformats-officedocument.presentationml.notesSlide+xml"/>
  <Override PartName="/ppt/notesSlides/notesSlide63.xml" ContentType="application/vnd.openxmlformats-officedocument.presentationml.notesSlide+xml"/>
  <Override PartName="/ppt/notesSlides/notesSlide62.xml" ContentType="application/vnd.openxmlformats-officedocument.presentationml.notesSlide+xml"/>
  <Override PartName="/ppt/notesSlides/notesSlide61.xml" ContentType="application/vnd.openxmlformats-officedocument.presentationml.notesSlide+xml"/>
  <Override PartName="/ppt/notesSlides/notesSlide60.xml" ContentType="application/vnd.openxmlformats-officedocument.presentationml.notesSlide+xml"/>
  <Override PartName="/ppt/notesSlides/notesSlide59.xml" ContentType="application/vnd.openxmlformats-officedocument.presentationml.notesSlide+xml"/>
  <Override PartName="/ppt/notesSlides/notesSlide58.xml" ContentType="application/vnd.openxmlformats-officedocument.presentationml.notesSlide+xml"/>
  <Override PartName="/ppt/notesSlides/notesSlide65.xml" ContentType="application/vnd.openxmlformats-officedocument.presentationml.notesSlide+xml"/>
  <Override PartName="/ppt/notesSlides/notesSlide66.xml" ContentType="application/vnd.openxmlformats-officedocument.presentationml.notesSlide+xml"/>
  <Override PartName="/ppt/notesSlides/notesSlide67.xml" ContentType="application/vnd.openxmlformats-officedocument.presentationml.notesSlide+xml"/>
  <Override PartName="/ppt/notesSlides/notesSlide74.xml" ContentType="application/vnd.openxmlformats-officedocument.presentationml.notesSlide+xml"/>
  <Override PartName="/ppt/notesSlides/notesSlide73.xml" ContentType="application/vnd.openxmlformats-officedocument.presentationml.notesSlide+xml"/>
  <Override PartName="/ppt/notesSlides/notesSlide72.xml" ContentType="application/vnd.openxmlformats-officedocument.presentationml.notesSlide+xml"/>
  <Override PartName="/ppt/notesSlides/notesSlide71.xml" ContentType="application/vnd.openxmlformats-officedocument.presentationml.notesSlide+xml"/>
  <Override PartName="/ppt/notesSlides/notesSlide70.xml" ContentType="application/vnd.openxmlformats-officedocument.presentationml.notesSlide+xml"/>
  <Override PartName="/ppt/notesSlides/notesSlide69.xml" ContentType="application/vnd.openxmlformats-officedocument.presentationml.notesSlide+xml"/>
  <Override PartName="/ppt/notesSlides/notesSlide68.xml" ContentType="application/vnd.openxmlformats-officedocument.presentationml.notesSlide+xml"/>
  <Override PartName="/ppt/notesSlides/notesSlide57.xml" ContentType="application/vnd.openxmlformats-officedocument.presentationml.notesSlide+xml"/>
  <Override PartName="/ppt/notesSlides/notesSlide64.xml" ContentType="application/vnd.openxmlformats-officedocument.presentationml.notesSlide+xml"/>
  <Override PartName="/ppt/notesSlides/notesSlide55.xml" ContentType="application/vnd.openxmlformats-officedocument.presentationml.notesSlide+xml"/>
  <Override PartName="/ppt/notesSlides/notesSlide45.xml" ContentType="application/vnd.openxmlformats-officedocument.presentationml.notesSlide+xml"/>
  <Override PartName="/ppt/notesSlides/notesSlide44.xml" ContentType="application/vnd.openxmlformats-officedocument.presentationml.notesSlide+xml"/>
  <Override PartName="/ppt/notesSlides/notesSlide43.xml" ContentType="application/vnd.openxmlformats-officedocument.presentationml.notesSlide+xml"/>
  <Override PartName="/ppt/notesSlides/notesSlide42.xml" ContentType="application/vnd.openxmlformats-officedocument.presentationml.notesSlide+xml"/>
  <Override PartName="/ppt/notesSlides/notesSlide41.xml" ContentType="application/vnd.openxmlformats-officedocument.presentationml.notesSlide+xml"/>
  <Override PartName="/ppt/notesSlides/notesSlide40.xml" ContentType="application/vnd.openxmlformats-officedocument.presentationml.notesSlide+xml"/>
  <Override PartName="/ppt/notesSlides/notesSlide39.xml" ContentType="application/vnd.openxmlformats-officedocument.presentationml.notesSlide+xml"/>
  <Override PartName="/ppt/notesSlides/notesSlide38.xml" ContentType="application/vnd.openxmlformats-officedocument.presentationml.notesSlide+xml"/>
  <Override PartName="/ppt/notesSlides/notesSlide46.xml" ContentType="application/vnd.openxmlformats-officedocument.presentationml.notesSlide+xml"/>
  <Override PartName="/ppt/notesSlides/notesSlide56.xml" ContentType="application/vnd.openxmlformats-officedocument.presentationml.notesSlide+xml"/>
  <Override PartName="/ppt/notesSlides/notesSlide48.xml" ContentType="application/vnd.openxmlformats-officedocument.presentationml.notesSlide+xml"/>
  <Override PartName="/ppt/notesSlides/notesSlide54.xml" ContentType="application/vnd.openxmlformats-officedocument.presentationml.notesSlide+xml"/>
  <Override PartName="/ppt/notesSlides/notesSlide50.xml" ContentType="application/vnd.openxmlformats-officedocument.presentationml.notesSlide+xml"/>
  <Override PartName="/ppt/notesSlides/notesSlide49.xml" ContentType="application/vnd.openxmlformats-officedocument.presentationml.notesSlide+xml"/>
  <Override PartName="/ppt/notesSlides/notesSlide51.xml" ContentType="application/vnd.openxmlformats-officedocument.presentationml.notesSlide+xml"/>
  <Override PartName="/ppt/notesSlides/notesSlide47.xml" ContentType="application/vnd.openxmlformats-officedocument.presentationml.notesSlide+xml"/>
  <Override PartName="/ppt/notesSlides/notesSlide53.xml" ContentType="application/vnd.openxmlformats-officedocument.presentationml.notesSlide+xml"/>
  <Override PartName="/ppt/notesSlides/notesSlide52.xml" ContentType="application/vnd.openxmlformats-officedocument.presentationml.notesSlide+xml"/>
  <Override PartName="/ppt/notesMasters/notesMaster1.xml" ContentType="application/vnd.openxmlformats-officedocument.presentationml.notesMaster+xml"/>
  <Override PartName="/ppt/theme/theme1.xml" ContentType="application/vnd.openxmlformats-officedocument.theme+xml"/>
  <Override PartName="/ppt/commentAuthors.xml" ContentType="application/vnd.openxmlformats-officedocument.presentationml.commentAuthors+xml"/>
  <Override PartName="/ppt/handoutMasters/handoutMaster1.xml" ContentType="application/vnd.openxmlformats-officedocument.presentationml.handoutMaster+xml"/>
  <Override PartName="/ppt/theme/theme2.xml" ContentType="application/vnd.openxmlformats-officedocument.theme+xml"/>
  <Override PartName="/ppt/theme/theme3.xml" ContentType="application/vnd.openxmlformats-officedocument.theme+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8"/>
  </p:notesMasterIdLst>
  <p:handoutMasterIdLst>
    <p:handoutMasterId r:id="rId79"/>
  </p:handoutMasterIdLst>
  <p:sldIdLst>
    <p:sldId id="256" r:id="rId2"/>
    <p:sldId id="257" r:id="rId3"/>
    <p:sldId id="258" r:id="rId4"/>
    <p:sldId id="315" r:id="rId5"/>
    <p:sldId id="346" r:id="rId6"/>
    <p:sldId id="259" r:id="rId7"/>
    <p:sldId id="260" r:id="rId8"/>
    <p:sldId id="311" r:id="rId9"/>
    <p:sldId id="331" r:id="rId10"/>
    <p:sldId id="332" r:id="rId11"/>
    <p:sldId id="333" r:id="rId12"/>
    <p:sldId id="261" r:id="rId13"/>
    <p:sldId id="262" r:id="rId14"/>
    <p:sldId id="338" r:id="rId15"/>
    <p:sldId id="348" r:id="rId16"/>
    <p:sldId id="349" r:id="rId17"/>
    <p:sldId id="353" r:id="rId18"/>
    <p:sldId id="351" r:id="rId19"/>
    <p:sldId id="352" r:id="rId20"/>
    <p:sldId id="289" r:id="rId21"/>
    <p:sldId id="290" r:id="rId22"/>
    <p:sldId id="300" r:id="rId23"/>
    <p:sldId id="340" r:id="rId24"/>
    <p:sldId id="304" r:id="rId25"/>
    <p:sldId id="339" r:id="rId26"/>
    <p:sldId id="316" r:id="rId27"/>
    <p:sldId id="265" r:id="rId28"/>
    <p:sldId id="266" r:id="rId29"/>
    <p:sldId id="267" r:id="rId30"/>
    <p:sldId id="312" r:id="rId31"/>
    <p:sldId id="336" r:id="rId32"/>
    <p:sldId id="355" r:id="rId33"/>
    <p:sldId id="269" r:id="rId34"/>
    <p:sldId id="270" r:id="rId35"/>
    <p:sldId id="341" r:id="rId36"/>
    <p:sldId id="350" r:id="rId37"/>
    <p:sldId id="342" r:id="rId38"/>
    <p:sldId id="354" r:id="rId39"/>
    <p:sldId id="272" r:id="rId40"/>
    <p:sldId id="294" r:id="rId41"/>
    <p:sldId id="295" r:id="rId42"/>
    <p:sldId id="301" r:id="rId43"/>
    <p:sldId id="296" r:id="rId44"/>
    <p:sldId id="297" r:id="rId45"/>
    <p:sldId id="347" r:id="rId46"/>
    <p:sldId id="319" r:id="rId47"/>
    <p:sldId id="273" r:id="rId48"/>
    <p:sldId id="274" r:id="rId49"/>
    <p:sldId id="275" r:id="rId50"/>
    <p:sldId id="343" r:id="rId51"/>
    <p:sldId id="276" r:id="rId52"/>
    <p:sldId id="307" r:id="rId53"/>
    <p:sldId id="277" r:id="rId54"/>
    <p:sldId id="278" r:id="rId55"/>
    <p:sldId id="279" r:id="rId56"/>
    <p:sldId id="280" r:id="rId57"/>
    <p:sldId id="306" r:id="rId58"/>
    <p:sldId id="321" r:id="rId59"/>
    <p:sldId id="318" r:id="rId60"/>
    <p:sldId id="324" r:id="rId61"/>
    <p:sldId id="334" r:id="rId62"/>
    <p:sldId id="281" r:id="rId63"/>
    <p:sldId id="282" r:id="rId64"/>
    <p:sldId id="322" r:id="rId65"/>
    <p:sldId id="325" r:id="rId66"/>
    <p:sldId id="329" r:id="rId67"/>
    <p:sldId id="328" r:id="rId68"/>
    <p:sldId id="326" r:id="rId69"/>
    <p:sldId id="327" r:id="rId70"/>
    <p:sldId id="323" r:id="rId71"/>
    <p:sldId id="283" r:id="rId72"/>
    <p:sldId id="284" r:id="rId73"/>
    <p:sldId id="337" r:id="rId74"/>
    <p:sldId id="285" r:id="rId75"/>
    <p:sldId id="286" r:id="rId76"/>
    <p:sldId id="288" r:id="rId77"/>
  </p:sldIdLst>
  <p:sldSz cx="9144000" cy="6858000" type="screen4x3"/>
  <p:notesSz cx="7010400" cy="92964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abiston, Stewart (INR)" initials="SS(" lastIdx="3" clrIdx="0">
    <p:extLst>
      <p:ext uri="{19B8F6BF-5375-455C-9EA6-DF929625EA0E}">
        <p15:presenceInfo xmlns:p15="http://schemas.microsoft.com/office/powerpoint/2012/main" userId="S-1-5-21-271331182-1959533904-1735737224-113316"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CC"/>
    <a:srgbClr val="B2B2B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19" autoAdjust="0"/>
    <p:restoredTop sz="77591" autoAdjust="0"/>
  </p:normalViewPr>
  <p:slideViewPr>
    <p:cSldViewPr snapToGrid="0">
      <p:cViewPr varScale="1">
        <p:scale>
          <a:sx n="38" d="100"/>
          <a:sy n="38" d="100"/>
        </p:scale>
        <p:origin x="1575" y="22"/>
      </p:cViewPr>
      <p:guideLst>
        <p:guide orient="horz" pos="2160"/>
        <p:guide pos="2880"/>
      </p:guideLst>
    </p:cSldViewPr>
  </p:slideViewPr>
  <p:outlineViewPr>
    <p:cViewPr>
      <p:scale>
        <a:sx n="33" d="100"/>
        <a:sy n="33" d="100"/>
      </p:scale>
      <p:origin x="0" y="0"/>
    </p:cViewPr>
    <p:sldLst>
      <p:sld r:id="rId1" collapse="1"/>
      <p:sld r:id="rId2" collapse="1"/>
      <p:sld r:id="rId3" collapse="1"/>
      <p:sld r:id="rId4" collapse="1"/>
      <p:sld r:id="rId5" collapse="1"/>
      <p:sld r:id="rId6" collapse="1"/>
      <p:sld r:id="rId7" collapse="1"/>
      <p:sld r:id="rId8" collapse="1"/>
      <p:sld r:id="rId9" collapse="1"/>
      <p:sld r:id="rId10" collapse="1"/>
      <p:sld r:id="rId11" collapse="1"/>
    </p:sldLst>
  </p:outlineViewPr>
  <p:notesTextViewPr>
    <p:cViewPr>
      <p:scale>
        <a:sx n="100" d="100"/>
        <a:sy n="100" d="100"/>
      </p:scale>
      <p:origin x="0" y="-27"/>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tableStyles" Target="tableStyles.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handoutMaster" Target="handoutMasters/handoutMaster1.xml"/><Relationship Id="rId5" Type="http://schemas.openxmlformats.org/officeDocument/2006/relationships/slide" Target="slides/slide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commentAuthors" Target="commentAuthors.xml"/><Relationship Id="rId85" Type="http://schemas.openxmlformats.org/officeDocument/2006/relationships/customXml" Target="../customXml/item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notesMaster" Target="notesMasters/notesMaster1.xml"/><Relationship Id="rId81" Type="http://schemas.openxmlformats.org/officeDocument/2006/relationships/presProps" Target="presProps.xml"/><Relationship Id="rId86" Type="http://schemas.openxmlformats.org/officeDocument/2006/relationships/customXml" Target="../customXml/item2.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customXml" Target="../customXml/item3.xml"/><Relationship Id="rId61" Type="http://schemas.openxmlformats.org/officeDocument/2006/relationships/slide" Target="slides/slide60.xml"/><Relationship Id="rId82" Type="http://schemas.openxmlformats.org/officeDocument/2006/relationships/viewProps" Target="viewProps.xml"/></Relationships>
</file>

<file path=ppt/_rels/viewProps.xml.rels><?xml version="1.0" encoding="UTF-8" standalone="yes"?>
<Relationships xmlns="http://schemas.openxmlformats.org/package/2006/relationships"><Relationship Id="rId8" Type="http://schemas.openxmlformats.org/officeDocument/2006/relationships/slide" Target="slides/slide22.xml"/><Relationship Id="rId3" Type="http://schemas.openxmlformats.org/officeDocument/2006/relationships/slide" Target="slides/slide10.xml"/><Relationship Id="rId7" Type="http://schemas.openxmlformats.org/officeDocument/2006/relationships/slide" Target="slides/slide21.xml"/><Relationship Id="rId2" Type="http://schemas.openxmlformats.org/officeDocument/2006/relationships/slide" Target="slides/slide9.xml"/><Relationship Id="rId1" Type="http://schemas.openxmlformats.org/officeDocument/2006/relationships/slide" Target="slides/slide8.xml"/><Relationship Id="rId6" Type="http://schemas.openxmlformats.org/officeDocument/2006/relationships/slide" Target="slides/slide20.xml"/><Relationship Id="rId11" Type="http://schemas.openxmlformats.org/officeDocument/2006/relationships/slide" Target="slides/slide25.xml"/><Relationship Id="rId5" Type="http://schemas.openxmlformats.org/officeDocument/2006/relationships/slide" Target="slides/slide12.xml"/><Relationship Id="rId10" Type="http://schemas.openxmlformats.org/officeDocument/2006/relationships/slide" Target="slides/slide24.xml"/><Relationship Id="rId4" Type="http://schemas.openxmlformats.org/officeDocument/2006/relationships/slide" Target="slides/slide11.xml"/><Relationship Id="rId9" Type="http://schemas.openxmlformats.org/officeDocument/2006/relationships/slide" Target="slides/slide2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1440" tIns="45720" rIns="91440" bIns="45720" rtlCol="0"/>
          <a:lstStyle>
            <a:lvl1pPr algn="l" eaLnBrk="1" hangingPunct="1">
              <a:defRPr sz="1200">
                <a:latin typeface="Arial" charset="0"/>
                <a:cs typeface="+mn-cs"/>
              </a:defRPr>
            </a:lvl1pPr>
          </a:lstStyle>
          <a:p>
            <a:pPr>
              <a:defRPr/>
            </a:pPr>
            <a:endParaRPr lang="en-CA"/>
          </a:p>
        </p:txBody>
      </p:sp>
      <p:sp>
        <p:nvSpPr>
          <p:cNvPr id="3" name="Date Placeholder 2"/>
          <p:cNvSpPr>
            <a:spLocks noGrp="1"/>
          </p:cNvSpPr>
          <p:nvPr>
            <p:ph type="dt" sz="quarter" idx="1"/>
          </p:nvPr>
        </p:nvSpPr>
        <p:spPr>
          <a:xfrm>
            <a:off x="3970338" y="0"/>
            <a:ext cx="3038475" cy="465138"/>
          </a:xfrm>
          <a:prstGeom prst="rect">
            <a:avLst/>
          </a:prstGeom>
        </p:spPr>
        <p:txBody>
          <a:bodyPr vert="horz" lIns="91440" tIns="45720" rIns="91440" bIns="45720" rtlCol="0"/>
          <a:lstStyle>
            <a:lvl1pPr algn="r" eaLnBrk="1" hangingPunct="1">
              <a:defRPr sz="1200">
                <a:latin typeface="Arial" charset="0"/>
                <a:cs typeface="+mn-cs"/>
              </a:defRPr>
            </a:lvl1pPr>
          </a:lstStyle>
          <a:p>
            <a:pPr>
              <a:defRPr/>
            </a:pPr>
            <a:fld id="{CFB191DB-2B8E-4A0E-B214-F9C6B08183F2}" type="datetimeFigureOut">
              <a:rPr lang="en-CA"/>
              <a:pPr>
                <a:defRPr/>
              </a:pPr>
              <a:t>12/30/22</a:t>
            </a:fld>
            <a:endParaRPr lang="en-CA"/>
          </a:p>
        </p:txBody>
      </p:sp>
      <p:sp>
        <p:nvSpPr>
          <p:cNvPr id="4" name="Footer Placeholder 3"/>
          <p:cNvSpPr>
            <a:spLocks noGrp="1"/>
          </p:cNvSpPr>
          <p:nvPr>
            <p:ph type="ftr" sz="quarter" idx="2"/>
          </p:nvPr>
        </p:nvSpPr>
        <p:spPr>
          <a:xfrm>
            <a:off x="0" y="8829675"/>
            <a:ext cx="3038475" cy="465138"/>
          </a:xfrm>
          <a:prstGeom prst="rect">
            <a:avLst/>
          </a:prstGeom>
        </p:spPr>
        <p:txBody>
          <a:bodyPr vert="horz" lIns="91440" tIns="45720" rIns="91440" bIns="45720" rtlCol="0" anchor="b"/>
          <a:lstStyle>
            <a:lvl1pPr algn="l" eaLnBrk="1" hangingPunct="1">
              <a:defRPr sz="1200">
                <a:latin typeface="Arial" charset="0"/>
                <a:cs typeface="+mn-cs"/>
              </a:defRPr>
            </a:lvl1pPr>
          </a:lstStyle>
          <a:p>
            <a:pPr>
              <a:defRPr/>
            </a:pPr>
            <a:endParaRPr lang="en-CA"/>
          </a:p>
        </p:txBody>
      </p:sp>
      <p:sp>
        <p:nvSpPr>
          <p:cNvPr id="5" name="Slide Number Placeholder 4"/>
          <p:cNvSpPr>
            <a:spLocks noGrp="1"/>
          </p:cNvSpPr>
          <p:nvPr>
            <p:ph type="sldNum" sz="quarter" idx="3"/>
          </p:nvPr>
        </p:nvSpPr>
        <p:spPr>
          <a:xfrm>
            <a:off x="3970338" y="8829675"/>
            <a:ext cx="3038475" cy="465138"/>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EBCFAB4E-A510-42FD-A07D-2683CD41721C}" type="slidenum">
              <a:rPr lang="en-CA" altLang="en-US"/>
              <a:pPr>
                <a:defRPr/>
              </a:pPr>
              <a:t>‹#›</a:t>
            </a:fld>
            <a:endParaRPr lang="en-CA"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pPr>
              <a:defRPr/>
            </a:pPr>
            <a:endParaRPr lang="en-CA"/>
          </a:p>
        </p:txBody>
      </p:sp>
      <p:sp>
        <p:nvSpPr>
          <p:cNvPr id="3" name="Date Placeholder 2"/>
          <p:cNvSpPr>
            <a:spLocks noGrp="1"/>
          </p:cNvSpPr>
          <p:nvPr>
            <p:ph type="dt" idx="1"/>
          </p:nvPr>
        </p:nvSpPr>
        <p:spPr>
          <a:xfrm>
            <a:off x="3970338" y="0"/>
            <a:ext cx="3038475" cy="466725"/>
          </a:xfrm>
          <a:prstGeom prst="rect">
            <a:avLst/>
          </a:prstGeom>
        </p:spPr>
        <p:txBody>
          <a:bodyPr vert="horz" lIns="91440" tIns="45720" rIns="91440" bIns="45720" rtlCol="0"/>
          <a:lstStyle>
            <a:lvl1pPr algn="r">
              <a:defRPr sz="1200"/>
            </a:lvl1pPr>
          </a:lstStyle>
          <a:p>
            <a:pPr>
              <a:defRPr/>
            </a:pPr>
            <a:fld id="{146DF907-12B7-4F70-89B0-60471CBF1F6B}" type="datetimeFigureOut">
              <a:rPr lang="en-CA"/>
              <a:pPr>
                <a:defRPr/>
              </a:pPr>
              <a:t>12/30/22</a:t>
            </a:fld>
            <a:endParaRPr lang="en-CA"/>
          </a:p>
        </p:txBody>
      </p:sp>
      <p:sp>
        <p:nvSpPr>
          <p:cNvPr id="4" name="Slide Image Placeholder 3"/>
          <p:cNvSpPr>
            <a:spLocks noGrp="1" noRot="1" noChangeAspect="1"/>
          </p:cNvSpPr>
          <p:nvPr>
            <p:ph type="sldImg" idx="2"/>
          </p:nvPr>
        </p:nvSpPr>
        <p:spPr>
          <a:xfrm>
            <a:off x="1414463" y="1162050"/>
            <a:ext cx="4181475" cy="3136900"/>
          </a:xfrm>
          <a:prstGeom prst="rect">
            <a:avLst/>
          </a:prstGeom>
          <a:noFill/>
          <a:ln w="12700">
            <a:solidFill>
              <a:prstClr val="black"/>
            </a:solidFill>
          </a:ln>
        </p:spPr>
        <p:txBody>
          <a:bodyPr vert="horz" lIns="91440" tIns="45720" rIns="91440" bIns="45720" rtlCol="0" anchor="ctr"/>
          <a:lstStyle/>
          <a:p>
            <a:pPr lvl="0"/>
            <a:endParaRPr lang="en-CA" noProof="0" smtClean="0"/>
          </a:p>
        </p:txBody>
      </p:sp>
      <p:sp>
        <p:nvSpPr>
          <p:cNvPr id="5" name="Notes Placeholder 4"/>
          <p:cNvSpPr>
            <a:spLocks noGrp="1"/>
          </p:cNvSpPr>
          <p:nvPr>
            <p:ph type="body" sz="quarter" idx="3"/>
          </p:nvPr>
        </p:nvSpPr>
        <p:spPr>
          <a:xfrm>
            <a:off x="701675" y="4473575"/>
            <a:ext cx="5607050" cy="3660775"/>
          </a:xfrm>
          <a:prstGeom prst="rect">
            <a:avLst/>
          </a:prstGeom>
        </p:spPr>
        <p:txBody>
          <a:bodyPr vert="horz" lIns="91440" tIns="45720" rIns="91440" bIns="45720" rtlCol="0"/>
          <a:lstStyle/>
          <a:p>
            <a:pPr lvl="0"/>
            <a:r>
              <a:rPr lang="en-US" noProof="0" smtClean="0"/>
              <a:t>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CA" noProof="0" smtClean="0"/>
          </a:p>
        </p:txBody>
      </p:sp>
      <p:sp>
        <p:nvSpPr>
          <p:cNvPr id="6" name="Footer Placeholder 5"/>
          <p:cNvSpPr>
            <a:spLocks noGrp="1"/>
          </p:cNvSpPr>
          <p:nvPr>
            <p:ph type="ftr" sz="quarter" idx="4"/>
          </p:nvPr>
        </p:nvSpPr>
        <p:spPr>
          <a:xfrm>
            <a:off x="0" y="8829675"/>
            <a:ext cx="3038475" cy="466725"/>
          </a:xfrm>
          <a:prstGeom prst="rect">
            <a:avLst/>
          </a:prstGeom>
        </p:spPr>
        <p:txBody>
          <a:bodyPr vert="horz" lIns="91440" tIns="45720" rIns="91440" bIns="45720" rtlCol="0" anchor="b"/>
          <a:lstStyle>
            <a:lvl1pPr algn="l">
              <a:defRPr sz="1200"/>
            </a:lvl1pPr>
          </a:lstStyle>
          <a:p>
            <a:pPr>
              <a:defRPr/>
            </a:pPr>
            <a:endParaRPr lang="en-CA"/>
          </a:p>
        </p:txBody>
      </p:sp>
      <p:sp>
        <p:nvSpPr>
          <p:cNvPr id="7" name="Slide Number Placeholder 6"/>
          <p:cNvSpPr>
            <a:spLocks noGrp="1"/>
          </p:cNvSpPr>
          <p:nvPr>
            <p:ph type="sldNum" sz="quarter" idx="5"/>
          </p:nvPr>
        </p:nvSpPr>
        <p:spPr>
          <a:xfrm>
            <a:off x="3970338" y="8829675"/>
            <a:ext cx="3038475" cy="466725"/>
          </a:xfrm>
          <a:prstGeom prst="rect">
            <a:avLst/>
          </a:prstGeom>
        </p:spPr>
        <p:txBody>
          <a:bodyPr vert="horz" lIns="91440" tIns="45720" rIns="91440" bIns="45720" rtlCol="0" anchor="b"/>
          <a:lstStyle>
            <a:lvl1pPr algn="r">
              <a:defRPr sz="1200"/>
            </a:lvl1pPr>
          </a:lstStyle>
          <a:p>
            <a:pPr>
              <a:defRPr/>
            </a:pPr>
            <a:fld id="{7410456D-5B60-4147-AEFC-FDF2F05BA408}" type="slidenum">
              <a:rPr lang="en-CA"/>
              <a:pPr>
                <a:defRPr/>
              </a:pPr>
              <a:t>‹#›</a:t>
            </a:fld>
            <a:endParaRPr lang="en-CA"/>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67.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68.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69.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0.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71.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72.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73.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74.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smtClean="0"/>
              <a:t>Welcome to your</a:t>
            </a:r>
            <a:r>
              <a:rPr lang="en-CA" baseline="0" dirty="0" smtClean="0"/>
              <a:t> council orientation presentation.</a:t>
            </a:r>
          </a:p>
          <a:p>
            <a:pPr marL="171450" indent="-171450">
              <a:buFont typeface="Arial" panose="020B0604020202020204" pitchFamily="34" charset="0"/>
              <a:buChar char="•"/>
            </a:pPr>
            <a:r>
              <a:rPr lang="en-CA" baseline="0" dirty="0" smtClean="0"/>
              <a:t>A council orientation is delivered to council following each regular election and after a by-election.</a:t>
            </a:r>
          </a:p>
          <a:p>
            <a:pPr marL="171450" indent="-171450">
              <a:buFont typeface="Arial" panose="020B0604020202020204" pitchFamily="34" charset="0"/>
              <a:buChar char="•"/>
            </a:pPr>
            <a:r>
              <a:rPr lang="en-CA" baseline="0" dirty="0" smtClean="0"/>
              <a:t>It is highly recommended the notes section of this presentation be utilized when presenting as important details regarding each slide are embedded within the notes section.</a:t>
            </a:r>
            <a:endParaRPr lang="en-CA" dirty="0"/>
          </a:p>
        </p:txBody>
      </p:sp>
      <p:sp>
        <p:nvSpPr>
          <p:cNvPr id="4" name="Slide Number Placeholder 3"/>
          <p:cNvSpPr>
            <a:spLocks noGrp="1"/>
          </p:cNvSpPr>
          <p:nvPr>
            <p:ph type="sldNum" sz="quarter" idx="10"/>
          </p:nvPr>
        </p:nvSpPr>
        <p:spPr/>
        <p:txBody>
          <a:bodyPr/>
          <a:lstStyle/>
          <a:p>
            <a:pPr>
              <a:defRPr/>
            </a:pPr>
            <a:fld id="{7410456D-5B60-4147-AEFC-FDF2F05BA408}" type="slidenum">
              <a:rPr lang="en-CA" smtClean="0"/>
              <a:pPr>
                <a:defRPr/>
              </a:pPr>
              <a:t>1</a:t>
            </a:fld>
            <a:endParaRPr lang="en-CA"/>
          </a:p>
        </p:txBody>
      </p:sp>
    </p:spTree>
    <p:extLst>
      <p:ext uri="{BB962C8B-B14F-4D97-AF65-F5344CB8AC3E}">
        <p14:creationId xmlns:p14="http://schemas.microsoft.com/office/powerpoint/2010/main" val="302429332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Notes Placeholder 2"/>
          <p:cNvSpPr>
            <a:spLocks noGrp="1"/>
          </p:cNvSpPr>
          <p:nvPr>
            <p:ph type="body" idx="1"/>
          </p:nvPr>
        </p:nvSpPr>
        <p:spPr/>
        <p:txBody>
          <a:bodyPr/>
          <a:lstStyle/>
          <a:p>
            <a:pPr eaLnBrk="1" fontAlgn="auto" hangingPunct="1">
              <a:spcBef>
                <a:spcPts val="0"/>
              </a:spcBef>
              <a:spcAft>
                <a:spcPts val="0"/>
              </a:spcAft>
              <a:defRPr/>
            </a:pPr>
            <a:r>
              <a:rPr lang="en-CA" b="1" dirty="0" smtClean="0"/>
              <a:t>Basic Principles</a:t>
            </a:r>
            <a:r>
              <a:rPr lang="en-CA" b="1" baseline="0" dirty="0" smtClean="0"/>
              <a:t> of Elected </a:t>
            </a:r>
            <a:r>
              <a:rPr lang="en-CA" b="1" baseline="0" dirty="0" smtClean="0"/>
              <a:t>Office:</a:t>
            </a:r>
            <a:endParaRPr lang="en-CA" b="1" baseline="0" dirty="0" smtClean="0"/>
          </a:p>
          <a:p>
            <a:pPr eaLnBrk="1" fontAlgn="auto" hangingPunct="1">
              <a:spcBef>
                <a:spcPts val="0"/>
              </a:spcBef>
              <a:spcAft>
                <a:spcPts val="0"/>
              </a:spcAft>
              <a:defRPr/>
            </a:pPr>
            <a:r>
              <a:rPr lang="en-CA" b="0" baseline="0" dirty="0" smtClean="0"/>
              <a:t>To </a:t>
            </a:r>
            <a:r>
              <a:rPr lang="en-CA" b="0" baseline="0" dirty="0" smtClean="0"/>
              <a:t>be successful as an elected official these are the 10 principles to be understood:</a:t>
            </a:r>
          </a:p>
          <a:p>
            <a:pPr marL="685800" lvl="1" indent="-228600">
              <a:buFont typeface="+mj-lt"/>
              <a:buAutoNum type="arabicPeriod"/>
            </a:pPr>
            <a:r>
              <a:rPr lang="en-GB" sz="1200" dirty="0" smtClean="0"/>
              <a:t>The right of citizens to expect their elected officials to reflect and represent their views on the issues – democratic representation.</a:t>
            </a:r>
          </a:p>
          <a:p>
            <a:pPr marL="685800" lvl="1" indent="-228600">
              <a:buFont typeface="+mj-lt"/>
              <a:buAutoNum type="arabicPeriod"/>
            </a:pPr>
            <a:r>
              <a:rPr lang="en-GB" sz="1200" dirty="0" smtClean="0"/>
              <a:t>Those elected are accountable for their actions to those by whom they were elected – principle of accountability.</a:t>
            </a:r>
            <a:endParaRPr lang="en-CA" sz="1200" dirty="0" smtClean="0"/>
          </a:p>
          <a:p>
            <a:pPr marL="685800" lvl="1" indent="-228600">
              <a:buFont typeface="+mj-lt"/>
              <a:buAutoNum type="arabicPeriod"/>
            </a:pPr>
            <a:r>
              <a:rPr lang="en-GB" sz="1200" dirty="0" smtClean="0"/>
              <a:t>The role of an elected official is unique. It is distinct and different from any other role. It needs to be learned and consciously applied.</a:t>
            </a:r>
            <a:endParaRPr lang="en-CA" sz="1200" dirty="0" smtClean="0"/>
          </a:p>
          <a:p>
            <a:pPr marL="685800" lvl="1" indent="-228600">
              <a:buFont typeface="+mj-lt"/>
              <a:buAutoNum type="arabicPeriod"/>
            </a:pPr>
            <a:r>
              <a:rPr lang="en-GB" sz="1200" dirty="0" smtClean="0"/>
              <a:t>Communicating out to the public is as important as receiving input from the public and both should be valued.</a:t>
            </a:r>
            <a:endParaRPr lang="en-CA" sz="1200" dirty="0" smtClean="0"/>
          </a:p>
          <a:p>
            <a:pPr marL="685800" lvl="1" indent="-228600">
              <a:buFont typeface="+mj-lt"/>
              <a:buAutoNum type="arabicPeriod"/>
            </a:pPr>
            <a:r>
              <a:rPr lang="en-GB" sz="1200" dirty="0" smtClean="0"/>
              <a:t>The will of the majority (as perceived by council) must be the most significant consideration in any decision making.</a:t>
            </a:r>
          </a:p>
          <a:p>
            <a:pPr marL="685800" marR="0" lvl="1" indent="-228600" algn="l" defTabSz="914400" rtl="0" eaLnBrk="0" fontAlgn="base" latinLnBrk="0" hangingPunct="0">
              <a:lnSpc>
                <a:spcPct val="100000"/>
              </a:lnSpc>
              <a:spcBef>
                <a:spcPct val="30000"/>
              </a:spcBef>
              <a:spcAft>
                <a:spcPct val="0"/>
              </a:spcAft>
              <a:buClrTx/>
              <a:buSzTx/>
              <a:buFont typeface="+mj-lt"/>
              <a:buAutoNum type="arabicPeriod"/>
              <a:tabLst/>
              <a:defRPr/>
            </a:pPr>
            <a:r>
              <a:rPr lang="en-GB" sz="1200" dirty="0" smtClean="0"/>
              <a:t>Council and the administration should serve as a team, each with distinct roles, yet working together in the interests of the public.</a:t>
            </a:r>
          </a:p>
        </p:txBody>
      </p:sp>
      <p:sp>
        <p:nvSpPr>
          <p:cNvPr id="1331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031E8955-37D3-4B6F-9135-814EC5C512DE}" type="slidenum">
              <a:rPr lang="en-CA" altLang="en-US" smtClean="0"/>
              <a:pPr/>
              <a:t>10</a:t>
            </a:fld>
            <a:endParaRPr lang="en-CA" altLang="en-US" smtClean="0"/>
          </a:p>
        </p:txBody>
      </p:sp>
    </p:spTree>
    <p:extLst>
      <p:ext uri="{BB962C8B-B14F-4D97-AF65-F5344CB8AC3E}">
        <p14:creationId xmlns:p14="http://schemas.microsoft.com/office/powerpoint/2010/main" val="138784721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CA" b="1" dirty="0" smtClean="0"/>
              <a:t>Basic Principles</a:t>
            </a:r>
            <a:r>
              <a:rPr lang="en-CA" b="1" baseline="0" dirty="0" smtClean="0"/>
              <a:t> of Elected </a:t>
            </a:r>
            <a:r>
              <a:rPr lang="en-CA" b="1" baseline="0" dirty="0" smtClean="0"/>
              <a:t>Office:</a:t>
            </a:r>
            <a:endParaRPr lang="en-CA" b="1" baseline="0" dirty="0" smtClean="0"/>
          </a:p>
          <a:p>
            <a:pPr marL="0" lvl="0" indent="0">
              <a:buFont typeface="+mj-lt"/>
              <a:buNone/>
            </a:pPr>
            <a:r>
              <a:rPr lang="en-CA" sz="1200" b="0" baseline="0" dirty="0" smtClean="0"/>
              <a:t>10 </a:t>
            </a:r>
            <a:r>
              <a:rPr lang="en-CA" sz="1200" b="0" baseline="0" dirty="0" smtClean="0"/>
              <a:t>principles continued:</a:t>
            </a:r>
          </a:p>
          <a:p>
            <a:pPr marL="685800" lvl="1" indent="-228600">
              <a:buFont typeface="+mj-lt"/>
              <a:buAutoNum type="arabicPeriod" startAt="7"/>
            </a:pPr>
            <a:r>
              <a:rPr lang="en-GB" sz="1200" dirty="0" smtClean="0"/>
              <a:t>Council deals with the organization through one employee – the CAO. Any other course of action in attempting to guide the work of the administration does not fair well.</a:t>
            </a:r>
            <a:endParaRPr lang="en-CA" sz="1200" dirty="0" smtClean="0"/>
          </a:p>
          <a:p>
            <a:pPr marL="685800" lvl="1" indent="-228600">
              <a:buFont typeface="+mj-lt"/>
              <a:buAutoNum type="arabicPeriod" startAt="7"/>
            </a:pPr>
            <a:r>
              <a:rPr lang="en-GB" sz="1200" dirty="0" smtClean="0"/>
              <a:t>Council members need to respect their colleagues on council. Respect for the opinions and votes of these colleagues is </a:t>
            </a:r>
            <a:r>
              <a:rPr lang="en-GB" sz="1200" b="0" i="0" dirty="0" smtClean="0"/>
              <a:t>essential to the functioning of council.</a:t>
            </a:r>
            <a:r>
              <a:rPr lang="en-GB" sz="1200" dirty="0" smtClean="0"/>
              <a:t> Respect for each other is the hallmark of a mature council.</a:t>
            </a:r>
            <a:endParaRPr lang="en-CA" sz="1200" b="0" i="0" dirty="0" smtClean="0"/>
          </a:p>
          <a:p>
            <a:pPr marL="685800" lvl="1" indent="-228600">
              <a:buFont typeface="+mj-lt"/>
              <a:buAutoNum type="arabicPeriod" startAt="7"/>
            </a:pPr>
            <a:r>
              <a:rPr lang="en-GB" sz="1200" dirty="0" smtClean="0"/>
              <a:t>Ethical</a:t>
            </a:r>
            <a:r>
              <a:rPr lang="en-GB" sz="1200" baseline="0" dirty="0" smtClean="0"/>
              <a:t> behaviour – involves honesty, fairness, integrity and understanding. </a:t>
            </a:r>
            <a:endParaRPr lang="en-CA" sz="1200" b="0" i="0" dirty="0" smtClean="0"/>
          </a:p>
          <a:p>
            <a:pPr marL="685800" lvl="1" indent="-228600">
              <a:buFont typeface="+mj-lt"/>
              <a:buAutoNum type="arabicPeriod" startAt="7"/>
            </a:pPr>
            <a:r>
              <a:rPr lang="en-GB" sz="1200" dirty="0" smtClean="0"/>
              <a:t>Council members should develop an expertise in leadership and governing – not in public works or finance.</a:t>
            </a:r>
            <a:endParaRPr lang="en-CA" sz="1200" dirty="0" smtClean="0"/>
          </a:p>
        </p:txBody>
      </p:sp>
      <p:sp>
        <p:nvSpPr>
          <p:cNvPr id="1331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031E8955-37D3-4B6F-9135-814EC5C512DE}" type="slidenum">
              <a:rPr lang="en-CA" altLang="en-US" smtClean="0"/>
              <a:pPr/>
              <a:t>11</a:t>
            </a:fld>
            <a:endParaRPr lang="en-CA" altLang="en-US" smtClean="0"/>
          </a:p>
        </p:txBody>
      </p:sp>
    </p:spTree>
    <p:extLst>
      <p:ext uri="{BB962C8B-B14F-4D97-AF65-F5344CB8AC3E}">
        <p14:creationId xmlns:p14="http://schemas.microsoft.com/office/powerpoint/2010/main" val="381954857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b="1" dirty="0" smtClean="0"/>
              <a:t>Authority</a:t>
            </a:r>
            <a:r>
              <a:rPr lang="en-CA" b="1" baseline="0" dirty="0" smtClean="0"/>
              <a:t> to </a:t>
            </a:r>
            <a:r>
              <a:rPr lang="en-CA" b="1" baseline="0" dirty="0" smtClean="0"/>
              <a:t>Govern:</a:t>
            </a:r>
          </a:p>
          <a:p>
            <a:endParaRPr lang="en-CA" b="1" dirty="0" smtClean="0"/>
          </a:p>
          <a:p>
            <a:r>
              <a:rPr lang="en-CA" b="1" baseline="0" dirty="0" smtClean="0"/>
              <a:t>Acts</a:t>
            </a:r>
            <a:r>
              <a:rPr lang="en-CA" b="1" baseline="0" dirty="0" smtClean="0"/>
              <a:t>:</a:t>
            </a:r>
          </a:p>
          <a:p>
            <a:pPr marL="628650" lvl="1" indent="-171450">
              <a:buFont typeface="Arial" panose="020B0604020202020204" pitchFamily="34" charset="0"/>
              <a:buChar char="•"/>
            </a:pPr>
            <a:r>
              <a:rPr lang="en-US" sz="1200" kern="1200" dirty="0" smtClean="0">
                <a:solidFill>
                  <a:schemeClr val="tx1"/>
                </a:solidFill>
                <a:effectLst/>
                <a:latin typeface="+mn-lt"/>
                <a:ea typeface="+mn-ea"/>
                <a:cs typeface="+mn-cs"/>
              </a:rPr>
              <a:t>The Northern Affairs Act :</a:t>
            </a:r>
            <a:endParaRPr lang="en-CA" sz="1200" kern="1200" dirty="0" smtClean="0">
              <a:solidFill>
                <a:schemeClr val="tx1"/>
              </a:solidFill>
              <a:effectLst/>
              <a:latin typeface="+mn-lt"/>
              <a:ea typeface="+mn-ea"/>
              <a:cs typeface="+mn-cs"/>
            </a:endParaRPr>
          </a:p>
          <a:p>
            <a:pPr marL="1085850" lvl="2" indent="-171450">
              <a:buFont typeface="Symbol" panose="05050102010706020507" pitchFamily="18" charset="2"/>
              <a:buChar char=""/>
            </a:pPr>
            <a:r>
              <a:rPr lang="en-US" sz="1200" kern="1200" dirty="0" smtClean="0">
                <a:solidFill>
                  <a:schemeClr val="tx1"/>
                </a:solidFill>
                <a:effectLst/>
                <a:latin typeface="+mn-lt"/>
                <a:ea typeface="+mn-ea"/>
                <a:cs typeface="+mn-cs"/>
              </a:rPr>
              <a:t>is the legal authority under which councils exist, function and operate</a:t>
            </a:r>
            <a:endParaRPr lang="en-CA" sz="1200" kern="1200" dirty="0" smtClean="0">
              <a:solidFill>
                <a:schemeClr val="tx1"/>
              </a:solidFill>
              <a:effectLst/>
              <a:latin typeface="+mn-lt"/>
              <a:ea typeface="+mn-ea"/>
              <a:cs typeface="+mn-cs"/>
            </a:endParaRPr>
          </a:p>
          <a:p>
            <a:pPr marL="1085850" lvl="2" indent="-171450">
              <a:buFont typeface="Symbol" panose="05050102010706020507" pitchFamily="18" charset="2"/>
              <a:buChar char=""/>
            </a:pPr>
            <a:r>
              <a:rPr lang="en-US" sz="1200" kern="1200" dirty="0" smtClean="0">
                <a:solidFill>
                  <a:schemeClr val="tx1"/>
                </a:solidFill>
                <a:effectLst/>
                <a:latin typeface="+mn-lt"/>
                <a:ea typeface="+mn-ea"/>
                <a:cs typeface="+mn-cs"/>
              </a:rPr>
              <a:t>provides for the incorporation of communities</a:t>
            </a:r>
            <a:endParaRPr lang="en-CA" sz="1200" kern="1200" dirty="0" smtClean="0">
              <a:solidFill>
                <a:schemeClr val="tx1"/>
              </a:solidFill>
              <a:effectLst/>
              <a:latin typeface="+mn-lt"/>
              <a:ea typeface="+mn-ea"/>
              <a:cs typeface="+mn-cs"/>
            </a:endParaRPr>
          </a:p>
          <a:p>
            <a:pPr marL="628650" lvl="1" indent="-171450">
              <a:buFont typeface="Arial" panose="020B0604020202020204" pitchFamily="34" charset="0"/>
              <a:buChar char="•"/>
            </a:pPr>
            <a:r>
              <a:rPr lang="en-US" sz="1200" kern="1200" dirty="0" smtClean="0">
                <a:solidFill>
                  <a:schemeClr val="tx1"/>
                </a:solidFill>
                <a:effectLst/>
                <a:latin typeface="+mn-lt"/>
                <a:ea typeface="+mn-ea"/>
                <a:cs typeface="+mn-cs"/>
              </a:rPr>
              <a:t>The minister has the legislated authority to act on behalf of unincorporated communities per subsection</a:t>
            </a:r>
            <a:r>
              <a:rPr lang="en-US" sz="1200" kern="1200" baseline="0" dirty="0" smtClean="0">
                <a:solidFill>
                  <a:schemeClr val="tx1"/>
                </a:solidFill>
                <a:effectLst/>
                <a:latin typeface="+mn-lt"/>
                <a:ea typeface="+mn-ea"/>
                <a:cs typeface="+mn-cs"/>
              </a:rPr>
              <a:t> 173(1) of the act</a:t>
            </a:r>
            <a:r>
              <a:rPr lang="en-US" sz="1200" kern="1200" dirty="0" smtClean="0">
                <a:solidFill>
                  <a:schemeClr val="tx1"/>
                </a:solidFill>
                <a:effectLst/>
                <a:latin typeface="+mn-lt"/>
                <a:ea typeface="+mn-ea"/>
                <a:cs typeface="+mn-cs"/>
              </a:rPr>
              <a:t>. </a:t>
            </a:r>
            <a:r>
              <a:rPr lang="en-US" sz="1200" b="0" i="0" kern="1200" baseline="0" dirty="0" smtClean="0">
                <a:solidFill>
                  <a:schemeClr val="tx1"/>
                </a:solidFill>
                <a:effectLst/>
                <a:latin typeface="+mn-lt"/>
                <a:ea typeface="+mn-ea"/>
                <a:cs typeface="+mn-cs"/>
              </a:rPr>
              <a:t>The corporate powers of an incorporated community are outlined under sections 47 to 56 of the act. </a:t>
            </a:r>
            <a:r>
              <a:rPr lang="en-US" sz="1200" kern="1200" dirty="0" smtClean="0">
                <a:solidFill>
                  <a:schemeClr val="tx1"/>
                </a:solidFill>
                <a:effectLst/>
                <a:latin typeface="+mn-lt"/>
                <a:ea typeface="+mn-ea"/>
                <a:cs typeface="+mn-cs"/>
              </a:rPr>
              <a:t>For example, u</a:t>
            </a:r>
            <a:r>
              <a:rPr lang="en-US" sz="1200" b="0" i="0" kern="1200" dirty="0" smtClean="0">
                <a:solidFill>
                  <a:schemeClr val="tx1"/>
                </a:solidFill>
                <a:effectLst/>
                <a:latin typeface="+mn-lt"/>
                <a:ea typeface="+mn-ea"/>
                <a:cs typeface="+mn-cs"/>
              </a:rPr>
              <a:t>nincorporated communities</a:t>
            </a:r>
            <a:r>
              <a:rPr lang="en-US" sz="1200" b="0" i="0" kern="1200" baseline="0" dirty="0" smtClean="0">
                <a:solidFill>
                  <a:schemeClr val="tx1"/>
                </a:solidFill>
                <a:effectLst/>
                <a:latin typeface="+mn-lt"/>
                <a:ea typeface="+mn-ea"/>
                <a:cs typeface="+mn-cs"/>
              </a:rPr>
              <a:t> cannot enter into agreements without the written approval of the minister, whereas incorporated communities are permitted to under subsection 50(1). </a:t>
            </a:r>
            <a:endParaRPr lang="en-US" sz="1200" b="0" i="0" kern="1200" dirty="0" smtClean="0">
              <a:solidFill>
                <a:schemeClr val="tx1"/>
              </a:solidFill>
              <a:effectLst/>
              <a:latin typeface="+mn-lt"/>
              <a:ea typeface="+mn-ea"/>
              <a:cs typeface="+mn-cs"/>
            </a:endParaRPr>
          </a:p>
          <a:p>
            <a:pPr marL="628650" lvl="1" indent="-171450">
              <a:buFont typeface="Arial" panose="020B0604020202020204" pitchFamily="34" charset="0"/>
              <a:buChar char="•"/>
            </a:pPr>
            <a:r>
              <a:rPr lang="en-US" sz="1200" kern="1200" dirty="0" smtClean="0">
                <a:solidFill>
                  <a:schemeClr val="tx1"/>
                </a:solidFill>
                <a:effectLst/>
                <a:latin typeface="+mn-lt"/>
                <a:ea typeface="+mn-ea"/>
                <a:cs typeface="+mn-cs"/>
              </a:rPr>
              <a:t>Legislation contains the following terms,</a:t>
            </a:r>
            <a:r>
              <a:rPr lang="en-US" sz="1200" kern="1200" baseline="0" dirty="0" smtClean="0">
                <a:solidFill>
                  <a:schemeClr val="tx1"/>
                </a:solidFill>
                <a:effectLst/>
                <a:latin typeface="+mn-lt"/>
                <a:ea typeface="+mn-ea"/>
                <a:cs typeface="+mn-cs"/>
              </a:rPr>
              <a:t> shall which obligates a council to act, this is non-negotiable a council </a:t>
            </a:r>
            <a:r>
              <a:rPr lang="en-US" sz="1200" b="1" kern="1200" baseline="0" dirty="0" smtClean="0">
                <a:solidFill>
                  <a:schemeClr val="tx1"/>
                </a:solidFill>
                <a:effectLst/>
                <a:latin typeface="+mn-lt"/>
                <a:ea typeface="+mn-ea"/>
                <a:cs typeface="+mn-cs"/>
              </a:rPr>
              <a:t>must</a:t>
            </a:r>
            <a:r>
              <a:rPr lang="en-US" sz="1200" kern="1200" baseline="0" dirty="0" smtClean="0">
                <a:solidFill>
                  <a:schemeClr val="tx1"/>
                </a:solidFill>
                <a:effectLst/>
                <a:latin typeface="+mn-lt"/>
                <a:ea typeface="+mn-ea"/>
                <a:cs typeface="+mn-cs"/>
              </a:rPr>
              <a:t> do it and may which empowers a council to act.</a:t>
            </a:r>
            <a:endParaRPr lang="en-CA"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pPr>
              <a:defRPr/>
            </a:pPr>
            <a:fld id="{7410456D-5B60-4147-AEFC-FDF2F05BA408}" type="slidenum">
              <a:rPr lang="en-CA" smtClean="0"/>
              <a:pPr>
                <a:defRPr/>
              </a:pPr>
              <a:t>12</a:t>
            </a:fld>
            <a:endParaRPr lang="en-CA"/>
          </a:p>
        </p:txBody>
      </p:sp>
    </p:spTree>
    <p:extLst>
      <p:ext uri="{BB962C8B-B14F-4D97-AF65-F5344CB8AC3E}">
        <p14:creationId xmlns:p14="http://schemas.microsoft.com/office/powerpoint/2010/main" val="408971054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b="1" dirty="0" smtClean="0"/>
              <a:t>Authority</a:t>
            </a:r>
            <a:r>
              <a:rPr lang="en-CA" b="1" baseline="0" dirty="0" smtClean="0"/>
              <a:t> to </a:t>
            </a:r>
            <a:r>
              <a:rPr lang="en-CA" b="1" baseline="0" dirty="0" smtClean="0"/>
              <a:t>Govern:</a:t>
            </a:r>
          </a:p>
          <a:p>
            <a:endParaRPr lang="en-CA" b="1" dirty="0" smtClean="0"/>
          </a:p>
          <a:p>
            <a:r>
              <a:rPr lang="en-CA" b="1" dirty="0" smtClean="0"/>
              <a:t>Regulations</a:t>
            </a:r>
            <a:r>
              <a:rPr lang="en-CA" b="1" dirty="0" smtClean="0"/>
              <a:t>:</a:t>
            </a:r>
            <a:endParaRPr lang="en-CA" dirty="0" smtClean="0"/>
          </a:p>
          <a:p>
            <a:pPr marL="0" lvl="0" indent="0">
              <a:buFont typeface="Arial" panose="020B0604020202020204" pitchFamily="34" charset="0"/>
              <a:buNone/>
            </a:pPr>
            <a:r>
              <a:rPr lang="en-US" sz="1200" kern="1200" dirty="0" smtClean="0">
                <a:solidFill>
                  <a:schemeClr val="tx1"/>
                </a:solidFill>
                <a:effectLst/>
                <a:latin typeface="+mn-lt"/>
                <a:ea typeface="+mn-ea"/>
                <a:cs typeface="+mn-cs"/>
              </a:rPr>
              <a:t>Have the same authority as an act of the legislature:</a:t>
            </a:r>
            <a:endParaRPr lang="en-CA" sz="1200" kern="1200" dirty="0" smtClean="0">
              <a:solidFill>
                <a:schemeClr val="tx1"/>
              </a:solidFill>
              <a:effectLst/>
              <a:latin typeface="+mn-lt"/>
              <a:ea typeface="+mn-ea"/>
              <a:cs typeface="+mn-cs"/>
            </a:endParaRPr>
          </a:p>
          <a:p>
            <a:pPr marL="628650" lvl="1" indent="-171450">
              <a:buFont typeface="Arial" panose="020B0604020202020204" pitchFamily="34" charset="0"/>
              <a:buChar char="•"/>
            </a:pPr>
            <a:r>
              <a:rPr lang="en-US" sz="1200" kern="1200" dirty="0" smtClean="0">
                <a:solidFill>
                  <a:schemeClr val="tx1"/>
                </a:solidFill>
                <a:effectLst/>
                <a:latin typeface="+mn-lt"/>
                <a:ea typeface="+mn-ea"/>
                <a:cs typeface="+mn-cs"/>
              </a:rPr>
              <a:t>Community Councils Election regulation</a:t>
            </a:r>
            <a:endParaRPr lang="en-CA" sz="1200" kern="1200" dirty="0" smtClean="0">
              <a:solidFill>
                <a:schemeClr val="tx1"/>
              </a:solidFill>
              <a:effectLst/>
              <a:latin typeface="+mn-lt"/>
              <a:ea typeface="+mn-ea"/>
              <a:cs typeface="+mn-cs"/>
            </a:endParaRPr>
          </a:p>
          <a:p>
            <a:pPr marL="628650" lvl="1" indent="-171450">
              <a:buFont typeface="Arial" panose="020B0604020202020204" pitchFamily="34" charset="0"/>
              <a:buChar char="•"/>
            </a:pPr>
            <a:r>
              <a:rPr lang="en-US" sz="1200" kern="1200" dirty="0" smtClean="0">
                <a:solidFill>
                  <a:schemeClr val="tx1"/>
                </a:solidFill>
                <a:effectLst/>
                <a:latin typeface="+mn-lt"/>
                <a:ea typeface="+mn-ea"/>
                <a:cs typeface="+mn-cs"/>
              </a:rPr>
              <a:t>Status and Boundaries – Unincorporated Communities and Settlements regulation</a:t>
            </a:r>
            <a:endParaRPr lang="en-CA" sz="1200" kern="1200" dirty="0" smtClean="0">
              <a:solidFill>
                <a:schemeClr val="tx1"/>
              </a:solidFill>
              <a:effectLst/>
              <a:latin typeface="+mn-lt"/>
              <a:ea typeface="+mn-ea"/>
              <a:cs typeface="+mn-cs"/>
            </a:endParaRPr>
          </a:p>
          <a:p>
            <a:pPr marL="628650" lvl="1" indent="-171450">
              <a:buFont typeface="Arial" panose="020B0604020202020204" pitchFamily="34" charset="0"/>
              <a:buChar char="•"/>
            </a:pPr>
            <a:r>
              <a:rPr lang="en-US" sz="1200" kern="1200" dirty="0" smtClean="0">
                <a:solidFill>
                  <a:schemeClr val="tx1"/>
                </a:solidFill>
                <a:effectLst/>
                <a:latin typeface="+mn-lt"/>
                <a:ea typeface="+mn-ea"/>
                <a:cs typeface="+mn-cs"/>
              </a:rPr>
              <a:t>Council Compensation regulation</a:t>
            </a:r>
            <a:endParaRPr lang="en-CA" sz="1200" kern="1200" dirty="0" smtClean="0">
              <a:solidFill>
                <a:schemeClr val="tx1"/>
              </a:solidFill>
              <a:effectLst/>
              <a:latin typeface="+mn-lt"/>
              <a:ea typeface="+mn-ea"/>
              <a:cs typeface="+mn-cs"/>
            </a:endParaRPr>
          </a:p>
          <a:p>
            <a:pPr marL="628650" lvl="1" indent="-171450">
              <a:buFont typeface="Arial" panose="020B0604020202020204" pitchFamily="34" charset="0"/>
              <a:buChar char="•"/>
            </a:pPr>
            <a:r>
              <a:rPr lang="en-US" sz="1200" kern="1200" dirty="0" smtClean="0">
                <a:solidFill>
                  <a:schemeClr val="tx1"/>
                </a:solidFill>
                <a:effectLst/>
                <a:latin typeface="+mn-lt"/>
                <a:ea typeface="+mn-ea"/>
                <a:cs typeface="+mn-cs"/>
              </a:rPr>
              <a:t>Procedures and Delegation of Bylaw Making Powers (Communities that are not Incorporated) regulation</a:t>
            </a:r>
            <a:endParaRPr lang="en-CA" sz="1200" kern="1200" dirty="0" smtClean="0">
              <a:solidFill>
                <a:schemeClr val="tx1"/>
              </a:solidFill>
              <a:effectLst/>
              <a:latin typeface="+mn-lt"/>
              <a:ea typeface="+mn-ea"/>
              <a:cs typeface="+mn-cs"/>
            </a:endParaRPr>
          </a:p>
          <a:p>
            <a:pPr marL="628650" lvl="1" indent="-171450">
              <a:buFont typeface="Arial" panose="020B0604020202020204" pitchFamily="34" charset="0"/>
              <a:buChar char="•"/>
            </a:pPr>
            <a:r>
              <a:rPr lang="en-US" sz="1200" kern="1200" dirty="0" smtClean="0">
                <a:solidFill>
                  <a:schemeClr val="tx1"/>
                </a:solidFill>
                <a:effectLst/>
                <a:latin typeface="+mn-lt"/>
                <a:ea typeface="+mn-ea"/>
                <a:cs typeface="+mn-cs"/>
              </a:rPr>
              <a:t>Conflict of Interest regulation</a:t>
            </a:r>
            <a:endParaRPr lang="en-CA" sz="1200" kern="120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pPr>
              <a:defRPr/>
            </a:pPr>
            <a:fld id="{7410456D-5B60-4147-AEFC-FDF2F05BA408}" type="slidenum">
              <a:rPr lang="en-CA" smtClean="0"/>
              <a:pPr>
                <a:defRPr/>
              </a:pPr>
              <a:t>13</a:t>
            </a:fld>
            <a:endParaRPr lang="en-CA"/>
          </a:p>
        </p:txBody>
      </p:sp>
    </p:spTree>
    <p:extLst>
      <p:ext uri="{BB962C8B-B14F-4D97-AF65-F5344CB8AC3E}">
        <p14:creationId xmlns:p14="http://schemas.microsoft.com/office/powerpoint/2010/main" val="73838242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r>
              <a:rPr lang="en-US" altLang="en-US" b="1" dirty="0" smtClean="0"/>
              <a:t>Authority</a:t>
            </a:r>
            <a:r>
              <a:rPr lang="en-US" altLang="en-US" b="1" baseline="0" dirty="0" smtClean="0"/>
              <a:t> to Govern</a:t>
            </a:r>
            <a:r>
              <a:rPr lang="en-US" altLang="en-US" b="1" dirty="0" smtClean="0"/>
              <a:t>:</a:t>
            </a:r>
          </a:p>
          <a:p>
            <a:pPr marL="0" lvl="0" indent="0" eaLnBrk="1" hangingPunct="1">
              <a:buFont typeface="Arial" panose="020B0604020202020204" pitchFamily="34" charset="0"/>
              <a:buNone/>
            </a:pPr>
            <a:r>
              <a:rPr lang="en-US" altLang="en-US" dirty="0" smtClean="0"/>
              <a:t>Councils </a:t>
            </a:r>
            <a:r>
              <a:rPr lang="en-US" altLang="en-US" dirty="0" smtClean="0"/>
              <a:t>must govern under the following other legislation:</a:t>
            </a:r>
          </a:p>
          <a:p>
            <a:pPr marL="628650" lvl="1" indent="-171450" eaLnBrk="1" hangingPunct="1">
              <a:buFont typeface="Symbol" panose="05050102010706020507" pitchFamily="18" charset="2"/>
              <a:buChar char=""/>
            </a:pPr>
            <a:r>
              <a:rPr lang="en-US" altLang="en-US" dirty="0" smtClean="0"/>
              <a:t>The Municipal Council Conflict of Interest Act</a:t>
            </a:r>
          </a:p>
          <a:p>
            <a:pPr marL="628650" lvl="1" indent="-171450" eaLnBrk="1" hangingPunct="1">
              <a:buFont typeface="Symbol" panose="05050102010706020507" pitchFamily="18" charset="2"/>
              <a:buChar char=""/>
            </a:pPr>
            <a:r>
              <a:rPr lang="en-US" dirty="0" smtClean="0">
                <a:latin typeface="Comic Sans MS" pitchFamily="66" charset="0"/>
              </a:rPr>
              <a:t>The Freedom of Information and Protection of Privacy Act (FIPPA)</a:t>
            </a:r>
          </a:p>
          <a:p>
            <a:pPr marL="628650" lvl="1" indent="-171450" eaLnBrk="1" hangingPunct="1">
              <a:buFont typeface="Symbol" panose="05050102010706020507" pitchFamily="18" charset="2"/>
              <a:buChar char=""/>
            </a:pPr>
            <a:r>
              <a:rPr lang="en-US" dirty="0" smtClean="0">
                <a:latin typeface="Comic Sans MS" pitchFamily="66" charset="0"/>
              </a:rPr>
              <a:t>Criminal Code (Canada)</a:t>
            </a:r>
            <a:endParaRPr lang="en-US" altLang="en-US" dirty="0" smtClean="0"/>
          </a:p>
        </p:txBody>
      </p:sp>
      <p:sp>
        <p:nvSpPr>
          <p:cNvPr id="4" name="Slide Number Placeholder 3"/>
          <p:cNvSpPr>
            <a:spLocks noGrp="1"/>
          </p:cNvSpPr>
          <p:nvPr>
            <p:ph type="sldNum" sz="quarter" idx="10"/>
          </p:nvPr>
        </p:nvSpPr>
        <p:spPr/>
        <p:txBody>
          <a:bodyPr/>
          <a:lstStyle/>
          <a:p>
            <a:pPr>
              <a:defRPr/>
            </a:pPr>
            <a:fld id="{7410456D-5B60-4147-AEFC-FDF2F05BA408}" type="slidenum">
              <a:rPr lang="en-CA" smtClean="0"/>
              <a:pPr>
                <a:defRPr/>
              </a:pPr>
              <a:t>14</a:t>
            </a:fld>
            <a:endParaRPr lang="en-CA"/>
          </a:p>
        </p:txBody>
      </p:sp>
    </p:spTree>
    <p:extLst>
      <p:ext uri="{BB962C8B-B14F-4D97-AF65-F5344CB8AC3E}">
        <p14:creationId xmlns:p14="http://schemas.microsoft.com/office/powerpoint/2010/main" val="145978253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r>
              <a:rPr lang="en-US" altLang="en-US" b="1" dirty="0" smtClean="0"/>
              <a:t>Other Acts and Regulations:</a:t>
            </a:r>
          </a:p>
          <a:p>
            <a:pPr marL="0" lvl="0" indent="0" eaLnBrk="1" hangingPunct="1">
              <a:buFont typeface="Arial" panose="020B0604020202020204" pitchFamily="34" charset="0"/>
              <a:buNone/>
            </a:pPr>
            <a:r>
              <a:rPr lang="en-US" altLang="en-US" dirty="0" smtClean="0"/>
              <a:t>Councils</a:t>
            </a:r>
            <a:r>
              <a:rPr lang="en-US" altLang="en-US" baseline="0" dirty="0" smtClean="0"/>
              <a:t> </a:t>
            </a:r>
            <a:r>
              <a:rPr lang="en-US" altLang="en-US" baseline="0" dirty="0" smtClean="0"/>
              <a:t>must comply with t</a:t>
            </a:r>
            <a:r>
              <a:rPr lang="en-US" altLang="en-US" dirty="0" smtClean="0"/>
              <a:t>he following other legislation:</a:t>
            </a:r>
          </a:p>
          <a:p>
            <a:pPr marL="628650" lvl="1" indent="-171450" eaLnBrk="1" hangingPunct="1">
              <a:buFont typeface="Symbol" panose="05050102010706020507" pitchFamily="18" charset="2"/>
              <a:buChar char=""/>
            </a:pPr>
            <a:r>
              <a:rPr lang="en-US" altLang="en-US" dirty="0" smtClean="0"/>
              <a:t>The Planning Act, including</a:t>
            </a:r>
            <a:r>
              <a:rPr lang="en-US" altLang="en-US" baseline="0" dirty="0" smtClean="0"/>
              <a:t> the Northern Manitoba Planning Bylaws regulation.</a:t>
            </a:r>
            <a:endParaRPr lang="en-US" altLang="en-US" dirty="0" smtClean="0"/>
          </a:p>
          <a:p>
            <a:pPr marL="628650" lvl="1" indent="-171450" eaLnBrk="1" hangingPunct="1">
              <a:buFont typeface="Symbol" panose="05050102010706020507" pitchFamily="18" charset="2"/>
              <a:buChar char=""/>
            </a:pPr>
            <a:r>
              <a:rPr lang="en-US" dirty="0" smtClean="0">
                <a:latin typeface="Comic Sans MS" pitchFamily="66" charset="0"/>
              </a:rPr>
              <a:t>The Fires Prevention and Emergency Response</a:t>
            </a:r>
            <a:r>
              <a:rPr lang="en-US" baseline="0" dirty="0" smtClean="0">
                <a:latin typeface="Comic Sans MS" pitchFamily="66" charset="0"/>
              </a:rPr>
              <a:t> Act, including the Fire Safety Inspections (2014) regulation.</a:t>
            </a:r>
          </a:p>
          <a:p>
            <a:pPr marL="628650" lvl="1" indent="-171450" eaLnBrk="1" hangingPunct="1">
              <a:buFont typeface="Symbol" panose="05050102010706020507" pitchFamily="18" charset="2"/>
              <a:buChar char=""/>
            </a:pPr>
            <a:r>
              <a:rPr lang="en-US" baseline="0" dirty="0" smtClean="0">
                <a:latin typeface="Comic Sans MS" pitchFamily="66" charset="0"/>
              </a:rPr>
              <a:t>The Emergency Measures Act, including the Local Authorities Emergency Planning and Preparedness Regulation.</a:t>
            </a:r>
          </a:p>
        </p:txBody>
      </p:sp>
      <p:sp>
        <p:nvSpPr>
          <p:cNvPr id="4" name="Slide Number Placeholder 3"/>
          <p:cNvSpPr>
            <a:spLocks noGrp="1"/>
          </p:cNvSpPr>
          <p:nvPr>
            <p:ph type="sldNum" sz="quarter" idx="10"/>
          </p:nvPr>
        </p:nvSpPr>
        <p:spPr/>
        <p:txBody>
          <a:bodyPr/>
          <a:lstStyle/>
          <a:p>
            <a:pPr>
              <a:defRPr/>
            </a:pPr>
            <a:fld id="{7410456D-5B60-4147-AEFC-FDF2F05BA408}" type="slidenum">
              <a:rPr lang="en-CA" smtClean="0"/>
              <a:pPr>
                <a:defRPr/>
              </a:pPr>
              <a:t>15</a:t>
            </a:fld>
            <a:endParaRPr lang="en-CA"/>
          </a:p>
        </p:txBody>
      </p:sp>
    </p:spTree>
    <p:extLst>
      <p:ext uri="{BB962C8B-B14F-4D97-AF65-F5344CB8AC3E}">
        <p14:creationId xmlns:p14="http://schemas.microsoft.com/office/powerpoint/2010/main" val="78029514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r>
              <a:rPr lang="en-US" altLang="en-US" b="1" dirty="0" smtClean="0"/>
              <a:t>Other Acts and Regulations:</a:t>
            </a:r>
          </a:p>
          <a:p>
            <a:pPr marL="0" lvl="0" indent="0" eaLnBrk="1" hangingPunct="1">
              <a:buFont typeface="Arial" panose="020B0604020202020204" pitchFamily="34" charset="0"/>
              <a:buNone/>
            </a:pPr>
            <a:r>
              <a:rPr lang="en-US" altLang="en-US" dirty="0" smtClean="0"/>
              <a:t>Councils</a:t>
            </a:r>
            <a:r>
              <a:rPr lang="en-US" altLang="en-US" baseline="0" dirty="0" smtClean="0"/>
              <a:t> </a:t>
            </a:r>
            <a:r>
              <a:rPr lang="en-US" altLang="en-US" baseline="0" dirty="0" smtClean="0"/>
              <a:t>must comply with t</a:t>
            </a:r>
            <a:r>
              <a:rPr lang="en-US" altLang="en-US" dirty="0" smtClean="0"/>
              <a:t>he following other legislation:</a:t>
            </a:r>
          </a:p>
          <a:p>
            <a:pPr marL="628650" lvl="1" indent="-171450" eaLnBrk="1" hangingPunct="1">
              <a:buFont typeface="Symbol" panose="05050102010706020507" pitchFamily="18" charset="2"/>
              <a:buChar char=""/>
            </a:pPr>
            <a:r>
              <a:rPr lang="en-US" dirty="0" smtClean="0">
                <a:latin typeface="Comic Sans MS" pitchFamily="66" charset="0"/>
              </a:rPr>
              <a:t>The Environment</a:t>
            </a:r>
            <a:r>
              <a:rPr lang="en-US" baseline="0" dirty="0" smtClean="0">
                <a:latin typeface="Comic Sans MS" pitchFamily="66" charset="0"/>
              </a:rPr>
              <a:t> Act, including the Waste Management Facilities regulation and Water and Wastewater Facility Operators regulation. For example, council must ensure their water and wastewater operators are properly trained and certified.</a:t>
            </a:r>
            <a:endParaRPr lang="en-CA" baseline="0" dirty="0" smtClean="0">
              <a:solidFill>
                <a:srgbClr val="FF0000"/>
              </a:solidFill>
              <a:latin typeface="+mn-lt"/>
            </a:endParaRPr>
          </a:p>
          <a:p>
            <a:pPr marL="628650" lvl="1" indent="-171450" eaLnBrk="1" hangingPunct="1">
              <a:buFont typeface="Symbol" panose="05050102010706020507" pitchFamily="18" charset="2"/>
              <a:buChar char=""/>
            </a:pPr>
            <a:r>
              <a:rPr lang="en-CA" baseline="0" dirty="0" smtClean="0">
                <a:solidFill>
                  <a:srgbClr val="FF0000"/>
                </a:solidFill>
                <a:latin typeface="+mn-lt"/>
              </a:rPr>
              <a:t>The Drinking Water Safety Act, including the Drinking Water Safety Regulation. This legislation addresses the construction, operation and monitoring of drinking water systems in Manitoba. </a:t>
            </a:r>
            <a:r>
              <a:rPr lang="en-US" baseline="0" dirty="0" smtClean="0">
                <a:latin typeface="Comic Sans MS" pitchFamily="66" charset="0"/>
              </a:rPr>
              <a:t>Some of the common compliance issues by a community with this act include failure to report a drinking water safety concern to the Office of Drinking Water (ODW) or failure to submit a bacteria sample to a lab for testing.</a:t>
            </a:r>
            <a:endParaRPr lang="en-CA" baseline="0" dirty="0" smtClean="0">
              <a:solidFill>
                <a:srgbClr val="FF0000"/>
              </a:solidFill>
              <a:latin typeface="+mn-lt"/>
            </a:endParaRPr>
          </a:p>
          <a:p>
            <a:pPr marL="628650" lvl="1" indent="-171450" eaLnBrk="1" hangingPunct="1">
              <a:buFont typeface="Symbol" panose="05050102010706020507" pitchFamily="18" charset="2"/>
              <a:buChar char=""/>
            </a:pPr>
            <a:r>
              <a:rPr lang="en-US" baseline="0" dirty="0" smtClean="0">
                <a:latin typeface="+mn-lt"/>
              </a:rPr>
              <a:t>The Workplace Safety and Health Act, including the Workplace Safety and Health regulation</a:t>
            </a:r>
            <a:r>
              <a:rPr lang="en-US" baseline="0" dirty="0" smtClean="0">
                <a:latin typeface="+mn-lt"/>
              </a:rPr>
              <a:t>. </a:t>
            </a:r>
            <a:r>
              <a:rPr lang="en-US" baseline="0" dirty="0" smtClean="0">
                <a:latin typeface="Comic Sans MS" pitchFamily="66" charset="0"/>
              </a:rPr>
              <a:t>Some of the common compliance issues by a community with this act include failing to deal with respectful workplace issues.</a:t>
            </a:r>
            <a:endParaRPr lang="en-US" baseline="0" dirty="0" smtClean="0">
              <a:latin typeface="+mn-lt"/>
            </a:endParaRPr>
          </a:p>
          <a:p>
            <a:pPr marL="628650" lvl="1" indent="-171450" eaLnBrk="1" hangingPunct="1">
              <a:buFont typeface="Symbol" panose="05050102010706020507" pitchFamily="18" charset="2"/>
              <a:buChar char=""/>
            </a:pPr>
            <a:r>
              <a:rPr lang="en-US" baseline="0" dirty="0" smtClean="0">
                <a:latin typeface="+mn-lt"/>
              </a:rPr>
              <a:t>The Employment Standards Code.</a:t>
            </a:r>
            <a:endParaRPr lang="en-US" baseline="0" dirty="0" smtClean="0">
              <a:latin typeface="Comic Sans MS" pitchFamily="66" charset="0"/>
            </a:endParaRPr>
          </a:p>
        </p:txBody>
      </p:sp>
      <p:sp>
        <p:nvSpPr>
          <p:cNvPr id="4" name="Slide Number Placeholder 3"/>
          <p:cNvSpPr>
            <a:spLocks noGrp="1"/>
          </p:cNvSpPr>
          <p:nvPr>
            <p:ph type="sldNum" sz="quarter" idx="10"/>
          </p:nvPr>
        </p:nvSpPr>
        <p:spPr/>
        <p:txBody>
          <a:bodyPr/>
          <a:lstStyle/>
          <a:p>
            <a:pPr>
              <a:defRPr/>
            </a:pPr>
            <a:fld id="{7410456D-5B60-4147-AEFC-FDF2F05BA408}" type="slidenum">
              <a:rPr lang="en-CA" smtClean="0"/>
              <a:pPr>
                <a:defRPr/>
              </a:pPr>
              <a:t>16</a:t>
            </a:fld>
            <a:endParaRPr lang="en-CA"/>
          </a:p>
        </p:txBody>
      </p:sp>
    </p:spTree>
    <p:extLst>
      <p:ext uri="{BB962C8B-B14F-4D97-AF65-F5344CB8AC3E}">
        <p14:creationId xmlns:p14="http://schemas.microsoft.com/office/powerpoint/2010/main" val="324133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r>
              <a:rPr lang="en-US" altLang="en-US" b="1" dirty="0" smtClean="0"/>
              <a:t>Governance</a:t>
            </a:r>
            <a:r>
              <a:rPr lang="en-US" altLang="en-US" b="1" baseline="0" dirty="0" smtClean="0"/>
              <a:t> During a State of Local </a:t>
            </a:r>
            <a:r>
              <a:rPr lang="en-US" altLang="en-US" b="1" baseline="0" dirty="0" smtClean="0"/>
              <a:t>Emergency:</a:t>
            </a:r>
            <a:endParaRPr lang="en-US" altLang="en-US" b="1" baseline="0" dirty="0" smtClean="0"/>
          </a:p>
          <a:p>
            <a:pPr marL="171450" indent="-171450" eaLnBrk="1" hangingPunct="1">
              <a:buFont typeface="Arial" panose="020B0604020202020204" pitchFamily="34" charset="0"/>
              <a:buChar char="•"/>
            </a:pPr>
            <a:r>
              <a:rPr lang="en-US" altLang="en-US" b="0" baseline="0" dirty="0" smtClean="0"/>
              <a:t>Early </a:t>
            </a:r>
            <a:r>
              <a:rPr lang="en-US" altLang="en-US" b="0" baseline="0" dirty="0" smtClean="0"/>
              <a:t>notification of real or potential emergency situations can greatly enhance the response activity.</a:t>
            </a:r>
          </a:p>
          <a:p>
            <a:pPr marL="171450" indent="-171450" eaLnBrk="1" hangingPunct="1">
              <a:buFont typeface="Arial" panose="020B0604020202020204" pitchFamily="34" charset="0"/>
              <a:buChar char="•"/>
            </a:pPr>
            <a:r>
              <a:rPr lang="en-US" b="0" baseline="0" dirty="0" smtClean="0">
                <a:solidFill>
                  <a:srgbClr val="FF0000"/>
                </a:solidFill>
                <a:latin typeface="+mn-lt"/>
              </a:rPr>
              <a:t>An emergency under The Emergency Measures Act is defined as a present or imminent situation or condition that requires prompt action to prevent </a:t>
            </a:r>
            <a:r>
              <a:rPr lang="en-US" b="0" baseline="0" dirty="0" smtClean="0">
                <a:solidFill>
                  <a:srgbClr val="FF0000"/>
                </a:solidFill>
                <a:latin typeface="+mn-lt"/>
              </a:rPr>
              <a:t>or </a:t>
            </a:r>
            <a:r>
              <a:rPr lang="en-US" b="0" baseline="0" dirty="0" smtClean="0">
                <a:solidFill>
                  <a:srgbClr val="FF0000"/>
                </a:solidFill>
                <a:latin typeface="+mn-lt"/>
              </a:rPr>
              <a:t>limit the loss of life, harm or damage to the safety, health or welfare of people or damage to the property or the environment. The types of emergencies that may give rise to a state of local </a:t>
            </a:r>
            <a:r>
              <a:rPr lang="en-US" b="0" baseline="0" dirty="0" smtClean="0">
                <a:solidFill>
                  <a:srgbClr val="FF0000"/>
                </a:solidFill>
                <a:latin typeface="+mn-lt"/>
              </a:rPr>
              <a:t>emergency, include </a:t>
            </a:r>
            <a:r>
              <a:rPr lang="en-US" b="0" baseline="0" dirty="0" smtClean="0">
                <a:solidFill>
                  <a:srgbClr val="FF0000"/>
                </a:solidFill>
                <a:latin typeface="+mn-lt"/>
              </a:rPr>
              <a:t>for example a forest fire within 10 km of the community, overland flooding, road wash out where it is the only access to the community.</a:t>
            </a:r>
            <a:endParaRPr lang="en-US" altLang="en-US" b="0" baseline="0" dirty="0" smtClean="0"/>
          </a:p>
        </p:txBody>
      </p:sp>
      <p:sp>
        <p:nvSpPr>
          <p:cNvPr id="4" name="Slide Number Placeholder 3"/>
          <p:cNvSpPr>
            <a:spLocks noGrp="1"/>
          </p:cNvSpPr>
          <p:nvPr>
            <p:ph type="sldNum" sz="quarter" idx="10"/>
          </p:nvPr>
        </p:nvSpPr>
        <p:spPr/>
        <p:txBody>
          <a:bodyPr/>
          <a:lstStyle/>
          <a:p>
            <a:pPr>
              <a:defRPr/>
            </a:pPr>
            <a:fld id="{7410456D-5B60-4147-AEFC-FDF2F05BA408}" type="slidenum">
              <a:rPr lang="en-CA" smtClean="0"/>
              <a:pPr>
                <a:defRPr/>
              </a:pPr>
              <a:t>17</a:t>
            </a:fld>
            <a:endParaRPr lang="en-CA"/>
          </a:p>
        </p:txBody>
      </p:sp>
    </p:spTree>
    <p:extLst>
      <p:ext uri="{BB962C8B-B14F-4D97-AF65-F5344CB8AC3E}">
        <p14:creationId xmlns:p14="http://schemas.microsoft.com/office/powerpoint/2010/main" val="357797159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r>
              <a:rPr lang="en-US" altLang="en-US" b="1" dirty="0" smtClean="0"/>
              <a:t>Governance </a:t>
            </a:r>
            <a:r>
              <a:rPr lang="en-US" altLang="en-US" b="1" baseline="0" dirty="0" smtClean="0"/>
              <a:t>During a State of Local </a:t>
            </a:r>
            <a:r>
              <a:rPr lang="en-US" altLang="en-US" b="1" baseline="0" dirty="0" smtClean="0"/>
              <a:t>Emergency:</a:t>
            </a:r>
            <a:endParaRPr lang="en-US" altLang="en-US" b="1" baseline="0" dirty="0" smtClean="0"/>
          </a:p>
          <a:p>
            <a:pPr marL="171450" indent="-171450" eaLnBrk="1" hangingPunct="1">
              <a:buFont typeface="Arial" panose="020B0604020202020204" pitchFamily="34" charset="0"/>
              <a:buChar char="•"/>
            </a:pPr>
            <a:r>
              <a:rPr lang="en-US" b="0" baseline="0" dirty="0" smtClean="0">
                <a:solidFill>
                  <a:srgbClr val="FF0000"/>
                </a:solidFill>
                <a:latin typeface="+mn-lt"/>
              </a:rPr>
              <a:t>Only </a:t>
            </a:r>
            <a:r>
              <a:rPr lang="en-US" b="0" baseline="0" dirty="0" smtClean="0">
                <a:solidFill>
                  <a:srgbClr val="FF0000"/>
                </a:solidFill>
                <a:latin typeface="+mn-lt"/>
              </a:rPr>
              <a:t>the minister of IRNR may declare a SOLE for unincorporated communities, otherwise the mayor of an incorporated community may do so.</a:t>
            </a:r>
          </a:p>
          <a:p>
            <a:pPr marL="171450" marR="0" lvl="0" indent="-171450" algn="l" defTabSz="914400" rtl="0" eaLnBrk="1" fontAlgn="base" latinLnBrk="0" hangingPunct="1">
              <a:lnSpc>
                <a:spcPct val="100000"/>
              </a:lnSpc>
              <a:spcBef>
                <a:spcPct val="30000"/>
              </a:spcBef>
              <a:spcAft>
                <a:spcPct val="0"/>
              </a:spcAft>
              <a:buClrTx/>
              <a:buSzTx/>
              <a:buFont typeface="Arial" panose="020B0604020202020204" pitchFamily="34" charset="0"/>
              <a:buChar char="•"/>
              <a:tabLst/>
              <a:defRPr/>
            </a:pPr>
            <a:r>
              <a:rPr lang="en-GB" sz="1200" kern="1200" dirty="0" smtClean="0">
                <a:solidFill>
                  <a:schemeClr val="tx1"/>
                </a:solidFill>
                <a:effectLst/>
                <a:latin typeface="+mn-lt"/>
                <a:ea typeface="+mn-ea"/>
                <a:cs typeface="+mn-cs"/>
              </a:rPr>
              <a:t>The first step is for the community to contact the department.</a:t>
            </a:r>
            <a:r>
              <a:rPr lang="en-GB" sz="1200" kern="1200" baseline="0" dirty="0" smtClean="0">
                <a:solidFill>
                  <a:schemeClr val="tx1"/>
                </a:solidFill>
                <a:effectLst/>
                <a:latin typeface="+mn-lt"/>
                <a:ea typeface="+mn-ea"/>
                <a:cs typeface="+mn-cs"/>
              </a:rPr>
              <a:t> </a:t>
            </a:r>
            <a:r>
              <a:rPr lang="en-US" b="0" baseline="0" dirty="0" smtClean="0">
                <a:solidFill>
                  <a:srgbClr val="FF0000"/>
                </a:solidFill>
                <a:latin typeface="+mn-lt"/>
              </a:rPr>
              <a:t>The department maintains an emergency line and email for communities to use in the event of an emergency. </a:t>
            </a:r>
            <a:r>
              <a:rPr lang="en-GB" sz="1200" kern="1200" dirty="0" smtClean="0">
                <a:solidFill>
                  <a:schemeClr val="tx1"/>
                </a:solidFill>
                <a:effectLst/>
                <a:latin typeface="+mn-lt"/>
                <a:ea typeface="+mn-ea"/>
                <a:cs typeface="+mn-cs"/>
              </a:rPr>
              <a:t>The department will then determine if a SOLE is required based on the information provided by the community. If it is determined a SOLE is required, council will need to meet to pass a council resolution requesting a SOLE and identifying the powers to be used</a:t>
            </a:r>
            <a:r>
              <a:rPr lang="en-GB" sz="1200" kern="1200" baseline="0" dirty="0" smtClean="0">
                <a:solidFill>
                  <a:schemeClr val="tx1"/>
                </a:solidFill>
                <a:effectLst/>
                <a:latin typeface="+mn-lt"/>
                <a:ea typeface="+mn-ea"/>
                <a:cs typeface="+mn-cs"/>
              </a:rPr>
              <a:t> as outlined under subsection 12(1) of The Emergency Measures Act.</a:t>
            </a:r>
            <a:r>
              <a:rPr lang="en-GB" sz="1200" kern="1200" dirty="0" smtClean="0">
                <a:solidFill>
                  <a:schemeClr val="tx1"/>
                </a:solidFill>
                <a:effectLst/>
                <a:latin typeface="+mn-lt"/>
                <a:ea typeface="+mn-ea"/>
                <a:cs typeface="+mn-cs"/>
              </a:rPr>
              <a:t> The prescribed form to</a:t>
            </a:r>
            <a:r>
              <a:rPr lang="en-GB" sz="1200" kern="1200" baseline="0" dirty="0" smtClean="0">
                <a:solidFill>
                  <a:schemeClr val="tx1"/>
                </a:solidFill>
                <a:effectLst/>
                <a:latin typeface="+mn-lt"/>
                <a:ea typeface="+mn-ea"/>
                <a:cs typeface="+mn-cs"/>
              </a:rPr>
              <a:t> be used for this purpose </a:t>
            </a:r>
            <a:r>
              <a:rPr lang="en-GB" sz="1200" kern="1200" dirty="0" smtClean="0">
                <a:solidFill>
                  <a:schemeClr val="tx1"/>
                </a:solidFill>
                <a:effectLst/>
                <a:latin typeface="+mn-lt"/>
                <a:ea typeface="+mn-ea"/>
                <a:cs typeface="+mn-cs"/>
              </a:rPr>
              <a:t>is included in the community emergency plan and contains the relevant</a:t>
            </a:r>
            <a:r>
              <a:rPr lang="en-GB" sz="1200" kern="1200" baseline="0" dirty="0" smtClean="0">
                <a:solidFill>
                  <a:schemeClr val="tx1"/>
                </a:solidFill>
                <a:effectLst/>
                <a:latin typeface="+mn-lt"/>
                <a:ea typeface="+mn-ea"/>
                <a:cs typeface="+mn-cs"/>
              </a:rPr>
              <a:t> sections of the said act</a:t>
            </a:r>
            <a:r>
              <a:rPr lang="en-GB" sz="1200" kern="1200" dirty="0" smtClean="0">
                <a:solidFill>
                  <a:schemeClr val="tx1"/>
                </a:solidFill>
                <a:effectLst/>
                <a:latin typeface="+mn-lt"/>
                <a:ea typeface="+mn-ea"/>
                <a:cs typeface="+mn-cs"/>
              </a:rPr>
              <a:t>.</a:t>
            </a:r>
          </a:p>
          <a:p>
            <a:pPr marL="171450" indent="-171450" eaLnBrk="1" hangingPunct="1">
              <a:buFont typeface="Arial" panose="020B0604020202020204" pitchFamily="34" charset="0"/>
              <a:buChar char="•"/>
            </a:pPr>
            <a:r>
              <a:rPr lang="en-US" b="0" baseline="0" dirty="0" smtClean="0">
                <a:solidFill>
                  <a:srgbClr val="FF0000"/>
                </a:solidFill>
                <a:latin typeface="+mn-lt"/>
              </a:rPr>
              <a:t>Once a SOLE is declared it remains in effect for 30 days, unless a sooner date is stated in the declaration.</a:t>
            </a:r>
          </a:p>
        </p:txBody>
      </p:sp>
      <p:sp>
        <p:nvSpPr>
          <p:cNvPr id="4" name="Slide Number Placeholder 3"/>
          <p:cNvSpPr>
            <a:spLocks noGrp="1"/>
          </p:cNvSpPr>
          <p:nvPr>
            <p:ph type="sldNum" sz="quarter" idx="10"/>
          </p:nvPr>
        </p:nvSpPr>
        <p:spPr/>
        <p:txBody>
          <a:bodyPr/>
          <a:lstStyle/>
          <a:p>
            <a:pPr>
              <a:defRPr/>
            </a:pPr>
            <a:fld id="{7410456D-5B60-4147-AEFC-FDF2F05BA408}" type="slidenum">
              <a:rPr lang="en-CA" smtClean="0"/>
              <a:pPr>
                <a:defRPr/>
              </a:pPr>
              <a:t>18</a:t>
            </a:fld>
            <a:endParaRPr lang="en-CA"/>
          </a:p>
        </p:txBody>
      </p:sp>
    </p:spTree>
    <p:extLst>
      <p:ext uri="{BB962C8B-B14F-4D97-AF65-F5344CB8AC3E}">
        <p14:creationId xmlns:p14="http://schemas.microsoft.com/office/powerpoint/2010/main" val="117803158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r>
              <a:rPr lang="en-US" altLang="en-US" b="1" dirty="0" smtClean="0"/>
              <a:t>Governance</a:t>
            </a:r>
            <a:r>
              <a:rPr lang="en-US" altLang="en-US" b="1" baseline="0" dirty="0" smtClean="0"/>
              <a:t> During a State of Local </a:t>
            </a:r>
            <a:r>
              <a:rPr lang="en-US" altLang="en-US" b="1" baseline="0" dirty="0" smtClean="0"/>
              <a:t>Emergency:</a:t>
            </a:r>
            <a:endParaRPr lang="en-US" altLang="en-US" b="1" baseline="0" dirty="0" smtClean="0"/>
          </a:p>
          <a:p>
            <a:pPr marL="171450" indent="-171450" eaLnBrk="1" hangingPunct="1">
              <a:buFont typeface="Arial" panose="020B0604020202020204" pitchFamily="34" charset="0"/>
              <a:buChar char="•"/>
            </a:pPr>
            <a:r>
              <a:rPr lang="en-US" b="0" baseline="0" dirty="0" smtClean="0">
                <a:solidFill>
                  <a:srgbClr val="FF0000"/>
                </a:solidFill>
                <a:latin typeface="+mn-lt"/>
              </a:rPr>
              <a:t>Once </a:t>
            </a:r>
            <a:r>
              <a:rPr lang="en-US" b="0" baseline="0" dirty="0" smtClean="0">
                <a:solidFill>
                  <a:srgbClr val="FF0000"/>
                </a:solidFill>
                <a:latin typeface="+mn-lt"/>
              </a:rPr>
              <a:t>a SOLE has been declared </a:t>
            </a:r>
            <a:r>
              <a:rPr lang="en-US" b="0" baseline="0" dirty="0" smtClean="0">
                <a:solidFill>
                  <a:srgbClr val="FF0000"/>
                </a:solidFill>
                <a:latin typeface="+mn-lt"/>
              </a:rPr>
              <a:t>council’s </a:t>
            </a:r>
            <a:r>
              <a:rPr lang="en-US" b="0" baseline="0" dirty="0" smtClean="0">
                <a:solidFill>
                  <a:srgbClr val="FF0000"/>
                </a:solidFill>
                <a:latin typeface="+mn-lt"/>
              </a:rPr>
              <a:t>role is to:</a:t>
            </a:r>
          </a:p>
          <a:p>
            <a:pPr marL="628650" lvl="1" indent="-171450" eaLnBrk="1" hangingPunct="1">
              <a:buFont typeface="Arial" panose="020B0604020202020204" pitchFamily="34" charset="0"/>
              <a:buChar char="•"/>
            </a:pPr>
            <a:r>
              <a:rPr lang="en-US" b="0" baseline="0" dirty="0" smtClean="0">
                <a:solidFill>
                  <a:srgbClr val="FF0000"/>
                </a:solidFill>
                <a:latin typeface="+mn-lt"/>
              </a:rPr>
              <a:t>Enact their community emergency plan. Each community is required to appoint an emergency coordinator.</a:t>
            </a:r>
          </a:p>
          <a:p>
            <a:pPr marL="628650" lvl="1" indent="-171450" eaLnBrk="1" hangingPunct="1">
              <a:buFont typeface="Arial" panose="020B0604020202020204" pitchFamily="34" charset="0"/>
              <a:buChar char="•"/>
            </a:pPr>
            <a:r>
              <a:rPr lang="en-US" b="0" baseline="0" dirty="0" smtClean="0">
                <a:solidFill>
                  <a:srgbClr val="FF0000"/>
                </a:solidFill>
                <a:latin typeface="+mn-lt"/>
              </a:rPr>
              <a:t>Work with the department to coordinate a response to the emergency.</a:t>
            </a:r>
          </a:p>
          <a:p>
            <a:pPr marL="628650" lvl="1" indent="-171450" eaLnBrk="1" hangingPunct="1">
              <a:buFont typeface="Arial" panose="020B0604020202020204" pitchFamily="34" charset="0"/>
              <a:buChar char="•"/>
            </a:pPr>
            <a:r>
              <a:rPr lang="en-US" b="0" baseline="0" dirty="0" smtClean="0">
                <a:solidFill>
                  <a:srgbClr val="FF0000"/>
                </a:solidFill>
                <a:latin typeface="+mn-lt"/>
              </a:rPr>
              <a:t>Be responsible for all financial decisions made during a SOLE. </a:t>
            </a:r>
            <a:r>
              <a:rPr lang="en-US" altLang="en-US" b="0" baseline="0" dirty="0" smtClean="0"/>
              <a:t>It is important to note, there is no guarantee of funding from government sources when a SOLE is declared or when a request is made for reimbursement after an emergency. Any reimbursement requests made by council to disaster financial assistance (DFA) programs must be fully supported with the appropriate backup documentation. For example, renting equipment is typically a cost recoverable expense through a DFA program, whereas purchasing equipment typically is not. Costs not eligible for recovery are absorbed by the community.</a:t>
            </a:r>
            <a:endParaRPr lang="en-US" b="0" baseline="0" dirty="0" smtClean="0">
              <a:solidFill>
                <a:srgbClr val="FF0000"/>
              </a:solidFill>
              <a:latin typeface="+mn-lt"/>
            </a:endParaRPr>
          </a:p>
          <a:p>
            <a:pPr marL="171450" indent="-171450" eaLnBrk="1" hangingPunct="1">
              <a:buFont typeface="Arial" panose="020B0604020202020204" pitchFamily="34" charset="0"/>
              <a:buChar char="•"/>
            </a:pPr>
            <a:r>
              <a:rPr lang="en-US" b="0" baseline="0" dirty="0" smtClean="0">
                <a:solidFill>
                  <a:srgbClr val="FF0000"/>
                </a:solidFill>
                <a:latin typeface="+mn-lt"/>
              </a:rPr>
              <a:t>The department will:</a:t>
            </a:r>
          </a:p>
          <a:p>
            <a:pPr marL="628650" lvl="1" indent="-171450" eaLnBrk="1" hangingPunct="1">
              <a:buFont typeface="Arial" panose="020B0604020202020204" pitchFamily="34" charset="0"/>
              <a:buChar char="•"/>
            </a:pPr>
            <a:r>
              <a:rPr lang="en-US" b="0" baseline="0" dirty="0" smtClean="0">
                <a:solidFill>
                  <a:srgbClr val="FF0000"/>
                </a:solidFill>
                <a:latin typeface="+mn-lt"/>
              </a:rPr>
              <a:t>Assist council to respond to the emergency. The department will communicate with the appointed community emergency coordinator who in turn reports to and works with council. </a:t>
            </a:r>
          </a:p>
          <a:p>
            <a:pPr marL="628650" lvl="1" indent="-171450" eaLnBrk="1" hangingPunct="1">
              <a:buFont typeface="Arial" panose="020B0604020202020204" pitchFamily="34" charset="0"/>
              <a:buChar char="•"/>
            </a:pPr>
            <a:r>
              <a:rPr lang="en-US" b="0" baseline="0" dirty="0" smtClean="0">
                <a:solidFill>
                  <a:srgbClr val="FF0000"/>
                </a:solidFill>
                <a:latin typeface="+mn-lt"/>
              </a:rPr>
              <a:t>Engage other departments and resources, as deemed appropriate.</a:t>
            </a:r>
          </a:p>
        </p:txBody>
      </p:sp>
      <p:sp>
        <p:nvSpPr>
          <p:cNvPr id="4" name="Slide Number Placeholder 3"/>
          <p:cNvSpPr>
            <a:spLocks noGrp="1"/>
          </p:cNvSpPr>
          <p:nvPr>
            <p:ph type="sldNum" sz="quarter" idx="10"/>
          </p:nvPr>
        </p:nvSpPr>
        <p:spPr/>
        <p:txBody>
          <a:bodyPr/>
          <a:lstStyle/>
          <a:p>
            <a:pPr>
              <a:defRPr/>
            </a:pPr>
            <a:fld id="{7410456D-5B60-4147-AEFC-FDF2F05BA408}" type="slidenum">
              <a:rPr lang="en-CA" smtClean="0"/>
              <a:pPr>
                <a:defRPr/>
              </a:pPr>
              <a:t>19</a:t>
            </a:fld>
            <a:endParaRPr lang="en-CA"/>
          </a:p>
        </p:txBody>
      </p:sp>
    </p:spTree>
    <p:extLst>
      <p:ext uri="{BB962C8B-B14F-4D97-AF65-F5344CB8AC3E}">
        <p14:creationId xmlns:p14="http://schemas.microsoft.com/office/powerpoint/2010/main" val="387525158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r>
              <a:rPr lang="en-CA" b="1" dirty="0" smtClean="0"/>
              <a:t>Council Members:</a:t>
            </a:r>
          </a:p>
          <a:p>
            <a:pPr marL="628650" lvl="1" indent="-171450">
              <a:buFont typeface="Arial" panose="020B0604020202020204" pitchFamily="34" charset="0"/>
              <a:buChar char="•"/>
            </a:pPr>
            <a:r>
              <a:rPr lang="en-CA" dirty="0" smtClean="0"/>
              <a:t>List the</a:t>
            </a:r>
            <a:r>
              <a:rPr lang="en-CA" baseline="0" dirty="0" smtClean="0"/>
              <a:t> names of all council members.</a:t>
            </a:r>
          </a:p>
          <a:p>
            <a:pPr marL="628650" lvl="1" indent="-171450">
              <a:buFont typeface="Arial" panose="020B0604020202020204" pitchFamily="34" charset="0"/>
              <a:buChar char="•"/>
            </a:pPr>
            <a:r>
              <a:rPr lang="en-CA" baseline="0" dirty="0" smtClean="0"/>
              <a:t>Regular terms are for four years.</a:t>
            </a:r>
          </a:p>
          <a:p>
            <a:pPr marL="628650" lvl="1" indent="-171450">
              <a:buFont typeface="Arial" panose="020B0604020202020204" pitchFamily="34" charset="0"/>
              <a:buChar char="•"/>
            </a:pPr>
            <a:r>
              <a:rPr lang="en-CA" baseline="0" dirty="0" smtClean="0"/>
              <a:t>Terms are staggered, meaning half of the positions are up each regular election.</a:t>
            </a:r>
          </a:p>
          <a:p>
            <a:pPr marL="628650" lvl="1" indent="-171450">
              <a:buFont typeface="Arial" panose="020B0604020202020204" pitchFamily="34" charset="0"/>
              <a:buChar char="•"/>
            </a:pPr>
            <a:r>
              <a:rPr lang="en-CA" dirty="0" smtClean="0"/>
              <a:t>Effectively,</a:t>
            </a:r>
            <a:r>
              <a:rPr lang="en-CA" baseline="0" dirty="0" smtClean="0"/>
              <a:t> </a:t>
            </a:r>
            <a:r>
              <a:rPr lang="en-CA" dirty="0" smtClean="0"/>
              <a:t>there</a:t>
            </a:r>
            <a:r>
              <a:rPr lang="en-CA" baseline="0" dirty="0" smtClean="0"/>
              <a:t> is a regular election held every two years on the fourth Wednesday of October</a:t>
            </a:r>
            <a:r>
              <a:rPr lang="en-CA" baseline="0" dirty="0" smtClean="0"/>
              <a:t>. Council must ensure election officials are in place to conduct community elections.</a:t>
            </a:r>
            <a:endParaRPr lang="en-CA" dirty="0"/>
          </a:p>
        </p:txBody>
      </p:sp>
      <p:sp>
        <p:nvSpPr>
          <p:cNvPr id="4" name="Slide Number Placeholder 3"/>
          <p:cNvSpPr>
            <a:spLocks noGrp="1"/>
          </p:cNvSpPr>
          <p:nvPr>
            <p:ph type="sldNum" sz="quarter" idx="10"/>
          </p:nvPr>
        </p:nvSpPr>
        <p:spPr/>
        <p:txBody>
          <a:bodyPr/>
          <a:lstStyle/>
          <a:p>
            <a:pPr>
              <a:defRPr/>
            </a:pPr>
            <a:fld id="{7410456D-5B60-4147-AEFC-FDF2F05BA408}" type="slidenum">
              <a:rPr lang="en-CA" smtClean="0"/>
              <a:pPr>
                <a:defRPr/>
              </a:pPr>
              <a:t>2</a:t>
            </a:fld>
            <a:endParaRPr lang="en-CA"/>
          </a:p>
        </p:txBody>
      </p:sp>
    </p:spTree>
    <p:extLst>
      <p:ext uri="{BB962C8B-B14F-4D97-AF65-F5344CB8AC3E}">
        <p14:creationId xmlns:p14="http://schemas.microsoft.com/office/powerpoint/2010/main" val="264137614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b="1" dirty="0" smtClean="0"/>
              <a:t>Community </a:t>
            </a:r>
            <a:r>
              <a:rPr lang="en-CA" b="1" dirty="0" smtClean="0"/>
              <a:t>Documents:</a:t>
            </a:r>
            <a:endParaRPr lang="en-CA" b="1" baseline="0" dirty="0" smtClean="0"/>
          </a:p>
          <a:p>
            <a:r>
              <a:rPr lang="en-CA" dirty="0" smtClean="0"/>
              <a:t>All community documents</a:t>
            </a:r>
            <a:r>
              <a:rPr lang="en-CA" baseline="0" dirty="0" smtClean="0"/>
              <a:t> are</a:t>
            </a:r>
            <a:r>
              <a:rPr lang="en-CA" dirty="0" smtClean="0"/>
              <a:t> available on t</a:t>
            </a:r>
            <a:r>
              <a:rPr lang="en-US" sz="1200" b="0" i="0" baseline="0" dirty="0" smtClean="0">
                <a:effectLst>
                  <a:outerShdw blurRad="38100" dist="38100" dir="2700000" algn="tl">
                    <a:srgbClr val="C0C0C0"/>
                  </a:outerShdw>
                </a:effectLst>
                <a:latin typeface="Comic Sans MS" pitchFamily="66" charset="0"/>
              </a:rPr>
              <a:t>he department website.</a:t>
            </a:r>
          </a:p>
          <a:p>
            <a:endParaRPr lang="en-CA" baseline="0" dirty="0" smtClean="0"/>
          </a:p>
          <a:p>
            <a:pPr marL="0" lvl="0" indent="0" eaLnBrk="1" hangingPunct="1">
              <a:buFont typeface="Arial" panose="020B0604020202020204" pitchFamily="34" charset="0"/>
              <a:buNone/>
            </a:pPr>
            <a:r>
              <a:rPr lang="en-US" sz="1200" b="1" dirty="0" smtClean="0">
                <a:effectLst>
                  <a:outerShdw blurRad="38100" dist="38100" dir="2700000" algn="tl">
                    <a:srgbClr val="C0C0C0"/>
                  </a:outerShdw>
                </a:effectLst>
                <a:latin typeface="Comic Sans MS" pitchFamily="66" charset="0"/>
              </a:rPr>
              <a:t>Northern Affairs Manual of Policies and Procedures (NAMPP):</a:t>
            </a:r>
          </a:p>
          <a:p>
            <a:pPr marL="0" lvl="0" indent="0" eaLnBrk="1" hangingPunct="1">
              <a:buFont typeface="Arial" panose="020B0604020202020204" pitchFamily="34" charset="0"/>
              <a:buNone/>
            </a:pPr>
            <a:r>
              <a:rPr lang="en-CA" dirty="0" smtClean="0"/>
              <a:t>The NAMPP is for use by community councils and community employees. The purpose of the manual is to provide policy direction and guidance for the delivery of municipal services at the community level.</a:t>
            </a:r>
            <a:endParaRPr lang="en-US" sz="1200" dirty="0" smtClean="0">
              <a:effectLst>
                <a:outerShdw blurRad="38100" dist="38100" dir="2700000" algn="tl">
                  <a:srgbClr val="C0C0C0"/>
                </a:outerShdw>
              </a:effectLst>
              <a:latin typeface="Comic Sans MS" pitchFamily="66" charset="0"/>
            </a:endParaRPr>
          </a:p>
          <a:p>
            <a:pPr marL="628650" lvl="1" indent="-171450" eaLnBrk="1" hangingPunct="1">
              <a:buFont typeface="Arial" panose="020B0604020202020204" pitchFamily="34" charset="0"/>
              <a:buChar char="•"/>
            </a:pPr>
            <a:r>
              <a:rPr lang="en-US" altLang="en-US" sz="1200" dirty="0" smtClean="0">
                <a:latin typeface="Comic Sans MS" panose="030F0702030302020204" pitchFamily="66" charset="0"/>
              </a:rPr>
              <a:t>Financial</a:t>
            </a:r>
          </a:p>
          <a:p>
            <a:pPr marL="628650" lvl="1" indent="-171450" eaLnBrk="1" hangingPunct="1">
              <a:buFont typeface="Arial" panose="020B0604020202020204" pitchFamily="34" charset="0"/>
              <a:buChar char="•"/>
            </a:pPr>
            <a:r>
              <a:rPr lang="en-US" altLang="en-US" sz="1200" dirty="0" smtClean="0">
                <a:latin typeface="Comic Sans MS" panose="030F0702030302020204" pitchFamily="66" charset="0"/>
              </a:rPr>
              <a:t>Public Works </a:t>
            </a:r>
          </a:p>
          <a:p>
            <a:pPr marL="628650" lvl="1" indent="-171450" eaLnBrk="1" hangingPunct="1">
              <a:buFont typeface="Arial" panose="020B0604020202020204" pitchFamily="34" charset="0"/>
              <a:buChar char="•"/>
            </a:pPr>
            <a:r>
              <a:rPr lang="en-US" altLang="en-US" sz="1200" dirty="0" smtClean="0">
                <a:latin typeface="Comic Sans MS" panose="030F0702030302020204" pitchFamily="66" charset="0"/>
              </a:rPr>
              <a:t>Land</a:t>
            </a:r>
          </a:p>
          <a:p>
            <a:pPr marL="628650" lvl="1" indent="-171450" eaLnBrk="1" hangingPunct="1">
              <a:buFont typeface="Arial" panose="020B0604020202020204" pitchFamily="34" charset="0"/>
              <a:buChar char="•"/>
            </a:pPr>
            <a:r>
              <a:rPr lang="en-US" altLang="en-US" sz="1200" dirty="0" smtClean="0">
                <a:latin typeface="Comic Sans MS" panose="030F0702030302020204" pitchFamily="66" charset="0"/>
              </a:rPr>
              <a:t>Protective Services</a:t>
            </a:r>
          </a:p>
          <a:p>
            <a:pPr marL="628650" lvl="1" indent="-171450" eaLnBrk="1" hangingPunct="1">
              <a:buFont typeface="Arial" panose="020B0604020202020204" pitchFamily="34" charset="0"/>
              <a:buChar char="•"/>
            </a:pPr>
            <a:r>
              <a:rPr lang="en-US" altLang="en-US" sz="1200" dirty="0" smtClean="0">
                <a:latin typeface="Comic Sans MS" panose="030F0702030302020204" pitchFamily="66" charset="0"/>
              </a:rPr>
              <a:t>Environmental Health Services</a:t>
            </a:r>
          </a:p>
          <a:p>
            <a:pPr marL="628650" lvl="1" indent="-171450" eaLnBrk="1" hangingPunct="1">
              <a:buFont typeface="Arial" panose="020B0604020202020204" pitchFamily="34" charset="0"/>
              <a:buChar char="•"/>
            </a:pPr>
            <a:r>
              <a:rPr lang="en-US" altLang="en-US" sz="1200" dirty="0" smtClean="0">
                <a:latin typeface="Comic Sans MS" panose="030F0702030302020204" pitchFamily="66" charset="0"/>
              </a:rPr>
              <a:t>Elections</a:t>
            </a:r>
          </a:p>
          <a:p>
            <a:pPr marL="628650" lvl="1" indent="-171450" eaLnBrk="1" hangingPunct="1">
              <a:buFont typeface="Arial" panose="020B0604020202020204" pitchFamily="34" charset="0"/>
              <a:buChar char="•"/>
            </a:pPr>
            <a:r>
              <a:rPr lang="en-US" altLang="en-US" sz="1200" dirty="0" smtClean="0">
                <a:latin typeface="Comic Sans MS" panose="030F0702030302020204" pitchFamily="66" charset="0"/>
              </a:rPr>
              <a:t>General</a:t>
            </a:r>
          </a:p>
        </p:txBody>
      </p:sp>
      <p:sp>
        <p:nvSpPr>
          <p:cNvPr id="4" name="Slide Number Placeholder 3"/>
          <p:cNvSpPr>
            <a:spLocks noGrp="1"/>
          </p:cNvSpPr>
          <p:nvPr>
            <p:ph type="sldNum" sz="quarter" idx="10"/>
          </p:nvPr>
        </p:nvSpPr>
        <p:spPr/>
        <p:txBody>
          <a:bodyPr/>
          <a:lstStyle/>
          <a:p>
            <a:pPr>
              <a:defRPr/>
            </a:pPr>
            <a:fld id="{7410456D-5B60-4147-AEFC-FDF2F05BA408}" type="slidenum">
              <a:rPr lang="en-CA" smtClean="0"/>
              <a:pPr>
                <a:defRPr/>
              </a:pPr>
              <a:t>20</a:t>
            </a:fld>
            <a:endParaRPr lang="en-CA"/>
          </a:p>
        </p:txBody>
      </p:sp>
    </p:spTree>
    <p:extLst>
      <p:ext uri="{BB962C8B-B14F-4D97-AF65-F5344CB8AC3E}">
        <p14:creationId xmlns:p14="http://schemas.microsoft.com/office/powerpoint/2010/main" val="28384938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b="1" dirty="0" smtClean="0"/>
              <a:t>Community </a:t>
            </a:r>
            <a:r>
              <a:rPr lang="en-CA" b="1" dirty="0" smtClean="0"/>
              <a:t>Documents:</a:t>
            </a:r>
            <a:endParaRPr lang="en-CA" b="1" dirty="0" smtClean="0"/>
          </a:p>
          <a:p>
            <a:endParaRPr lang="en-CA" dirty="0" smtClean="0"/>
          </a:p>
          <a:p>
            <a:r>
              <a:rPr lang="en-CA" b="1" dirty="0" smtClean="0"/>
              <a:t>Financial Management Guide:</a:t>
            </a:r>
          </a:p>
          <a:p>
            <a:r>
              <a:rPr lang="en-CA" dirty="0" smtClean="0"/>
              <a:t>This is a guide to explain relevant administrative and financial management procedures for use by CAO’s and contains</a:t>
            </a:r>
            <a:r>
              <a:rPr lang="en-CA" baseline="0" dirty="0" smtClean="0"/>
              <a:t> the prescribed annual operating budget form that must be used and included with the annual </a:t>
            </a:r>
            <a:r>
              <a:rPr lang="en-CA" baseline="0" dirty="0" smtClean="0"/>
              <a:t>community management plan or CMP</a:t>
            </a:r>
            <a:r>
              <a:rPr lang="en-CA" dirty="0" smtClean="0"/>
              <a:t>.</a:t>
            </a:r>
          </a:p>
          <a:p>
            <a:pPr marL="628650" lvl="1" indent="-171450" eaLnBrk="1" hangingPunct="1">
              <a:buFont typeface="Arial" panose="020B0604020202020204" pitchFamily="34" charset="0"/>
              <a:buChar char="•"/>
            </a:pPr>
            <a:r>
              <a:rPr lang="en-US" altLang="en-US" dirty="0" smtClean="0"/>
              <a:t>Administrative</a:t>
            </a:r>
          </a:p>
          <a:p>
            <a:pPr marL="628650" lvl="1" indent="-171450" eaLnBrk="1" hangingPunct="1">
              <a:buFont typeface="Arial" panose="020B0604020202020204" pitchFamily="34" charset="0"/>
              <a:buChar char="•"/>
            </a:pPr>
            <a:r>
              <a:rPr lang="en-US" altLang="en-US" dirty="0" smtClean="0"/>
              <a:t>Financial</a:t>
            </a:r>
          </a:p>
          <a:p>
            <a:pPr marL="628650" lvl="1" indent="-171450" eaLnBrk="1" hangingPunct="1">
              <a:buFont typeface="Arial" panose="020B0604020202020204" pitchFamily="34" charset="0"/>
              <a:buChar char="•"/>
            </a:pPr>
            <a:r>
              <a:rPr lang="en-US" altLang="en-US" dirty="0" smtClean="0"/>
              <a:t>Budgeting and Coding</a:t>
            </a:r>
          </a:p>
          <a:p>
            <a:pPr marL="628650" lvl="1" indent="-171450" eaLnBrk="1" hangingPunct="1">
              <a:buFont typeface="Arial" panose="020B0604020202020204" pitchFamily="34" charset="0"/>
              <a:buChar char="•"/>
            </a:pPr>
            <a:r>
              <a:rPr lang="en-US" altLang="en-US" dirty="0" smtClean="0"/>
              <a:t>Appendices</a:t>
            </a:r>
          </a:p>
        </p:txBody>
      </p:sp>
      <p:sp>
        <p:nvSpPr>
          <p:cNvPr id="4" name="Slide Number Placeholder 3"/>
          <p:cNvSpPr>
            <a:spLocks noGrp="1"/>
          </p:cNvSpPr>
          <p:nvPr>
            <p:ph type="sldNum" sz="quarter" idx="10"/>
          </p:nvPr>
        </p:nvSpPr>
        <p:spPr/>
        <p:txBody>
          <a:bodyPr/>
          <a:lstStyle/>
          <a:p>
            <a:pPr>
              <a:defRPr/>
            </a:pPr>
            <a:fld id="{7410456D-5B60-4147-AEFC-FDF2F05BA408}" type="slidenum">
              <a:rPr lang="en-CA" smtClean="0"/>
              <a:pPr>
                <a:defRPr/>
              </a:pPr>
              <a:t>21</a:t>
            </a:fld>
            <a:endParaRPr lang="en-CA"/>
          </a:p>
        </p:txBody>
      </p:sp>
    </p:spTree>
    <p:extLst>
      <p:ext uri="{BB962C8B-B14F-4D97-AF65-F5344CB8AC3E}">
        <p14:creationId xmlns:p14="http://schemas.microsoft.com/office/powerpoint/2010/main" val="427506882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b="1" dirty="0" smtClean="0"/>
              <a:t>Community </a:t>
            </a:r>
            <a:r>
              <a:rPr lang="en-CA" b="1" dirty="0" smtClean="0"/>
              <a:t>Documents:</a:t>
            </a:r>
            <a:endParaRPr lang="en-CA" b="1" dirty="0" smtClean="0"/>
          </a:p>
          <a:p>
            <a:endParaRPr lang="en-CA" dirty="0" smtClean="0"/>
          </a:p>
          <a:p>
            <a:pPr marL="0" indent="0" eaLnBrk="1" hangingPunct="1">
              <a:buNone/>
            </a:pPr>
            <a:r>
              <a:rPr lang="en-US" altLang="en-US" b="1" dirty="0" smtClean="0"/>
              <a:t>Community Council</a:t>
            </a:r>
            <a:r>
              <a:rPr lang="en-US" altLang="en-US" b="1" baseline="0" dirty="0" smtClean="0"/>
              <a:t> </a:t>
            </a:r>
            <a:r>
              <a:rPr lang="en-US" altLang="en-US" b="1" dirty="0" smtClean="0"/>
              <a:t>Safety and Health</a:t>
            </a:r>
            <a:r>
              <a:rPr lang="en-US" altLang="en-US" b="1" baseline="0" dirty="0" smtClean="0"/>
              <a:t> </a:t>
            </a:r>
            <a:r>
              <a:rPr lang="en-US" altLang="en-US" b="1" dirty="0" smtClean="0"/>
              <a:t>Manual:</a:t>
            </a:r>
          </a:p>
          <a:p>
            <a:pPr marL="0" indent="0" eaLnBrk="1" hangingPunct="1">
              <a:buNone/>
            </a:pPr>
            <a:r>
              <a:rPr lang="en-CA" dirty="0" smtClean="0"/>
              <a:t>This manual was developed to meet a legislative requirement of The Workplace Safety and Health Act, and just as importantly, it has been developed to assist council in providing the commitment and leadership that will lead to improved safety attitudes and practices in your community. There</a:t>
            </a:r>
            <a:r>
              <a:rPr lang="en-CA" baseline="0" dirty="0" smtClean="0"/>
              <a:t> are 14 elements contained in the manual:</a:t>
            </a:r>
            <a:endParaRPr lang="en-US" altLang="en-US" dirty="0" smtClean="0"/>
          </a:p>
          <a:p>
            <a:pPr marL="628650" lvl="1" indent="-171450" eaLnBrk="1" hangingPunct="1">
              <a:buFont typeface="Arial" panose="020B0604020202020204" pitchFamily="34" charset="0"/>
              <a:buChar char="•"/>
            </a:pPr>
            <a:r>
              <a:rPr lang="en-US" altLang="en-US" dirty="0" smtClean="0"/>
              <a:t>Safety</a:t>
            </a:r>
            <a:r>
              <a:rPr lang="en-US" altLang="en-US" baseline="0" dirty="0" smtClean="0"/>
              <a:t> and Health Policy</a:t>
            </a:r>
            <a:endParaRPr lang="en-US" altLang="en-US" dirty="0" smtClean="0"/>
          </a:p>
          <a:p>
            <a:pPr marL="628650" lvl="1" indent="-171450" eaLnBrk="1" hangingPunct="1">
              <a:buFont typeface="Arial" panose="020B0604020202020204" pitchFamily="34" charset="0"/>
              <a:buChar char="•"/>
            </a:pPr>
            <a:r>
              <a:rPr lang="en-US" altLang="en-US" dirty="0" smtClean="0"/>
              <a:t>Hazards/Risk Assessment</a:t>
            </a:r>
          </a:p>
          <a:p>
            <a:pPr marL="628650" lvl="1" indent="-171450" eaLnBrk="1" hangingPunct="1">
              <a:buFont typeface="Arial" panose="020B0604020202020204" pitchFamily="34" charset="0"/>
              <a:buChar char="•"/>
            </a:pPr>
            <a:r>
              <a:rPr lang="en-US" altLang="en-US" dirty="0" smtClean="0"/>
              <a:t>Safe</a:t>
            </a:r>
            <a:r>
              <a:rPr lang="en-US" altLang="en-US" baseline="0" dirty="0" smtClean="0"/>
              <a:t> Work Practices, Safe Work Procedures</a:t>
            </a:r>
          </a:p>
          <a:p>
            <a:pPr marL="628650" lvl="1" indent="-171450" eaLnBrk="1" hangingPunct="1">
              <a:buFont typeface="Arial" panose="020B0604020202020204" pitchFamily="34" charset="0"/>
              <a:buChar char="•"/>
            </a:pPr>
            <a:r>
              <a:rPr lang="en-US" altLang="en-US" baseline="0" dirty="0" smtClean="0"/>
              <a:t>Community Council Rules</a:t>
            </a:r>
          </a:p>
          <a:p>
            <a:pPr marL="628650" lvl="1" indent="-171450" eaLnBrk="1" hangingPunct="1">
              <a:buFont typeface="Arial" panose="020B0604020202020204" pitchFamily="34" charset="0"/>
              <a:buChar char="•"/>
            </a:pPr>
            <a:r>
              <a:rPr lang="en-US" altLang="en-US" baseline="0" dirty="0" smtClean="0"/>
              <a:t>Personal Protective Equipment</a:t>
            </a:r>
          </a:p>
          <a:p>
            <a:pPr marL="628650" lvl="1" indent="-171450" eaLnBrk="1" hangingPunct="1">
              <a:buFont typeface="Arial" panose="020B0604020202020204" pitchFamily="34" charset="0"/>
              <a:buChar char="•"/>
            </a:pPr>
            <a:r>
              <a:rPr lang="en-US" altLang="en-US" baseline="0" dirty="0" smtClean="0"/>
              <a:t>Preventative Maintenance</a:t>
            </a:r>
          </a:p>
          <a:p>
            <a:pPr marL="628650" lvl="1" indent="-171450" eaLnBrk="1" hangingPunct="1">
              <a:buFont typeface="Arial" panose="020B0604020202020204" pitchFamily="34" charset="0"/>
              <a:buChar char="•"/>
            </a:pPr>
            <a:r>
              <a:rPr lang="en-US" altLang="en-US" baseline="0" dirty="0" smtClean="0"/>
              <a:t>Training and Communication</a:t>
            </a:r>
          </a:p>
          <a:p>
            <a:pPr marL="628650" lvl="1" indent="-171450" eaLnBrk="1" hangingPunct="1">
              <a:buFont typeface="Arial" panose="020B0604020202020204" pitchFamily="34" charset="0"/>
              <a:buChar char="•"/>
            </a:pPr>
            <a:r>
              <a:rPr lang="en-US" altLang="en-US" baseline="0" dirty="0" smtClean="0"/>
              <a:t>Inspections</a:t>
            </a:r>
          </a:p>
          <a:p>
            <a:pPr marL="628650" lvl="1" indent="-171450" eaLnBrk="1" hangingPunct="1">
              <a:buFont typeface="Arial" panose="020B0604020202020204" pitchFamily="34" charset="0"/>
              <a:buChar char="•"/>
            </a:pPr>
            <a:r>
              <a:rPr lang="en-US" altLang="en-US" baseline="0" dirty="0" smtClean="0"/>
              <a:t>Investigating and Reporting</a:t>
            </a:r>
          </a:p>
          <a:p>
            <a:pPr marL="628650" lvl="1" indent="-171450" eaLnBrk="1" hangingPunct="1">
              <a:buFont typeface="Arial" panose="020B0604020202020204" pitchFamily="34" charset="0"/>
              <a:buChar char="•"/>
            </a:pPr>
            <a:r>
              <a:rPr lang="en-US" altLang="en-US" baseline="0" dirty="0" smtClean="0"/>
              <a:t>Emergency Preparedness</a:t>
            </a:r>
          </a:p>
          <a:p>
            <a:pPr marL="628650" lvl="1" indent="-171450" eaLnBrk="1" hangingPunct="1">
              <a:buFont typeface="Arial" panose="020B0604020202020204" pitchFamily="34" charset="0"/>
              <a:buChar char="•"/>
            </a:pPr>
            <a:r>
              <a:rPr lang="en-US" altLang="en-US" baseline="0" dirty="0" smtClean="0"/>
              <a:t>Records and Statistics</a:t>
            </a:r>
          </a:p>
          <a:p>
            <a:pPr marL="628650" lvl="1" indent="-171450" eaLnBrk="1" hangingPunct="1">
              <a:buFont typeface="Arial" panose="020B0604020202020204" pitchFamily="34" charset="0"/>
              <a:buChar char="•"/>
            </a:pPr>
            <a:r>
              <a:rPr lang="en-US" altLang="en-US" baseline="0" dirty="0" smtClean="0"/>
              <a:t>Legislation</a:t>
            </a:r>
          </a:p>
          <a:p>
            <a:pPr marL="628650" lvl="1" indent="-171450" eaLnBrk="1" hangingPunct="1">
              <a:buFont typeface="Arial" panose="020B0604020202020204" pitchFamily="34" charset="0"/>
              <a:buChar char="•"/>
            </a:pPr>
            <a:r>
              <a:rPr lang="en-US" altLang="en-US" baseline="0" dirty="0" smtClean="0"/>
              <a:t>Manitoba Supplement</a:t>
            </a:r>
          </a:p>
          <a:p>
            <a:pPr marL="628650" lvl="1" indent="-171450" eaLnBrk="1" hangingPunct="1">
              <a:buFont typeface="Arial" panose="020B0604020202020204" pitchFamily="34" charset="0"/>
              <a:buChar char="•"/>
            </a:pPr>
            <a:r>
              <a:rPr lang="en-US" altLang="en-US" baseline="0" dirty="0" smtClean="0"/>
              <a:t>WHMIS Program</a:t>
            </a:r>
            <a:endParaRPr lang="en-US" altLang="en-US" dirty="0" smtClean="0"/>
          </a:p>
        </p:txBody>
      </p:sp>
      <p:sp>
        <p:nvSpPr>
          <p:cNvPr id="4" name="Slide Number Placeholder 3"/>
          <p:cNvSpPr>
            <a:spLocks noGrp="1"/>
          </p:cNvSpPr>
          <p:nvPr>
            <p:ph type="sldNum" sz="quarter" idx="10"/>
          </p:nvPr>
        </p:nvSpPr>
        <p:spPr/>
        <p:txBody>
          <a:bodyPr/>
          <a:lstStyle/>
          <a:p>
            <a:pPr>
              <a:defRPr/>
            </a:pPr>
            <a:fld id="{7410456D-5B60-4147-AEFC-FDF2F05BA408}" type="slidenum">
              <a:rPr lang="en-CA" smtClean="0"/>
              <a:pPr>
                <a:defRPr/>
              </a:pPr>
              <a:t>22</a:t>
            </a:fld>
            <a:endParaRPr lang="en-CA"/>
          </a:p>
        </p:txBody>
      </p:sp>
    </p:spTree>
    <p:extLst>
      <p:ext uri="{BB962C8B-B14F-4D97-AF65-F5344CB8AC3E}">
        <p14:creationId xmlns:p14="http://schemas.microsoft.com/office/powerpoint/2010/main" val="236200721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b="1" dirty="0" smtClean="0"/>
              <a:t>Community </a:t>
            </a:r>
            <a:r>
              <a:rPr lang="en-CA" b="1" dirty="0" smtClean="0"/>
              <a:t>Documents:</a:t>
            </a:r>
            <a:endParaRPr lang="en-CA" b="1" dirty="0" smtClean="0"/>
          </a:p>
          <a:p>
            <a:endParaRPr lang="en-CA" dirty="0" smtClean="0"/>
          </a:p>
          <a:p>
            <a:pPr marL="0" indent="0" eaLnBrk="1" hangingPunct="1">
              <a:buNone/>
            </a:pPr>
            <a:r>
              <a:rPr lang="en-US" altLang="en-US" b="1" dirty="0" smtClean="0"/>
              <a:t>Election</a:t>
            </a:r>
            <a:r>
              <a:rPr lang="en-US" altLang="en-US" b="1" baseline="0" dirty="0" smtClean="0"/>
              <a:t> Official’s Handbook</a:t>
            </a:r>
            <a:r>
              <a:rPr lang="en-US" altLang="en-US" b="1" dirty="0" smtClean="0"/>
              <a:t>:</a:t>
            </a:r>
          </a:p>
          <a:p>
            <a:pPr marL="0" indent="0" eaLnBrk="1" hangingPunct="1">
              <a:buNone/>
            </a:pPr>
            <a:r>
              <a:rPr lang="en-CA" dirty="0" smtClean="0"/>
              <a:t>This handbook is for use by community election officials to guide</a:t>
            </a:r>
            <a:r>
              <a:rPr lang="en-CA" baseline="0" dirty="0" smtClean="0"/>
              <a:t> and explain relevant election processes</a:t>
            </a:r>
            <a:r>
              <a:rPr lang="en-CA" dirty="0" smtClean="0"/>
              <a:t>. Council is responsible to appoint their election officials</a:t>
            </a:r>
            <a:r>
              <a:rPr lang="en-CA" baseline="0" dirty="0" smtClean="0"/>
              <a:t> by bylaw – both a SEO and assistant SEO. When a vacancy occurs in one of these positions or replacements are required, council must immediately appoint a successor.</a:t>
            </a:r>
            <a:endParaRPr lang="en-US" altLang="en-US" b="1" dirty="0" smtClean="0"/>
          </a:p>
          <a:p>
            <a:pPr marL="628650" lvl="1" indent="-171450" eaLnBrk="1" hangingPunct="1">
              <a:buFont typeface="Arial" panose="020B0604020202020204" pitchFamily="34" charset="0"/>
              <a:buChar char="•"/>
            </a:pPr>
            <a:r>
              <a:rPr lang="en-US" altLang="en-US" dirty="0" smtClean="0"/>
              <a:t>Election Officials</a:t>
            </a:r>
          </a:p>
          <a:p>
            <a:pPr marL="628650" lvl="1" indent="-171450" eaLnBrk="1" hangingPunct="1">
              <a:buFont typeface="Arial" panose="020B0604020202020204" pitchFamily="34" charset="0"/>
              <a:buChar char="•"/>
            </a:pPr>
            <a:r>
              <a:rPr lang="en-US" altLang="en-US" dirty="0" smtClean="0"/>
              <a:t>Senior</a:t>
            </a:r>
            <a:r>
              <a:rPr lang="en-US" altLang="en-US" baseline="0" dirty="0" smtClean="0"/>
              <a:t> Election Official’s Duties</a:t>
            </a:r>
            <a:endParaRPr lang="en-US" altLang="en-US" dirty="0" smtClean="0"/>
          </a:p>
          <a:p>
            <a:pPr marL="628650" lvl="1" indent="-171450" eaLnBrk="1" hangingPunct="1">
              <a:buFont typeface="Arial" panose="020B0604020202020204" pitchFamily="34" charset="0"/>
              <a:buChar char="•"/>
            </a:pPr>
            <a:r>
              <a:rPr lang="en-US" altLang="en-US" dirty="0" smtClean="0"/>
              <a:t>Voting</a:t>
            </a:r>
            <a:r>
              <a:rPr lang="en-US" altLang="en-US" baseline="0" dirty="0" smtClean="0"/>
              <a:t> Official’s Duties</a:t>
            </a:r>
            <a:endParaRPr lang="en-US" altLang="en-US" dirty="0" smtClean="0"/>
          </a:p>
          <a:p>
            <a:pPr marL="628650" lvl="1" indent="-171450" eaLnBrk="1" hangingPunct="1">
              <a:buFont typeface="Arial" panose="020B0604020202020204" pitchFamily="34" charset="0"/>
              <a:buChar char="•"/>
            </a:pPr>
            <a:r>
              <a:rPr lang="en-US" altLang="en-US" dirty="0" smtClean="0"/>
              <a:t>Department</a:t>
            </a:r>
            <a:r>
              <a:rPr lang="en-US" altLang="en-US" baseline="0" dirty="0" smtClean="0"/>
              <a:t> Staff Roles</a:t>
            </a:r>
            <a:endParaRPr lang="en-US" altLang="en-US" dirty="0" smtClean="0"/>
          </a:p>
          <a:p>
            <a:pPr marL="628650" lvl="1" indent="-171450" eaLnBrk="1" hangingPunct="1">
              <a:buFont typeface="Arial" panose="020B0604020202020204" pitchFamily="34" charset="0"/>
              <a:buChar char="•"/>
            </a:pPr>
            <a:r>
              <a:rPr lang="en-US" altLang="en-US" dirty="0" smtClean="0"/>
              <a:t>Election Material</a:t>
            </a:r>
          </a:p>
          <a:p>
            <a:pPr marL="628650" lvl="1" indent="-171450" eaLnBrk="1" hangingPunct="1">
              <a:buFont typeface="Arial" panose="020B0604020202020204" pitchFamily="34" charset="0"/>
              <a:buChar char="•"/>
            </a:pPr>
            <a:r>
              <a:rPr lang="en-US" altLang="en-US" dirty="0" smtClean="0"/>
              <a:t>Appendices</a:t>
            </a:r>
          </a:p>
        </p:txBody>
      </p:sp>
      <p:sp>
        <p:nvSpPr>
          <p:cNvPr id="4" name="Slide Number Placeholder 3"/>
          <p:cNvSpPr>
            <a:spLocks noGrp="1"/>
          </p:cNvSpPr>
          <p:nvPr>
            <p:ph type="sldNum" sz="quarter" idx="10"/>
          </p:nvPr>
        </p:nvSpPr>
        <p:spPr/>
        <p:txBody>
          <a:bodyPr/>
          <a:lstStyle/>
          <a:p>
            <a:pPr>
              <a:defRPr/>
            </a:pPr>
            <a:fld id="{7410456D-5B60-4147-AEFC-FDF2F05BA408}" type="slidenum">
              <a:rPr lang="en-CA" smtClean="0"/>
              <a:pPr>
                <a:defRPr/>
              </a:pPr>
              <a:t>23</a:t>
            </a:fld>
            <a:endParaRPr lang="en-CA"/>
          </a:p>
        </p:txBody>
      </p:sp>
    </p:spTree>
    <p:extLst>
      <p:ext uri="{BB962C8B-B14F-4D97-AF65-F5344CB8AC3E}">
        <p14:creationId xmlns:p14="http://schemas.microsoft.com/office/powerpoint/2010/main" val="352120535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b="1" dirty="0" smtClean="0"/>
              <a:t>Community </a:t>
            </a:r>
            <a:r>
              <a:rPr lang="en-CA" b="1" dirty="0" smtClean="0"/>
              <a:t>Documents:</a:t>
            </a:r>
            <a:endParaRPr lang="en-CA" b="1" dirty="0" smtClean="0"/>
          </a:p>
          <a:p>
            <a:endParaRPr lang="en-CA" dirty="0" smtClean="0"/>
          </a:p>
          <a:p>
            <a:pPr marL="0" indent="0" eaLnBrk="1" hangingPunct="1">
              <a:buNone/>
            </a:pPr>
            <a:r>
              <a:rPr lang="en-US" altLang="en-US" b="1" dirty="0" smtClean="0"/>
              <a:t>Community Development Corporation Manual for Northern Affairs</a:t>
            </a:r>
            <a:r>
              <a:rPr lang="en-US" altLang="en-US" b="1" baseline="0" dirty="0" smtClean="0"/>
              <a:t> Communities</a:t>
            </a:r>
            <a:r>
              <a:rPr lang="en-US" altLang="en-US" b="1" dirty="0" smtClean="0"/>
              <a:t>:</a:t>
            </a:r>
          </a:p>
          <a:p>
            <a:pPr marL="0" indent="0" eaLnBrk="1" hangingPunct="1">
              <a:buNone/>
            </a:pPr>
            <a:r>
              <a:rPr lang="en-CA" dirty="0" smtClean="0"/>
              <a:t>This manual provides community members, community leadership, development service providers and other stakeholders with a tool for economic development and process to start and operate</a:t>
            </a:r>
            <a:r>
              <a:rPr lang="en-CA" baseline="0" dirty="0" smtClean="0"/>
              <a:t> a community development corporation </a:t>
            </a:r>
            <a:r>
              <a:rPr lang="en-CA" baseline="0" dirty="0" smtClean="0"/>
              <a:t>or CDC </a:t>
            </a:r>
            <a:r>
              <a:rPr lang="en-CA" baseline="0" dirty="0" smtClean="0"/>
              <a:t>in Manitoba</a:t>
            </a:r>
            <a:r>
              <a:rPr lang="en-CA" dirty="0" smtClean="0"/>
              <a:t>. </a:t>
            </a:r>
            <a:r>
              <a:rPr lang="en-CA" baseline="0" dirty="0" smtClean="0"/>
              <a:t>CDCs are non-profit organizations created to support and revitalize communities and can be involved in a wide range of community services. </a:t>
            </a:r>
            <a:endParaRPr lang="en-CA" dirty="0" smtClean="0"/>
          </a:p>
          <a:p>
            <a:pPr marL="628650" lvl="1" indent="-171450" eaLnBrk="1" hangingPunct="1">
              <a:buFont typeface="Arial" panose="020B0604020202020204" pitchFamily="34" charset="0"/>
              <a:buChar char="•"/>
            </a:pPr>
            <a:r>
              <a:rPr lang="en-US" altLang="en-US" dirty="0" smtClean="0"/>
              <a:t>Introduction</a:t>
            </a:r>
          </a:p>
          <a:p>
            <a:pPr marL="628650" lvl="1" indent="-171450" eaLnBrk="1" hangingPunct="1">
              <a:buFont typeface="Arial" panose="020B0604020202020204" pitchFamily="34" charset="0"/>
              <a:buChar char="•"/>
            </a:pPr>
            <a:r>
              <a:rPr lang="en-US" altLang="en-US" dirty="0" smtClean="0"/>
              <a:t>Start-up</a:t>
            </a:r>
          </a:p>
          <a:p>
            <a:pPr marL="628650" lvl="1" indent="-171450" eaLnBrk="1" hangingPunct="1">
              <a:buFont typeface="Arial" panose="020B0604020202020204" pitchFamily="34" charset="0"/>
              <a:buChar char="•"/>
            </a:pPr>
            <a:r>
              <a:rPr lang="en-US" altLang="en-US" dirty="0" smtClean="0"/>
              <a:t>Operating Guidelines</a:t>
            </a:r>
          </a:p>
          <a:p>
            <a:pPr marL="628650" lvl="1" indent="-171450" eaLnBrk="1" hangingPunct="1">
              <a:buFont typeface="Arial" panose="020B0604020202020204" pitchFamily="34" charset="0"/>
              <a:buChar char="•"/>
            </a:pPr>
            <a:r>
              <a:rPr lang="en-US" altLang="en-US" dirty="0" smtClean="0"/>
              <a:t>Other Information</a:t>
            </a:r>
          </a:p>
          <a:p>
            <a:pPr marL="628650" lvl="1" indent="-171450" eaLnBrk="1" hangingPunct="1">
              <a:buFont typeface="Arial" panose="020B0604020202020204" pitchFamily="34" charset="0"/>
              <a:buChar char="•"/>
            </a:pPr>
            <a:r>
              <a:rPr lang="en-US" altLang="en-US" dirty="0" smtClean="0"/>
              <a:t>Appendices</a:t>
            </a:r>
          </a:p>
          <a:p>
            <a:pPr marL="628650" lvl="1" indent="-171450" eaLnBrk="1" hangingPunct="1">
              <a:buFont typeface="Arial" panose="020B0604020202020204" pitchFamily="34" charset="0"/>
              <a:buChar char="•"/>
            </a:pPr>
            <a:r>
              <a:rPr lang="en-US" altLang="en-US" dirty="0" smtClean="0"/>
              <a:t>List of Forms (Obtain Online)</a:t>
            </a:r>
          </a:p>
        </p:txBody>
      </p:sp>
      <p:sp>
        <p:nvSpPr>
          <p:cNvPr id="4" name="Slide Number Placeholder 3"/>
          <p:cNvSpPr>
            <a:spLocks noGrp="1"/>
          </p:cNvSpPr>
          <p:nvPr>
            <p:ph type="sldNum" sz="quarter" idx="10"/>
          </p:nvPr>
        </p:nvSpPr>
        <p:spPr/>
        <p:txBody>
          <a:bodyPr/>
          <a:lstStyle/>
          <a:p>
            <a:pPr>
              <a:defRPr/>
            </a:pPr>
            <a:fld id="{7410456D-5B60-4147-AEFC-FDF2F05BA408}" type="slidenum">
              <a:rPr lang="en-CA" smtClean="0"/>
              <a:pPr>
                <a:defRPr/>
              </a:pPr>
              <a:t>24</a:t>
            </a:fld>
            <a:endParaRPr lang="en-CA"/>
          </a:p>
        </p:txBody>
      </p:sp>
    </p:spTree>
    <p:extLst>
      <p:ext uri="{BB962C8B-B14F-4D97-AF65-F5344CB8AC3E}">
        <p14:creationId xmlns:p14="http://schemas.microsoft.com/office/powerpoint/2010/main" val="180659265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b="1" dirty="0" smtClean="0"/>
              <a:t>Community </a:t>
            </a:r>
            <a:r>
              <a:rPr lang="en-CA" b="1" dirty="0" smtClean="0"/>
              <a:t>Documents:</a:t>
            </a:r>
            <a:endParaRPr lang="en-CA" b="1" i="1" dirty="0" smtClean="0"/>
          </a:p>
          <a:p>
            <a:endParaRPr lang="en-CA" baseline="0" dirty="0" smtClean="0"/>
          </a:p>
          <a:p>
            <a:pPr marL="0" indent="0" eaLnBrk="1" hangingPunct="1">
              <a:lnSpc>
                <a:spcPct val="80000"/>
              </a:lnSpc>
              <a:spcAft>
                <a:spcPts val="500"/>
              </a:spcAft>
              <a:buNone/>
            </a:pPr>
            <a:r>
              <a:rPr lang="en-US" altLang="en-US" sz="1200" b="1" dirty="0" smtClean="0">
                <a:latin typeface="Comic Sans MS" panose="030F0702030302020204" pitchFamily="66" charset="0"/>
              </a:rPr>
              <a:t>Community Management Series Manual:</a:t>
            </a:r>
          </a:p>
          <a:p>
            <a:pPr marL="628650" lvl="1" indent="-171450" eaLnBrk="1" hangingPunct="1">
              <a:lnSpc>
                <a:spcPct val="80000"/>
              </a:lnSpc>
              <a:spcAft>
                <a:spcPts val="500"/>
              </a:spcAft>
              <a:buFont typeface="Arial" panose="020B0604020202020204" pitchFamily="34" charset="0"/>
              <a:buChar char="•"/>
            </a:pPr>
            <a:r>
              <a:rPr lang="en-US" altLang="en-US" sz="1200" dirty="0" smtClean="0">
                <a:latin typeface="Comic Sans MS" panose="030F0702030302020204" pitchFamily="66" charset="0"/>
              </a:rPr>
              <a:t>Running for Council</a:t>
            </a:r>
          </a:p>
          <a:p>
            <a:pPr marL="1085850" lvl="2" indent="-171450" eaLnBrk="1" hangingPunct="1">
              <a:lnSpc>
                <a:spcPct val="80000"/>
              </a:lnSpc>
              <a:spcAft>
                <a:spcPts val="500"/>
              </a:spcAft>
              <a:buFont typeface="Symbol" panose="05050102010706020507" pitchFamily="18" charset="2"/>
              <a:buChar char=""/>
            </a:pPr>
            <a:r>
              <a:rPr lang="en-CA" dirty="0" smtClean="0"/>
              <a:t>This guide will assist residents of </a:t>
            </a:r>
            <a:r>
              <a:rPr lang="en-CA" dirty="0" smtClean="0"/>
              <a:t>Northern Affairs</a:t>
            </a:r>
            <a:r>
              <a:rPr lang="en-CA" baseline="0" dirty="0" smtClean="0"/>
              <a:t> (</a:t>
            </a:r>
            <a:r>
              <a:rPr lang="en-CA" dirty="0" smtClean="0"/>
              <a:t>NA) </a:t>
            </a:r>
            <a:r>
              <a:rPr lang="en-CA" dirty="0" smtClean="0"/>
              <a:t>communities who may be interested in running for a position on council.</a:t>
            </a:r>
            <a:endParaRPr lang="en-US" altLang="en-US" sz="1200" dirty="0" smtClean="0">
              <a:latin typeface="Comic Sans MS" panose="030F0702030302020204" pitchFamily="66" charset="0"/>
            </a:endParaRPr>
          </a:p>
          <a:p>
            <a:pPr marL="628650" lvl="1" indent="-171450" eaLnBrk="1" hangingPunct="1">
              <a:lnSpc>
                <a:spcPct val="80000"/>
              </a:lnSpc>
              <a:spcAft>
                <a:spcPts val="500"/>
              </a:spcAft>
              <a:buFont typeface="Arial" panose="020B0604020202020204" pitchFamily="34" charset="0"/>
              <a:buChar char="•"/>
            </a:pPr>
            <a:r>
              <a:rPr lang="en-US" altLang="en-US" sz="1200" dirty="0" smtClean="0">
                <a:latin typeface="Comic Sans MS" panose="030F0702030302020204" pitchFamily="66" charset="0"/>
              </a:rPr>
              <a:t>Council Orientation Manual</a:t>
            </a:r>
          </a:p>
          <a:p>
            <a:pPr marL="1085850" lvl="2" indent="-171450" eaLnBrk="1" hangingPunct="1">
              <a:lnSpc>
                <a:spcPct val="80000"/>
              </a:lnSpc>
              <a:spcAft>
                <a:spcPts val="500"/>
              </a:spcAft>
              <a:buFont typeface="Symbol" panose="05050102010706020507" pitchFamily="18" charset="2"/>
              <a:buChar char=""/>
            </a:pPr>
            <a:r>
              <a:rPr lang="en-CA" dirty="0" smtClean="0"/>
              <a:t>This manual will prepare all council members for their role and responsibilities and provides information that will help them meet the municipal needs of their community. </a:t>
            </a:r>
            <a:endParaRPr lang="en-US" altLang="en-US" sz="1200" dirty="0" smtClean="0">
              <a:latin typeface="Comic Sans MS" panose="030F0702030302020204" pitchFamily="66" charset="0"/>
            </a:endParaRPr>
          </a:p>
          <a:p>
            <a:pPr marL="628650" lvl="1" indent="-171450" eaLnBrk="1" hangingPunct="1">
              <a:lnSpc>
                <a:spcPct val="80000"/>
              </a:lnSpc>
              <a:spcAft>
                <a:spcPts val="500"/>
              </a:spcAft>
              <a:buFont typeface="Arial" panose="020B0604020202020204" pitchFamily="34" charset="0"/>
              <a:buChar char="•"/>
            </a:pPr>
            <a:r>
              <a:rPr lang="en-US" altLang="en-US" sz="1200" dirty="0" smtClean="0">
                <a:latin typeface="Comic Sans MS" panose="030F0702030302020204" pitchFamily="66" charset="0"/>
              </a:rPr>
              <a:t>Employee Management Guide</a:t>
            </a:r>
          </a:p>
          <a:p>
            <a:pPr marL="1085850" lvl="2" indent="-171450" eaLnBrk="1" hangingPunct="1">
              <a:lnSpc>
                <a:spcPct val="80000"/>
              </a:lnSpc>
              <a:spcAft>
                <a:spcPts val="500"/>
              </a:spcAft>
              <a:buFont typeface="Symbol" panose="05050102010706020507" pitchFamily="18" charset="2"/>
              <a:buChar char=""/>
            </a:pPr>
            <a:r>
              <a:rPr lang="en-CA" dirty="0" smtClean="0"/>
              <a:t>This guide will provide community council and supervisors with a resource on issues relating to employee management and problem solving methods, including procedures to follow, along with support available from the department.</a:t>
            </a:r>
            <a:endParaRPr lang="en-US" altLang="en-US" sz="1200" dirty="0" smtClean="0">
              <a:latin typeface="Comic Sans MS" panose="030F0702030302020204" pitchFamily="66" charset="0"/>
            </a:endParaRPr>
          </a:p>
          <a:p>
            <a:pPr marL="628650" lvl="1" indent="-171450" eaLnBrk="1" hangingPunct="1">
              <a:lnSpc>
                <a:spcPct val="80000"/>
              </a:lnSpc>
              <a:spcAft>
                <a:spcPts val="500"/>
              </a:spcAft>
              <a:buFont typeface="Arial" panose="020B0604020202020204" pitchFamily="34" charset="0"/>
              <a:buChar char="•"/>
            </a:pPr>
            <a:r>
              <a:rPr lang="en-US" altLang="en-US" sz="1200" dirty="0" smtClean="0">
                <a:latin typeface="Comic Sans MS" panose="030F0702030302020204" pitchFamily="66" charset="0"/>
              </a:rPr>
              <a:t>Managing Your Own Affairs Manual</a:t>
            </a:r>
          </a:p>
          <a:p>
            <a:pPr marL="1085850" lvl="2" indent="-171450" eaLnBrk="1" hangingPunct="1">
              <a:lnSpc>
                <a:spcPct val="80000"/>
              </a:lnSpc>
              <a:spcAft>
                <a:spcPts val="500"/>
              </a:spcAft>
              <a:buFont typeface="Symbol" panose="05050102010706020507" pitchFamily="18" charset="2"/>
              <a:buChar char=""/>
            </a:pPr>
            <a:r>
              <a:rPr lang="en-CA" dirty="0" smtClean="0"/>
              <a:t>This manual has been prepared to assist community councils who may be interested in managing their own affairs through incorporation.</a:t>
            </a:r>
            <a:endParaRPr lang="en-US" altLang="en-US" sz="1200" dirty="0" smtClean="0">
              <a:latin typeface="Comic Sans MS" panose="030F0702030302020204" pitchFamily="66" charset="0"/>
            </a:endParaRPr>
          </a:p>
          <a:p>
            <a:pPr marL="628650" lvl="1" indent="-171450" eaLnBrk="1" hangingPunct="1">
              <a:lnSpc>
                <a:spcPct val="80000"/>
              </a:lnSpc>
              <a:spcAft>
                <a:spcPts val="500"/>
              </a:spcAft>
              <a:buFont typeface="Arial" panose="020B0604020202020204" pitchFamily="34" charset="0"/>
              <a:buChar char="•"/>
            </a:pPr>
            <a:r>
              <a:rPr lang="en-US" altLang="en-US" sz="1200" dirty="0" smtClean="0">
                <a:latin typeface="Comic Sans MS" panose="030F0702030302020204" pitchFamily="66" charset="0"/>
              </a:rPr>
              <a:t>Community Management Plan Manual</a:t>
            </a:r>
          </a:p>
          <a:p>
            <a:pPr marL="1085850" lvl="2" indent="-171450" eaLnBrk="1" hangingPunct="1">
              <a:lnSpc>
                <a:spcPct val="80000"/>
              </a:lnSpc>
              <a:spcAft>
                <a:spcPts val="500"/>
              </a:spcAft>
              <a:buFont typeface="Symbol" panose="05050102010706020507" pitchFamily="18" charset="2"/>
              <a:buChar char=""/>
            </a:pPr>
            <a:r>
              <a:rPr lang="en-CA" dirty="0" smtClean="0"/>
              <a:t>This manual has been prepared to assist community councils in adopting a working document that outlines and details annual goals, objectives, action</a:t>
            </a:r>
            <a:r>
              <a:rPr lang="en-CA" baseline="0" dirty="0" smtClean="0"/>
              <a:t> plans, operating and capital budgets </a:t>
            </a:r>
            <a:r>
              <a:rPr lang="en-CA" dirty="0" smtClean="0"/>
              <a:t>for their community called</a:t>
            </a:r>
            <a:r>
              <a:rPr lang="en-CA" baseline="0" dirty="0" smtClean="0"/>
              <a:t> the CMP</a:t>
            </a:r>
            <a:r>
              <a:rPr lang="en-CA" dirty="0" smtClean="0"/>
              <a:t>. </a:t>
            </a:r>
            <a:endParaRPr lang="en-US" altLang="en-US" sz="1200" dirty="0" smtClean="0">
              <a:latin typeface="Comic Sans MS" panose="030F0702030302020204" pitchFamily="66" charset="0"/>
            </a:endParaRPr>
          </a:p>
          <a:p>
            <a:pPr marL="628650" lvl="1" indent="-171450" eaLnBrk="1" hangingPunct="1">
              <a:lnSpc>
                <a:spcPct val="80000"/>
              </a:lnSpc>
              <a:spcAft>
                <a:spcPts val="500"/>
              </a:spcAft>
              <a:buFont typeface="Arial" panose="020B0604020202020204" pitchFamily="34" charset="0"/>
              <a:buChar char="•"/>
            </a:pPr>
            <a:r>
              <a:rPr lang="en-US" altLang="en-US" sz="1200" dirty="0" smtClean="0">
                <a:latin typeface="Comic Sans MS" panose="030F0702030302020204" pitchFamily="66" charset="0"/>
              </a:rPr>
              <a:t>Land Use Planning Guide</a:t>
            </a:r>
          </a:p>
          <a:p>
            <a:pPr marL="1085850" lvl="2" indent="-171450" eaLnBrk="1" hangingPunct="1">
              <a:lnSpc>
                <a:spcPct val="80000"/>
              </a:lnSpc>
              <a:spcAft>
                <a:spcPts val="500"/>
              </a:spcAft>
              <a:buFont typeface="Symbol" panose="05050102010706020507" pitchFamily="18" charset="2"/>
              <a:buChar char=""/>
            </a:pPr>
            <a:r>
              <a:rPr lang="en-CA" dirty="0" smtClean="0"/>
              <a:t>This is a guide for councils to prepare a development plan and zoning bylaw.</a:t>
            </a:r>
            <a:endParaRPr lang="en-US" altLang="en-US" sz="1200" dirty="0" smtClean="0">
              <a:latin typeface="Comic Sans MS" panose="030F0702030302020204" pitchFamily="66" charset="0"/>
            </a:endParaRPr>
          </a:p>
          <a:p>
            <a:pPr marL="628650" lvl="1" indent="-171450" eaLnBrk="1" hangingPunct="1">
              <a:lnSpc>
                <a:spcPct val="80000"/>
              </a:lnSpc>
              <a:spcAft>
                <a:spcPts val="500"/>
              </a:spcAft>
              <a:buFont typeface="Arial" panose="020B0604020202020204" pitchFamily="34" charset="0"/>
              <a:buChar char="•"/>
            </a:pPr>
            <a:r>
              <a:rPr lang="en-US" altLang="en-US" sz="1200" dirty="0" smtClean="0">
                <a:latin typeface="Comic Sans MS" panose="030F0702030302020204" pitchFamily="66" charset="0"/>
              </a:rPr>
              <a:t>Subdivision Process Guide</a:t>
            </a:r>
          </a:p>
          <a:p>
            <a:pPr marL="1085850" lvl="2" indent="-171450" eaLnBrk="1" hangingPunct="1">
              <a:lnSpc>
                <a:spcPct val="80000"/>
              </a:lnSpc>
              <a:spcAft>
                <a:spcPts val="500"/>
              </a:spcAft>
              <a:buFont typeface="Symbol" panose="05050102010706020507" pitchFamily="18" charset="2"/>
              <a:buChar char=""/>
            </a:pPr>
            <a:r>
              <a:rPr lang="en-CA" dirty="0" smtClean="0"/>
              <a:t>This guide contains material to assist subdivision applicants, community councils and CAOs to understand the subdivision review and approval process.</a:t>
            </a:r>
            <a:endParaRPr lang="en-US" altLang="en-US" sz="1200" dirty="0" smtClean="0">
              <a:latin typeface="Comic Sans MS" panose="030F0702030302020204" pitchFamily="66" charset="0"/>
            </a:endParaRPr>
          </a:p>
          <a:p>
            <a:pPr marL="628650" lvl="1" indent="-171450" eaLnBrk="1" hangingPunct="1">
              <a:lnSpc>
                <a:spcPct val="80000"/>
              </a:lnSpc>
              <a:spcAft>
                <a:spcPts val="500"/>
              </a:spcAft>
              <a:buFont typeface="Arial" panose="020B0604020202020204" pitchFamily="34" charset="0"/>
              <a:buChar char="•"/>
            </a:pPr>
            <a:r>
              <a:rPr lang="en-US" altLang="en-US" sz="1200" dirty="0" smtClean="0">
                <a:latin typeface="Comic Sans MS" panose="030F0702030302020204" pitchFamily="66" charset="0"/>
              </a:rPr>
              <a:t>Capital Planning and Delivery Guide</a:t>
            </a:r>
          </a:p>
          <a:p>
            <a:pPr marL="1085850" lvl="2" indent="-171450" eaLnBrk="1" hangingPunct="1">
              <a:lnSpc>
                <a:spcPct val="80000"/>
              </a:lnSpc>
              <a:spcAft>
                <a:spcPts val="500"/>
              </a:spcAft>
              <a:buFont typeface="Symbol" panose="05050102010706020507" pitchFamily="18" charset="2"/>
              <a:buChar char=""/>
            </a:pPr>
            <a:r>
              <a:rPr lang="en-CA" dirty="0" smtClean="0"/>
              <a:t>The goal of capital plans is to improve local services to communities and address legislative and environmental issues. The guide</a:t>
            </a:r>
            <a:r>
              <a:rPr lang="en-CA" baseline="0" dirty="0" smtClean="0"/>
              <a:t> contains the prescribed capital forms (capital budget and five year capital expenditure program) that must be used and included with the annual CMP.</a:t>
            </a:r>
            <a:endParaRPr lang="en-US" altLang="en-US" sz="1200" dirty="0" smtClean="0">
              <a:latin typeface="Comic Sans MS" panose="030F0702030302020204" pitchFamily="66" charset="0"/>
            </a:endParaRPr>
          </a:p>
        </p:txBody>
      </p:sp>
      <p:sp>
        <p:nvSpPr>
          <p:cNvPr id="4" name="Slide Number Placeholder 3"/>
          <p:cNvSpPr>
            <a:spLocks noGrp="1"/>
          </p:cNvSpPr>
          <p:nvPr>
            <p:ph type="sldNum" sz="quarter" idx="10"/>
          </p:nvPr>
        </p:nvSpPr>
        <p:spPr/>
        <p:txBody>
          <a:bodyPr/>
          <a:lstStyle/>
          <a:p>
            <a:pPr>
              <a:defRPr/>
            </a:pPr>
            <a:fld id="{7410456D-5B60-4147-AEFC-FDF2F05BA408}" type="slidenum">
              <a:rPr lang="en-CA" smtClean="0"/>
              <a:pPr>
                <a:defRPr/>
              </a:pPr>
              <a:t>25</a:t>
            </a:fld>
            <a:endParaRPr lang="en-CA"/>
          </a:p>
        </p:txBody>
      </p:sp>
    </p:spTree>
    <p:extLst>
      <p:ext uri="{BB962C8B-B14F-4D97-AF65-F5344CB8AC3E}">
        <p14:creationId xmlns:p14="http://schemas.microsoft.com/office/powerpoint/2010/main" val="3728230493"/>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pPr>
              <a:defRPr/>
            </a:pPr>
            <a:fld id="{7410456D-5B60-4147-AEFC-FDF2F05BA408}" type="slidenum">
              <a:rPr lang="en-CA" smtClean="0"/>
              <a:pPr>
                <a:defRPr/>
              </a:pPr>
              <a:t>26</a:t>
            </a:fld>
            <a:endParaRPr lang="en-CA"/>
          </a:p>
        </p:txBody>
      </p:sp>
    </p:spTree>
    <p:extLst>
      <p:ext uri="{BB962C8B-B14F-4D97-AF65-F5344CB8AC3E}">
        <p14:creationId xmlns:p14="http://schemas.microsoft.com/office/powerpoint/2010/main" val="2372537177"/>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b="1" dirty="0" smtClean="0"/>
              <a:t>Council </a:t>
            </a:r>
            <a:r>
              <a:rPr lang="en-CA" b="1" dirty="0" smtClean="0"/>
              <a:t>Members</a:t>
            </a:r>
            <a:r>
              <a:rPr lang="en-CA" b="1" baseline="0" dirty="0" smtClean="0"/>
              <a:t>:</a:t>
            </a:r>
          </a:p>
          <a:p>
            <a:endParaRPr lang="en-CA" b="1" baseline="0" dirty="0" smtClean="0"/>
          </a:p>
          <a:p>
            <a:r>
              <a:rPr lang="en-CA" b="1" dirty="0" smtClean="0"/>
              <a:t>Role</a:t>
            </a:r>
            <a:r>
              <a:rPr lang="en-CA" b="1" baseline="0" dirty="0" smtClean="0"/>
              <a:t> and Responsibilities:</a:t>
            </a:r>
            <a:endParaRPr lang="en-CA" b="1" baseline="0" dirty="0" smtClean="0"/>
          </a:p>
          <a:p>
            <a:pPr marL="628650" lvl="1" indent="-171450" eaLnBrk="1" hangingPunct="1">
              <a:buFont typeface="Arial" panose="020B0604020202020204" pitchFamily="34" charset="0"/>
              <a:buChar char="•"/>
              <a:defRPr/>
            </a:pPr>
            <a:r>
              <a:rPr lang="en-US" sz="800" kern="1200" dirty="0" smtClean="0">
                <a:solidFill>
                  <a:schemeClr val="tx1"/>
                </a:solidFill>
                <a:latin typeface="+mn-lt"/>
                <a:ea typeface="+mn-ea"/>
                <a:cs typeface="+mn-cs"/>
              </a:rPr>
              <a:t>Practice good governance.</a:t>
            </a:r>
          </a:p>
          <a:p>
            <a:pPr marL="628650" lvl="1" indent="-171450" eaLnBrk="1" hangingPunct="1">
              <a:buFont typeface="Arial" panose="020B0604020202020204" pitchFamily="34" charset="0"/>
              <a:buChar char="•"/>
              <a:defRPr/>
            </a:pPr>
            <a:r>
              <a:rPr lang="en-US" sz="800" kern="1200" dirty="0" smtClean="0">
                <a:solidFill>
                  <a:schemeClr val="tx1"/>
                </a:solidFill>
                <a:latin typeface="+mn-lt"/>
                <a:ea typeface="+mn-ea"/>
                <a:cs typeface="+mn-cs"/>
              </a:rPr>
              <a:t>Represent</a:t>
            </a:r>
            <a:r>
              <a:rPr lang="en-US" sz="800" kern="1200" baseline="0" dirty="0" smtClean="0">
                <a:solidFill>
                  <a:schemeClr val="tx1"/>
                </a:solidFill>
                <a:latin typeface="+mn-lt"/>
                <a:ea typeface="+mn-ea"/>
                <a:cs typeface="+mn-cs"/>
              </a:rPr>
              <a:t> the public and a</a:t>
            </a:r>
            <a:r>
              <a:rPr lang="en-US" sz="800" kern="1200" dirty="0" smtClean="0">
                <a:solidFill>
                  <a:schemeClr val="tx1"/>
                </a:solidFill>
                <a:latin typeface="+mn-lt"/>
                <a:ea typeface="+mn-ea"/>
                <a:cs typeface="+mn-cs"/>
              </a:rPr>
              <a:t>ct in the best interest of the community.</a:t>
            </a:r>
          </a:p>
          <a:p>
            <a:pPr marL="628650" lvl="1" indent="-171450" eaLnBrk="1" hangingPunct="1">
              <a:buFont typeface="Arial" panose="020B0604020202020204" pitchFamily="34" charset="0"/>
              <a:buChar char="•"/>
              <a:defRPr/>
            </a:pPr>
            <a:r>
              <a:rPr lang="en-US" sz="800" kern="1200" dirty="0" smtClean="0">
                <a:solidFill>
                  <a:schemeClr val="tx1"/>
                </a:solidFill>
                <a:latin typeface="+mn-lt"/>
                <a:ea typeface="+mn-ea"/>
                <a:cs typeface="+mn-cs"/>
              </a:rPr>
              <a:t>Understand council authority and policies (including department policies).</a:t>
            </a:r>
          </a:p>
          <a:p>
            <a:pPr marL="628650" lvl="1" indent="-171450" eaLnBrk="1" hangingPunct="1">
              <a:buFont typeface="Arial" panose="020B0604020202020204" pitchFamily="34" charset="0"/>
              <a:buChar char="•"/>
              <a:defRPr/>
            </a:pPr>
            <a:r>
              <a:rPr lang="en-US" sz="800" kern="1200" dirty="0" smtClean="0">
                <a:solidFill>
                  <a:schemeClr val="tx1"/>
                </a:solidFill>
                <a:latin typeface="+mn-lt"/>
                <a:ea typeface="+mn-ea"/>
                <a:cs typeface="+mn-cs"/>
              </a:rPr>
              <a:t>Attend all council meetings and council committee</a:t>
            </a:r>
            <a:r>
              <a:rPr lang="en-US" sz="800" kern="1200" baseline="0" dirty="0" smtClean="0">
                <a:solidFill>
                  <a:schemeClr val="tx1"/>
                </a:solidFill>
                <a:latin typeface="+mn-lt"/>
                <a:ea typeface="+mn-ea"/>
                <a:cs typeface="+mn-cs"/>
              </a:rPr>
              <a:t> meetings and </a:t>
            </a:r>
            <a:r>
              <a:rPr lang="en-US" sz="800" kern="1200" dirty="0" smtClean="0">
                <a:solidFill>
                  <a:schemeClr val="tx1"/>
                </a:solidFill>
                <a:latin typeface="+mn-lt"/>
                <a:ea typeface="+mn-ea"/>
                <a:cs typeface="+mn-cs"/>
              </a:rPr>
              <a:t>participate in discussions/decisions.</a:t>
            </a:r>
          </a:p>
          <a:p>
            <a:pPr marL="628650" lvl="1" indent="-171450" eaLnBrk="1" hangingPunct="1">
              <a:buFont typeface="Arial" panose="020B0604020202020204" pitchFamily="34" charset="0"/>
              <a:buChar char="•"/>
              <a:defRPr/>
            </a:pPr>
            <a:r>
              <a:rPr lang="en-US" sz="800" kern="1200" dirty="0" smtClean="0">
                <a:solidFill>
                  <a:schemeClr val="tx1"/>
                </a:solidFill>
                <a:latin typeface="+mn-lt"/>
                <a:ea typeface="+mn-ea"/>
                <a:cs typeface="+mn-cs"/>
              </a:rPr>
              <a:t>Make objective and unbiased decisions and</a:t>
            </a:r>
            <a:r>
              <a:rPr lang="en-US" sz="800" kern="1200" baseline="0" dirty="0" smtClean="0">
                <a:solidFill>
                  <a:schemeClr val="tx1"/>
                </a:solidFill>
                <a:latin typeface="+mn-lt"/>
                <a:ea typeface="+mn-ea"/>
                <a:cs typeface="+mn-cs"/>
              </a:rPr>
              <a:t> accept responsibility for council decisions.</a:t>
            </a:r>
            <a:endParaRPr lang="en-US" sz="800" kern="1200" dirty="0" smtClean="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pPr>
              <a:defRPr/>
            </a:pPr>
            <a:fld id="{7410456D-5B60-4147-AEFC-FDF2F05BA408}" type="slidenum">
              <a:rPr lang="en-CA" smtClean="0"/>
              <a:pPr>
                <a:defRPr/>
              </a:pPr>
              <a:t>27</a:t>
            </a:fld>
            <a:endParaRPr lang="en-CA"/>
          </a:p>
        </p:txBody>
      </p:sp>
    </p:spTree>
    <p:extLst>
      <p:ext uri="{BB962C8B-B14F-4D97-AF65-F5344CB8AC3E}">
        <p14:creationId xmlns:p14="http://schemas.microsoft.com/office/powerpoint/2010/main" val="3619448031"/>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b="1" dirty="0" smtClean="0"/>
              <a:t>Council </a:t>
            </a:r>
            <a:r>
              <a:rPr lang="en-CA" b="1" dirty="0" smtClean="0"/>
              <a:t>Members</a:t>
            </a:r>
            <a:r>
              <a:rPr lang="en-CA" b="1" dirty="0" smtClean="0"/>
              <a:t>:</a:t>
            </a:r>
          </a:p>
          <a:p>
            <a:endParaRPr lang="en-CA" b="1" dirty="0" smtClean="0"/>
          </a:p>
          <a:p>
            <a:r>
              <a:rPr lang="en-CA" b="1" dirty="0" smtClean="0"/>
              <a:t>Role and Responsibilities</a:t>
            </a:r>
            <a:r>
              <a:rPr lang="en-CA" b="1" baseline="0" dirty="0" smtClean="0"/>
              <a:t>:</a:t>
            </a:r>
            <a:endParaRPr lang="en-CA" b="1" dirty="0" smtClean="0"/>
          </a:p>
          <a:p>
            <a:pPr marL="628650" lvl="1" indent="-171450" eaLnBrk="1" hangingPunct="1">
              <a:lnSpc>
                <a:spcPct val="90000"/>
              </a:lnSpc>
              <a:buFont typeface="Arial" panose="020B0604020202020204" pitchFamily="34" charset="0"/>
              <a:buChar char="•"/>
              <a:defRPr/>
            </a:pPr>
            <a:r>
              <a:rPr lang="en-US" dirty="0" smtClean="0"/>
              <a:t>Be aware of financial limitations in decision making and maintain</a:t>
            </a:r>
            <a:r>
              <a:rPr lang="en-US" baseline="0" dirty="0" smtClean="0"/>
              <a:t> financial integrity.</a:t>
            </a:r>
            <a:endParaRPr lang="en-US" dirty="0" smtClean="0"/>
          </a:p>
          <a:p>
            <a:pPr marL="628650" lvl="1" indent="-171450" eaLnBrk="1" hangingPunct="1">
              <a:lnSpc>
                <a:spcPct val="90000"/>
              </a:lnSpc>
              <a:buFont typeface="Arial" panose="020B0604020202020204" pitchFamily="34" charset="0"/>
              <a:buChar char="•"/>
              <a:defRPr/>
            </a:pPr>
            <a:r>
              <a:rPr lang="en-US" dirty="0" smtClean="0"/>
              <a:t>Ensure</a:t>
            </a:r>
            <a:r>
              <a:rPr lang="en-US" baseline="0" dirty="0" smtClean="0"/>
              <a:t> administrative practices and procedures are in place to implement council decisions.</a:t>
            </a:r>
            <a:endParaRPr lang="en-US" dirty="0" smtClean="0"/>
          </a:p>
          <a:p>
            <a:pPr marL="628650" lvl="1" indent="-171450" eaLnBrk="1" hangingPunct="1">
              <a:lnSpc>
                <a:spcPct val="90000"/>
              </a:lnSpc>
              <a:buFont typeface="Arial" panose="020B0604020202020204" pitchFamily="34" charset="0"/>
              <a:buChar char="•"/>
              <a:defRPr/>
            </a:pPr>
            <a:r>
              <a:rPr lang="en-US" dirty="0" smtClean="0"/>
              <a:t>Protect community assets, including from theft, misuse, neglect and fraud.</a:t>
            </a:r>
          </a:p>
          <a:p>
            <a:pPr marL="628650" lvl="1" indent="-171450" eaLnBrk="1" hangingPunct="1">
              <a:lnSpc>
                <a:spcPct val="90000"/>
              </a:lnSpc>
              <a:buFont typeface="Arial" panose="020B0604020202020204" pitchFamily="34" charset="0"/>
              <a:buChar char="•"/>
              <a:defRPr/>
            </a:pPr>
            <a:r>
              <a:rPr lang="en-US" dirty="0" smtClean="0"/>
              <a:t>Ensure staff are adequately trained.</a:t>
            </a:r>
          </a:p>
          <a:p>
            <a:pPr marL="628650" lvl="1" indent="-171450" eaLnBrk="1" hangingPunct="1">
              <a:lnSpc>
                <a:spcPct val="90000"/>
              </a:lnSpc>
              <a:buFont typeface="Arial" panose="020B0604020202020204" pitchFamily="34" charset="0"/>
              <a:buChar char="•"/>
              <a:defRPr/>
            </a:pPr>
            <a:r>
              <a:rPr lang="en-US" dirty="0" smtClean="0"/>
              <a:t>Adhere to conflict of interest rules.</a:t>
            </a:r>
          </a:p>
          <a:p>
            <a:pPr marL="628650" lvl="1" indent="-171450" eaLnBrk="1" hangingPunct="1">
              <a:lnSpc>
                <a:spcPct val="90000"/>
              </a:lnSpc>
              <a:buFont typeface="Arial" panose="020B0604020202020204" pitchFamily="34" charset="0"/>
              <a:buChar char="•"/>
              <a:defRPr/>
            </a:pPr>
            <a:r>
              <a:rPr lang="en-US" dirty="0" smtClean="0"/>
              <a:t>Keep matters confidential until discussed at a meeting open to the public.</a:t>
            </a:r>
          </a:p>
        </p:txBody>
      </p:sp>
      <p:sp>
        <p:nvSpPr>
          <p:cNvPr id="4" name="Slide Number Placeholder 3"/>
          <p:cNvSpPr>
            <a:spLocks noGrp="1"/>
          </p:cNvSpPr>
          <p:nvPr>
            <p:ph type="sldNum" sz="quarter" idx="10"/>
          </p:nvPr>
        </p:nvSpPr>
        <p:spPr/>
        <p:txBody>
          <a:bodyPr/>
          <a:lstStyle/>
          <a:p>
            <a:pPr>
              <a:defRPr/>
            </a:pPr>
            <a:fld id="{7410456D-5B60-4147-AEFC-FDF2F05BA408}" type="slidenum">
              <a:rPr lang="en-CA" smtClean="0"/>
              <a:pPr>
                <a:defRPr/>
              </a:pPr>
              <a:t>28</a:t>
            </a:fld>
            <a:endParaRPr lang="en-CA"/>
          </a:p>
        </p:txBody>
      </p:sp>
    </p:spTree>
    <p:extLst>
      <p:ext uri="{BB962C8B-B14F-4D97-AF65-F5344CB8AC3E}">
        <p14:creationId xmlns:p14="http://schemas.microsoft.com/office/powerpoint/2010/main" val="1727344376"/>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b="1" dirty="0" smtClean="0"/>
              <a:t>Council</a:t>
            </a:r>
            <a:r>
              <a:rPr lang="en-CA" b="1" baseline="0" dirty="0" smtClean="0"/>
              <a:t> </a:t>
            </a:r>
            <a:r>
              <a:rPr lang="en-CA" b="1" baseline="0" dirty="0" smtClean="0"/>
              <a:t>Members</a:t>
            </a:r>
            <a:r>
              <a:rPr lang="en-CA" b="1" baseline="0" dirty="0" smtClean="0"/>
              <a:t>:</a:t>
            </a:r>
          </a:p>
          <a:p>
            <a:endParaRPr lang="en-CA" b="1" dirty="0" smtClean="0"/>
          </a:p>
          <a:p>
            <a:r>
              <a:rPr lang="en-CA" b="1" dirty="0" smtClean="0"/>
              <a:t>Role and Responsibilities:</a:t>
            </a:r>
            <a:endParaRPr lang="en-CA" b="1" baseline="0" dirty="0" smtClean="0"/>
          </a:p>
          <a:p>
            <a:pPr marL="628650" lvl="1" indent="-171450" eaLnBrk="1" hangingPunct="1">
              <a:buFont typeface="Arial" panose="020B0604020202020204" pitchFamily="34" charset="0"/>
              <a:buChar char="•"/>
              <a:defRPr/>
            </a:pPr>
            <a:r>
              <a:rPr lang="en-US" dirty="0" smtClean="0"/>
              <a:t>Seek and distribute</a:t>
            </a:r>
            <a:r>
              <a:rPr lang="en-US" baseline="0" dirty="0" smtClean="0"/>
              <a:t> information to community </a:t>
            </a:r>
            <a:r>
              <a:rPr lang="en-US" dirty="0" smtClean="0"/>
              <a:t>residents and employees.</a:t>
            </a:r>
          </a:p>
          <a:p>
            <a:pPr marL="628650" lvl="1" indent="-171450" eaLnBrk="1" hangingPunct="1">
              <a:buFont typeface="Arial" panose="020B0604020202020204" pitchFamily="34" charset="0"/>
              <a:buChar char="•"/>
              <a:defRPr/>
            </a:pPr>
            <a:r>
              <a:rPr lang="en-US" dirty="0" smtClean="0"/>
              <a:t>Evaluate policies,</a:t>
            </a:r>
            <a:r>
              <a:rPr lang="en-US" baseline="0" dirty="0" smtClean="0"/>
              <a:t> </a:t>
            </a:r>
            <a:r>
              <a:rPr lang="en-US" dirty="0" smtClean="0"/>
              <a:t>programs and services of the community.</a:t>
            </a:r>
            <a:endParaRPr lang="en-US" b="1" i="1" dirty="0" smtClean="0"/>
          </a:p>
          <a:p>
            <a:pPr marL="628650" lvl="1" indent="-171450" eaLnBrk="1" hangingPunct="1">
              <a:buFont typeface="Arial" panose="020B0604020202020204" pitchFamily="34" charset="0"/>
              <a:buChar char="•"/>
              <a:defRPr/>
            </a:pPr>
            <a:r>
              <a:rPr lang="en-US" dirty="0" smtClean="0"/>
              <a:t>Adhere to workplace safety and health requirements, including</a:t>
            </a:r>
            <a:r>
              <a:rPr lang="en-US" baseline="0" dirty="0" smtClean="0"/>
              <a:t> the community respectful workplace and harassment prevention policy</a:t>
            </a:r>
            <a:r>
              <a:rPr lang="en-US" dirty="0" smtClean="0"/>
              <a:t>.</a:t>
            </a:r>
          </a:p>
          <a:p>
            <a:pPr marL="628650" lvl="1" indent="-171450" eaLnBrk="1" hangingPunct="1">
              <a:buFont typeface="Arial" panose="020B0604020202020204" pitchFamily="34" charset="0"/>
              <a:buChar char="•"/>
              <a:defRPr/>
            </a:pPr>
            <a:r>
              <a:rPr lang="en-US" dirty="0" smtClean="0"/>
              <a:t>Perform</a:t>
            </a:r>
            <a:r>
              <a:rPr lang="en-US" baseline="0" dirty="0" smtClean="0"/>
              <a:t> any other duty or function imposed by the council or an act.</a:t>
            </a:r>
            <a:endParaRPr lang="en-US" dirty="0" smtClean="0"/>
          </a:p>
        </p:txBody>
      </p:sp>
      <p:sp>
        <p:nvSpPr>
          <p:cNvPr id="4" name="Slide Number Placeholder 3"/>
          <p:cNvSpPr>
            <a:spLocks noGrp="1"/>
          </p:cNvSpPr>
          <p:nvPr>
            <p:ph type="sldNum" sz="quarter" idx="10"/>
          </p:nvPr>
        </p:nvSpPr>
        <p:spPr/>
        <p:txBody>
          <a:bodyPr/>
          <a:lstStyle/>
          <a:p>
            <a:pPr>
              <a:defRPr/>
            </a:pPr>
            <a:fld id="{7410456D-5B60-4147-AEFC-FDF2F05BA408}" type="slidenum">
              <a:rPr lang="en-CA" smtClean="0"/>
              <a:pPr>
                <a:defRPr/>
              </a:pPr>
              <a:t>29</a:t>
            </a:fld>
            <a:endParaRPr lang="en-CA"/>
          </a:p>
        </p:txBody>
      </p:sp>
    </p:spTree>
    <p:extLst>
      <p:ext uri="{BB962C8B-B14F-4D97-AF65-F5344CB8AC3E}">
        <p14:creationId xmlns:p14="http://schemas.microsoft.com/office/powerpoint/2010/main" val="109667588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b="1" dirty="0" smtClean="0"/>
              <a:t>Presentation Outline:</a:t>
            </a:r>
          </a:p>
          <a:p>
            <a:r>
              <a:rPr lang="en-CA" dirty="0" smtClean="0"/>
              <a:t>Review </a:t>
            </a:r>
            <a:r>
              <a:rPr lang="en-CA" dirty="0" smtClean="0"/>
              <a:t>slide.</a:t>
            </a:r>
            <a:endParaRPr lang="en-CA" dirty="0"/>
          </a:p>
        </p:txBody>
      </p:sp>
      <p:sp>
        <p:nvSpPr>
          <p:cNvPr id="4" name="Slide Number Placeholder 3"/>
          <p:cNvSpPr>
            <a:spLocks noGrp="1"/>
          </p:cNvSpPr>
          <p:nvPr>
            <p:ph type="sldNum" sz="quarter" idx="10"/>
          </p:nvPr>
        </p:nvSpPr>
        <p:spPr/>
        <p:txBody>
          <a:bodyPr/>
          <a:lstStyle/>
          <a:p>
            <a:pPr>
              <a:defRPr/>
            </a:pPr>
            <a:fld id="{7410456D-5B60-4147-AEFC-FDF2F05BA408}" type="slidenum">
              <a:rPr lang="en-CA" smtClean="0"/>
              <a:pPr>
                <a:defRPr/>
              </a:pPr>
              <a:t>3</a:t>
            </a:fld>
            <a:endParaRPr lang="en-CA"/>
          </a:p>
        </p:txBody>
      </p:sp>
    </p:spTree>
    <p:extLst>
      <p:ext uri="{BB962C8B-B14F-4D97-AF65-F5344CB8AC3E}">
        <p14:creationId xmlns:p14="http://schemas.microsoft.com/office/powerpoint/2010/main" val="2709454435"/>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b="1" dirty="0" smtClean="0"/>
              <a:t>Additional Duties of the Mayor:</a:t>
            </a:r>
          </a:p>
          <a:p>
            <a:pPr marL="628650" lvl="1" indent="-171450" eaLnBrk="1" hangingPunct="1">
              <a:buFont typeface="Arial" panose="020B0604020202020204" pitchFamily="34" charset="0"/>
              <a:buChar char="•"/>
              <a:defRPr/>
            </a:pPr>
            <a:r>
              <a:rPr lang="en-US" sz="800" kern="1200" dirty="0" smtClean="0">
                <a:solidFill>
                  <a:schemeClr val="tx1"/>
                </a:solidFill>
                <a:latin typeface="+mn-lt"/>
                <a:ea typeface="+mn-ea"/>
                <a:cs typeface="+mn-cs"/>
              </a:rPr>
              <a:t>council representative</a:t>
            </a:r>
            <a:endParaRPr lang="en-US" sz="800" b="1" i="1" kern="1200" dirty="0" smtClean="0">
              <a:solidFill>
                <a:schemeClr val="tx1"/>
              </a:solidFill>
              <a:latin typeface="+mn-lt"/>
              <a:ea typeface="+mn-ea"/>
              <a:cs typeface="+mn-cs"/>
            </a:endParaRPr>
          </a:p>
          <a:p>
            <a:pPr marL="628650" lvl="1" indent="-171450" eaLnBrk="1" hangingPunct="1">
              <a:buFont typeface="Arial" panose="020B0604020202020204" pitchFamily="34" charset="0"/>
              <a:buChar char="•"/>
              <a:defRPr/>
            </a:pPr>
            <a:r>
              <a:rPr lang="en-US" sz="800" kern="1200" dirty="0" smtClean="0">
                <a:solidFill>
                  <a:schemeClr val="tx1"/>
                </a:solidFill>
                <a:latin typeface="+mn-lt"/>
                <a:ea typeface="+mn-ea"/>
                <a:cs typeface="+mn-cs"/>
              </a:rPr>
              <a:t>chair of all council meetings</a:t>
            </a:r>
          </a:p>
          <a:p>
            <a:pPr marL="628650" lvl="1" indent="-171450" eaLnBrk="1" hangingPunct="1">
              <a:buFont typeface="Arial" panose="020B0604020202020204" pitchFamily="34" charset="0"/>
              <a:buChar char="•"/>
              <a:defRPr/>
            </a:pPr>
            <a:r>
              <a:rPr lang="en-US" sz="800" kern="1200" dirty="0" smtClean="0">
                <a:solidFill>
                  <a:schemeClr val="tx1"/>
                </a:solidFill>
                <a:latin typeface="+mn-lt"/>
                <a:ea typeface="+mn-ea"/>
                <a:cs typeface="+mn-cs"/>
              </a:rPr>
              <a:t>ensure council decisions are legal – do not</a:t>
            </a:r>
            <a:r>
              <a:rPr lang="en-US" sz="800" kern="1200" baseline="0" dirty="0" smtClean="0">
                <a:solidFill>
                  <a:schemeClr val="tx1"/>
                </a:solidFill>
                <a:latin typeface="+mn-lt"/>
                <a:ea typeface="+mn-ea"/>
                <a:cs typeface="+mn-cs"/>
              </a:rPr>
              <a:t> contradict legislation or a department policy or procedure</a:t>
            </a:r>
            <a:endParaRPr lang="en-US" sz="800" b="1" i="1" kern="1200" dirty="0" smtClean="0">
              <a:solidFill>
                <a:schemeClr val="tx1"/>
              </a:solidFill>
              <a:latin typeface="+mn-lt"/>
              <a:ea typeface="+mn-ea"/>
              <a:cs typeface="+mn-cs"/>
            </a:endParaRPr>
          </a:p>
          <a:p>
            <a:pPr marL="628650" lvl="1" indent="-171450" eaLnBrk="1" hangingPunct="1">
              <a:buFont typeface="Arial" panose="020B0604020202020204" pitchFamily="34" charset="0"/>
              <a:buChar char="•"/>
              <a:defRPr/>
            </a:pPr>
            <a:r>
              <a:rPr lang="en-US" sz="800" kern="1200" dirty="0" smtClean="0">
                <a:solidFill>
                  <a:schemeClr val="tx1"/>
                </a:solidFill>
                <a:latin typeface="+mn-lt"/>
                <a:ea typeface="+mn-ea"/>
                <a:cs typeface="+mn-cs"/>
              </a:rPr>
              <a:t>guard against conflict of interest</a:t>
            </a:r>
          </a:p>
          <a:p>
            <a:pPr marL="628650" lvl="1" indent="-171450" eaLnBrk="1" hangingPunct="1">
              <a:buFont typeface="Arial" panose="020B0604020202020204" pitchFamily="34" charset="0"/>
              <a:buChar char="•"/>
              <a:defRPr/>
            </a:pPr>
            <a:r>
              <a:rPr lang="en-US" sz="800" kern="1200" dirty="0" smtClean="0">
                <a:solidFill>
                  <a:schemeClr val="tx1"/>
                </a:solidFill>
                <a:latin typeface="+mn-lt"/>
                <a:ea typeface="+mn-ea"/>
                <a:cs typeface="+mn-cs"/>
              </a:rPr>
              <a:t>ability to call special</a:t>
            </a:r>
            <a:r>
              <a:rPr lang="en-US" sz="800" kern="1200" baseline="0" dirty="0" smtClean="0">
                <a:solidFill>
                  <a:schemeClr val="tx1"/>
                </a:solidFill>
                <a:latin typeface="+mn-lt"/>
                <a:ea typeface="+mn-ea"/>
                <a:cs typeface="+mn-cs"/>
              </a:rPr>
              <a:t> meetings under subsection 128(1) of The Northern Affairs Act</a:t>
            </a:r>
            <a:endParaRPr lang="en-US" sz="800" b="1" i="1" kern="1200" baseline="0" dirty="0" smtClean="0">
              <a:solidFill>
                <a:schemeClr val="tx1"/>
              </a:solidFill>
              <a:latin typeface="+mn-lt"/>
              <a:ea typeface="+mn-ea"/>
              <a:cs typeface="+mn-cs"/>
            </a:endParaRPr>
          </a:p>
          <a:p>
            <a:pPr marL="628650" lvl="1" indent="-171450" eaLnBrk="1" hangingPunct="1">
              <a:buFont typeface="Arial" panose="020B0604020202020204" pitchFamily="34" charset="0"/>
              <a:buChar char="•"/>
              <a:defRPr/>
            </a:pPr>
            <a:r>
              <a:rPr lang="en-US" sz="800" kern="1200" baseline="0" dirty="0" smtClean="0">
                <a:solidFill>
                  <a:schemeClr val="tx1"/>
                </a:solidFill>
                <a:latin typeface="+mn-lt"/>
                <a:ea typeface="+mn-ea"/>
                <a:cs typeface="+mn-cs"/>
              </a:rPr>
              <a:t>responsible as head under section 80 of </a:t>
            </a:r>
            <a:r>
              <a:rPr lang="en-US" sz="800" kern="1200" baseline="0" dirty="0" smtClean="0">
                <a:solidFill>
                  <a:schemeClr val="tx1"/>
                </a:solidFill>
                <a:latin typeface="+mn-lt"/>
                <a:ea typeface="+mn-ea"/>
                <a:cs typeface="+mn-cs"/>
              </a:rPr>
              <a:t>FIPPA </a:t>
            </a:r>
            <a:r>
              <a:rPr lang="en-US" sz="800" kern="1200" baseline="0" dirty="0" smtClean="0">
                <a:solidFill>
                  <a:schemeClr val="tx1"/>
                </a:solidFill>
                <a:latin typeface="+mn-lt"/>
                <a:ea typeface="+mn-ea"/>
                <a:cs typeface="+mn-cs"/>
              </a:rPr>
              <a:t>legislation</a:t>
            </a:r>
            <a:endParaRPr lang="en-US" sz="800" kern="1200" dirty="0" smtClean="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pPr>
              <a:defRPr/>
            </a:pPr>
            <a:fld id="{7410456D-5B60-4147-AEFC-FDF2F05BA408}" type="slidenum">
              <a:rPr lang="en-CA" smtClean="0"/>
              <a:pPr>
                <a:defRPr/>
              </a:pPr>
              <a:t>30</a:t>
            </a:fld>
            <a:endParaRPr lang="en-CA"/>
          </a:p>
        </p:txBody>
      </p:sp>
    </p:spTree>
    <p:extLst>
      <p:ext uri="{BB962C8B-B14F-4D97-AF65-F5344CB8AC3E}">
        <p14:creationId xmlns:p14="http://schemas.microsoft.com/office/powerpoint/2010/main" val="3720786442"/>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b="1" dirty="0" smtClean="0"/>
              <a:t>Council:</a:t>
            </a:r>
          </a:p>
          <a:p>
            <a:pPr marL="628650" lvl="1" indent="-171450" eaLnBrk="1" hangingPunct="1">
              <a:buFont typeface="Arial" panose="020B0604020202020204" pitchFamily="34" charset="0"/>
              <a:buChar char="•"/>
            </a:pPr>
            <a:r>
              <a:rPr lang="en-US" altLang="en-US" dirty="0" smtClean="0"/>
              <a:t>Establish the community’s organizational structure and adopt rules of procedure:</a:t>
            </a:r>
          </a:p>
          <a:p>
            <a:pPr marL="1085850" lvl="2" indent="-171450" eaLnBrk="1" hangingPunct="1">
              <a:buFont typeface="Symbol" panose="05050102010706020507" pitchFamily="18" charset="2"/>
              <a:buChar char=""/>
            </a:pPr>
            <a:r>
              <a:rPr lang="en-US" altLang="en-US" dirty="0" smtClean="0"/>
              <a:t>by council resolution if unincorporated or </a:t>
            </a:r>
            <a:r>
              <a:rPr lang="en-US" altLang="en-US" dirty="0" smtClean="0"/>
              <a:t>by bylaw </a:t>
            </a:r>
            <a:r>
              <a:rPr lang="en-US" altLang="en-US" dirty="0" smtClean="0"/>
              <a:t>if incorporated</a:t>
            </a:r>
          </a:p>
          <a:p>
            <a:pPr marL="1085850" lvl="2" indent="-171450" eaLnBrk="1" hangingPunct="1">
              <a:buFont typeface="Symbol" panose="05050102010706020507" pitchFamily="18" charset="2"/>
              <a:buChar char=""/>
            </a:pPr>
            <a:r>
              <a:rPr lang="en-US" altLang="en-US" dirty="0" smtClean="0"/>
              <a:t>review at least once during term of office</a:t>
            </a:r>
          </a:p>
          <a:p>
            <a:pPr marL="628650" marR="0" lvl="1" indent="-171450" algn="l" defTabSz="914400" rtl="0" eaLnBrk="0" fontAlgn="base" latinLnBrk="0" hangingPunct="0">
              <a:lnSpc>
                <a:spcPct val="100000"/>
              </a:lnSpc>
              <a:spcBef>
                <a:spcPct val="30000"/>
              </a:spcBef>
              <a:spcAft>
                <a:spcPct val="0"/>
              </a:spcAft>
              <a:buClrTx/>
              <a:buSzTx/>
              <a:buFont typeface="Arial" panose="020B0604020202020204" pitchFamily="34" charset="0"/>
              <a:buChar char="•"/>
              <a:tabLst/>
              <a:defRPr/>
            </a:pPr>
            <a:r>
              <a:rPr lang="en-US" altLang="en-US" dirty="0" smtClean="0"/>
              <a:t>A council must conduct itself</a:t>
            </a:r>
            <a:r>
              <a:rPr lang="en-US" altLang="en-US" baseline="0" dirty="0" smtClean="0"/>
              <a:t> in accordance with the rules of procedure it adopts.</a:t>
            </a:r>
            <a:endParaRPr lang="en-US" altLang="en-US" dirty="0" smtClean="0"/>
          </a:p>
          <a:p>
            <a:pPr marL="628650" marR="0" lvl="1" indent="-171450" algn="l" defTabSz="914400" rtl="0" eaLnBrk="0" fontAlgn="base" latinLnBrk="0" hangingPunct="0">
              <a:lnSpc>
                <a:spcPct val="100000"/>
              </a:lnSpc>
              <a:spcBef>
                <a:spcPct val="30000"/>
              </a:spcBef>
              <a:spcAft>
                <a:spcPct val="0"/>
              </a:spcAft>
              <a:buClrTx/>
              <a:buSzTx/>
              <a:buFont typeface="Arial" panose="020B0604020202020204" pitchFamily="34" charset="0"/>
              <a:buChar char="•"/>
              <a:tabLst/>
              <a:defRPr/>
            </a:pPr>
            <a:r>
              <a:rPr lang="en-US" altLang="en-US" dirty="0" smtClean="0"/>
              <a:t>Responsible</a:t>
            </a:r>
            <a:r>
              <a:rPr lang="en-US" altLang="en-US" baseline="0" dirty="0" smtClean="0"/>
              <a:t> to the public.</a:t>
            </a:r>
          </a:p>
          <a:p>
            <a:pPr marL="628650" marR="0" lvl="1" indent="-171450" algn="l" defTabSz="914400" rtl="0" eaLnBrk="0" fontAlgn="base" latinLnBrk="0" hangingPunct="0">
              <a:lnSpc>
                <a:spcPct val="100000"/>
              </a:lnSpc>
              <a:spcBef>
                <a:spcPct val="30000"/>
              </a:spcBef>
              <a:spcAft>
                <a:spcPct val="0"/>
              </a:spcAft>
              <a:buClrTx/>
              <a:buSzTx/>
              <a:buFont typeface="Arial" panose="020B0604020202020204" pitchFamily="34" charset="0"/>
              <a:buChar char="•"/>
              <a:tabLst/>
              <a:defRPr/>
            </a:pPr>
            <a:r>
              <a:rPr lang="en-US" altLang="en-US" baseline="0" dirty="0" smtClean="0"/>
              <a:t>Appoints a CAO by resolution if unincorporated or </a:t>
            </a:r>
            <a:r>
              <a:rPr lang="en-US" altLang="en-US" baseline="0" dirty="0" smtClean="0"/>
              <a:t>by bylaw </a:t>
            </a:r>
            <a:r>
              <a:rPr lang="en-US" altLang="en-US" baseline="0" dirty="0" smtClean="0"/>
              <a:t>if incorporated.</a:t>
            </a:r>
            <a:endParaRPr lang="en-US" altLang="en-US" dirty="0" smtClean="0"/>
          </a:p>
        </p:txBody>
      </p:sp>
      <p:sp>
        <p:nvSpPr>
          <p:cNvPr id="4" name="Slide Number Placeholder 3"/>
          <p:cNvSpPr>
            <a:spLocks noGrp="1"/>
          </p:cNvSpPr>
          <p:nvPr>
            <p:ph type="sldNum" sz="quarter" idx="10"/>
          </p:nvPr>
        </p:nvSpPr>
        <p:spPr/>
        <p:txBody>
          <a:bodyPr/>
          <a:lstStyle/>
          <a:p>
            <a:pPr>
              <a:defRPr/>
            </a:pPr>
            <a:fld id="{7410456D-5B60-4147-AEFC-FDF2F05BA408}" type="slidenum">
              <a:rPr lang="en-CA" smtClean="0"/>
              <a:pPr>
                <a:defRPr/>
              </a:pPr>
              <a:t>31</a:t>
            </a:fld>
            <a:endParaRPr lang="en-CA"/>
          </a:p>
        </p:txBody>
      </p:sp>
    </p:spTree>
    <p:extLst>
      <p:ext uri="{BB962C8B-B14F-4D97-AF65-F5344CB8AC3E}">
        <p14:creationId xmlns:p14="http://schemas.microsoft.com/office/powerpoint/2010/main" val="2887060367"/>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b="1" dirty="0" smtClean="0"/>
              <a:t>Organization</a:t>
            </a:r>
            <a:r>
              <a:rPr lang="en-CA" b="1" baseline="0" dirty="0" smtClean="0"/>
              <a:t>al Structure:</a:t>
            </a:r>
          </a:p>
          <a:p>
            <a:r>
              <a:rPr lang="en-CA" b="0" dirty="0" smtClean="0"/>
              <a:t>This</a:t>
            </a:r>
            <a:r>
              <a:rPr lang="en-CA" b="0" baseline="0" dirty="0" smtClean="0"/>
              <a:t> is one model of establishing an organizational structure, in which one employee, the CAO, reports to council and the CAO manages and supervises the other employees. Other models exist and each community chooses their own. When a community is having issues in this area, it is usually attributable to the organizational structure. Ultimately, council is responsible to the public and must have a CAO in place.</a:t>
            </a:r>
            <a:endParaRPr lang="en-CA" b="0" dirty="0"/>
          </a:p>
        </p:txBody>
      </p:sp>
      <p:sp>
        <p:nvSpPr>
          <p:cNvPr id="4" name="Slide Number Placeholder 3"/>
          <p:cNvSpPr>
            <a:spLocks noGrp="1"/>
          </p:cNvSpPr>
          <p:nvPr>
            <p:ph type="sldNum" sz="quarter" idx="10"/>
          </p:nvPr>
        </p:nvSpPr>
        <p:spPr/>
        <p:txBody>
          <a:bodyPr/>
          <a:lstStyle/>
          <a:p>
            <a:pPr>
              <a:defRPr/>
            </a:pPr>
            <a:fld id="{7410456D-5B60-4147-AEFC-FDF2F05BA408}" type="slidenum">
              <a:rPr lang="en-CA" smtClean="0"/>
              <a:pPr>
                <a:defRPr/>
              </a:pPr>
              <a:t>32</a:t>
            </a:fld>
            <a:endParaRPr lang="en-CA"/>
          </a:p>
        </p:txBody>
      </p:sp>
    </p:spTree>
    <p:extLst>
      <p:ext uri="{BB962C8B-B14F-4D97-AF65-F5344CB8AC3E}">
        <p14:creationId xmlns:p14="http://schemas.microsoft.com/office/powerpoint/2010/main" val="2035642430"/>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en-CA" b="1" dirty="0" smtClean="0"/>
              <a:t>Community</a:t>
            </a:r>
            <a:r>
              <a:rPr lang="en-CA" b="1" baseline="0" dirty="0" smtClean="0"/>
              <a:t> </a:t>
            </a:r>
            <a:r>
              <a:rPr lang="en-CA" b="1" dirty="0" smtClean="0"/>
              <a:t>Administrative</a:t>
            </a:r>
            <a:r>
              <a:rPr lang="en-CA" b="1" baseline="0" dirty="0" smtClean="0"/>
              <a:t> </a:t>
            </a:r>
            <a:r>
              <a:rPr lang="en-CA" b="1" dirty="0" smtClean="0"/>
              <a:t>Officer:</a:t>
            </a:r>
          </a:p>
          <a:p>
            <a:pPr marL="628650" lvl="1" indent="-171450">
              <a:buFont typeface="Arial" panose="020B0604020202020204" pitchFamily="34" charset="0"/>
              <a:buChar char="•"/>
            </a:pPr>
            <a:r>
              <a:rPr lang="en-US" sz="1200" kern="1200" dirty="0" smtClean="0">
                <a:solidFill>
                  <a:schemeClr val="tx1"/>
                </a:solidFill>
                <a:effectLst/>
                <a:latin typeface="+mn-lt"/>
                <a:ea typeface="+mn-ea"/>
                <a:cs typeface="+mn-cs"/>
              </a:rPr>
              <a:t>An information resource and principal advisor to council on acts, regulations, policies, procedures and finances, including department policies and procedures.</a:t>
            </a:r>
            <a:endParaRPr lang="en-CA" sz="1200" kern="1200" dirty="0" smtClean="0">
              <a:solidFill>
                <a:schemeClr val="tx1"/>
              </a:solidFill>
              <a:effectLst/>
              <a:latin typeface="+mn-lt"/>
              <a:ea typeface="+mn-ea"/>
              <a:cs typeface="+mn-cs"/>
            </a:endParaRPr>
          </a:p>
          <a:p>
            <a:pPr marL="628650" lvl="1" indent="-171450">
              <a:buFont typeface="Arial" panose="020B0604020202020204" pitchFamily="34" charset="0"/>
              <a:buChar char="•"/>
            </a:pPr>
            <a:r>
              <a:rPr lang="en-US" sz="1200" kern="1200" dirty="0" smtClean="0">
                <a:solidFill>
                  <a:schemeClr val="tx1"/>
                </a:solidFill>
                <a:effectLst/>
                <a:latin typeface="+mn-lt"/>
                <a:ea typeface="+mn-ea"/>
                <a:cs typeface="+mn-cs"/>
              </a:rPr>
              <a:t>Responsible for implementing council decisions:</a:t>
            </a:r>
            <a:endParaRPr lang="en-CA" sz="1200" kern="1200" dirty="0" smtClean="0">
              <a:solidFill>
                <a:schemeClr val="tx1"/>
              </a:solidFill>
              <a:effectLst/>
              <a:latin typeface="+mn-lt"/>
              <a:ea typeface="+mn-ea"/>
              <a:cs typeface="+mn-cs"/>
            </a:endParaRPr>
          </a:p>
          <a:p>
            <a:pPr marL="1085850" lvl="2" indent="-171450">
              <a:buFont typeface="Symbol" panose="05050102010706020507" pitchFamily="18" charset="2"/>
              <a:buChar char=""/>
            </a:pPr>
            <a:r>
              <a:rPr lang="en-US" sz="1200" kern="1200" dirty="0" smtClean="0">
                <a:solidFill>
                  <a:schemeClr val="tx1"/>
                </a:solidFill>
                <a:effectLst/>
                <a:latin typeface="+mn-lt"/>
                <a:ea typeface="+mn-ea"/>
                <a:cs typeface="+mn-cs"/>
              </a:rPr>
              <a:t>council is the decision-maker and responsible for all its decisions</a:t>
            </a:r>
            <a:endParaRPr lang="en-CA" sz="1200" kern="1200" dirty="0" smtClean="0">
              <a:solidFill>
                <a:schemeClr val="tx1"/>
              </a:solidFill>
              <a:effectLst/>
              <a:latin typeface="+mn-lt"/>
              <a:ea typeface="+mn-ea"/>
              <a:cs typeface="+mn-cs"/>
            </a:endParaRPr>
          </a:p>
          <a:p>
            <a:pPr marL="628650" lvl="1" indent="-171450">
              <a:buFont typeface="Arial" panose="020B0604020202020204" pitchFamily="34" charset="0"/>
              <a:buChar char="•"/>
            </a:pPr>
            <a:r>
              <a:rPr lang="en-US" sz="1200" kern="1200" dirty="0" smtClean="0">
                <a:solidFill>
                  <a:schemeClr val="tx1"/>
                </a:solidFill>
                <a:effectLst/>
                <a:latin typeface="+mn-lt"/>
                <a:ea typeface="+mn-ea"/>
                <a:cs typeface="+mn-cs"/>
              </a:rPr>
              <a:t>Attends council meetings.</a:t>
            </a:r>
            <a:endParaRPr lang="en-CA" sz="1200" kern="1200" dirty="0" smtClean="0">
              <a:solidFill>
                <a:schemeClr val="tx1"/>
              </a:solidFill>
              <a:effectLst/>
              <a:latin typeface="+mn-lt"/>
              <a:ea typeface="+mn-ea"/>
              <a:cs typeface="+mn-cs"/>
            </a:endParaRPr>
          </a:p>
          <a:p>
            <a:pPr marL="628650" lvl="1" indent="-171450">
              <a:buFont typeface="Arial" panose="020B0604020202020204" pitchFamily="34" charset="0"/>
              <a:buChar char="•"/>
            </a:pPr>
            <a:r>
              <a:rPr lang="en-US" sz="1200" kern="1200" dirty="0" smtClean="0">
                <a:solidFill>
                  <a:schemeClr val="tx1"/>
                </a:solidFill>
                <a:effectLst/>
                <a:latin typeface="+mn-lt"/>
                <a:ea typeface="+mn-ea"/>
                <a:cs typeface="+mn-cs"/>
              </a:rPr>
              <a:t>Prepares agendas and meeting minutes.</a:t>
            </a:r>
            <a:endParaRPr lang="en-CA" sz="1200" kern="1200" dirty="0" smtClean="0">
              <a:solidFill>
                <a:schemeClr val="tx1"/>
              </a:solidFill>
              <a:effectLst/>
              <a:latin typeface="+mn-lt"/>
              <a:ea typeface="+mn-ea"/>
              <a:cs typeface="+mn-cs"/>
            </a:endParaRPr>
          </a:p>
          <a:p>
            <a:pPr marL="628650" lvl="1" indent="-171450">
              <a:buFont typeface="Arial" panose="020B0604020202020204" pitchFamily="34" charset="0"/>
              <a:buChar char="•"/>
            </a:pPr>
            <a:r>
              <a:rPr lang="en-US" sz="1200" kern="1200" dirty="0" smtClean="0">
                <a:solidFill>
                  <a:schemeClr val="tx1"/>
                </a:solidFill>
                <a:effectLst/>
                <a:latin typeface="+mn-lt"/>
                <a:ea typeface="+mn-ea"/>
                <a:cs typeface="+mn-cs"/>
              </a:rPr>
              <a:t>Drafts resolutions and bylaws.</a:t>
            </a:r>
          </a:p>
          <a:p>
            <a:pPr marL="628650" lvl="1" indent="-171450">
              <a:buFont typeface="Arial" panose="020B0604020202020204" pitchFamily="34" charset="0"/>
              <a:buChar char="•"/>
            </a:pPr>
            <a:r>
              <a:rPr lang="en-US" sz="1200" kern="1200" dirty="0" smtClean="0">
                <a:solidFill>
                  <a:schemeClr val="tx1"/>
                </a:solidFill>
                <a:effectLst/>
                <a:latin typeface="+mn-lt"/>
                <a:ea typeface="+mn-ea"/>
                <a:cs typeface="+mn-cs"/>
              </a:rPr>
              <a:t>Manages day</a:t>
            </a:r>
            <a:r>
              <a:rPr lang="en-US" sz="1200" kern="1200" baseline="0" dirty="0" smtClean="0">
                <a:solidFill>
                  <a:schemeClr val="tx1"/>
                </a:solidFill>
                <a:effectLst/>
                <a:latin typeface="+mn-lt"/>
                <a:ea typeface="+mn-ea"/>
                <a:cs typeface="+mn-cs"/>
              </a:rPr>
              <a:t> to day operations.</a:t>
            </a:r>
            <a:endParaRPr lang="en-CA" sz="1200" kern="1200" dirty="0" smtClean="0">
              <a:solidFill>
                <a:schemeClr val="tx1"/>
              </a:solidFill>
              <a:effectLst/>
              <a:latin typeface="+mn-lt"/>
              <a:ea typeface="+mn-ea"/>
              <a:cs typeface="+mn-cs"/>
            </a:endParaRPr>
          </a:p>
          <a:p>
            <a:pPr marL="628650" lvl="1" indent="-171450">
              <a:buFont typeface="Arial" panose="020B0604020202020204" pitchFamily="34" charset="0"/>
              <a:buChar char="•"/>
            </a:pPr>
            <a:r>
              <a:rPr lang="en-US" sz="1200" kern="1200" dirty="0" smtClean="0">
                <a:solidFill>
                  <a:schemeClr val="tx1"/>
                </a:solidFill>
                <a:effectLst/>
                <a:latin typeface="+mn-lt"/>
                <a:ea typeface="+mn-ea"/>
                <a:cs typeface="+mn-cs"/>
              </a:rPr>
              <a:t>Manages and supervises all council staff.</a:t>
            </a:r>
            <a:endParaRPr lang="en-CA" sz="1200" kern="120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pPr>
              <a:defRPr/>
            </a:pPr>
            <a:fld id="{7410456D-5B60-4147-AEFC-FDF2F05BA408}" type="slidenum">
              <a:rPr lang="en-CA" smtClean="0"/>
              <a:pPr>
                <a:defRPr/>
              </a:pPr>
              <a:t>33</a:t>
            </a:fld>
            <a:endParaRPr lang="en-CA"/>
          </a:p>
        </p:txBody>
      </p:sp>
    </p:spTree>
    <p:extLst>
      <p:ext uri="{BB962C8B-B14F-4D97-AF65-F5344CB8AC3E}">
        <p14:creationId xmlns:p14="http://schemas.microsoft.com/office/powerpoint/2010/main" val="2469672176"/>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en-CA" b="1" dirty="0" smtClean="0"/>
              <a:t>Community</a:t>
            </a:r>
            <a:r>
              <a:rPr lang="en-CA" b="1" baseline="0" dirty="0" smtClean="0"/>
              <a:t> </a:t>
            </a:r>
            <a:r>
              <a:rPr lang="en-CA" b="1" dirty="0" smtClean="0"/>
              <a:t>Administrative</a:t>
            </a:r>
            <a:r>
              <a:rPr lang="en-CA" b="1" baseline="0" dirty="0" smtClean="0"/>
              <a:t> </a:t>
            </a:r>
            <a:r>
              <a:rPr lang="en-CA" b="1" dirty="0" smtClean="0"/>
              <a:t>Officer:</a:t>
            </a:r>
          </a:p>
          <a:p>
            <a:pPr marL="628650" lvl="1" indent="-171450" eaLnBrk="1" hangingPunct="1">
              <a:lnSpc>
                <a:spcPct val="90000"/>
              </a:lnSpc>
              <a:buFont typeface="Arial" panose="020B0604020202020204" pitchFamily="34" charset="0"/>
              <a:buChar char="•"/>
            </a:pPr>
            <a:r>
              <a:rPr lang="en-US" altLang="en-US" sz="1200" kern="1200" dirty="0" smtClean="0">
                <a:solidFill>
                  <a:schemeClr val="tx1"/>
                </a:solidFill>
                <a:latin typeface="+mn-lt"/>
                <a:ea typeface="+mn-ea"/>
                <a:cs typeface="+mn-cs"/>
              </a:rPr>
              <a:t>Prepares and presents financial statements to council on a</a:t>
            </a:r>
            <a:r>
              <a:rPr lang="en-US" altLang="en-US" sz="1200" kern="1200" baseline="0" dirty="0" smtClean="0">
                <a:solidFill>
                  <a:schemeClr val="tx1"/>
                </a:solidFill>
                <a:latin typeface="+mn-lt"/>
                <a:ea typeface="+mn-ea"/>
                <a:cs typeface="+mn-cs"/>
              </a:rPr>
              <a:t> monthly basis.</a:t>
            </a:r>
            <a:endParaRPr lang="en-US" altLang="en-US" sz="1200" kern="1200" dirty="0" smtClean="0">
              <a:solidFill>
                <a:schemeClr val="tx1"/>
              </a:solidFill>
              <a:latin typeface="+mn-lt"/>
              <a:ea typeface="+mn-ea"/>
              <a:cs typeface="+mn-cs"/>
            </a:endParaRPr>
          </a:p>
          <a:p>
            <a:pPr marL="628650" lvl="1" indent="-171450" eaLnBrk="1" hangingPunct="1">
              <a:lnSpc>
                <a:spcPct val="90000"/>
              </a:lnSpc>
              <a:buFont typeface="Arial" panose="020B0604020202020204" pitchFamily="34" charset="0"/>
              <a:buChar char="•"/>
            </a:pPr>
            <a:r>
              <a:rPr lang="en-US" altLang="en-US" sz="1200" kern="1200" dirty="0" smtClean="0">
                <a:solidFill>
                  <a:schemeClr val="tx1"/>
                </a:solidFill>
                <a:latin typeface="+mn-lt"/>
                <a:ea typeface="+mn-ea"/>
                <a:cs typeface="+mn-cs"/>
              </a:rPr>
              <a:t>Maintains council files and filing systems.</a:t>
            </a:r>
          </a:p>
          <a:p>
            <a:pPr marL="628650" lvl="1" indent="-171450" eaLnBrk="1" hangingPunct="1">
              <a:lnSpc>
                <a:spcPct val="90000"/>
              </a:lnSpc>
              <a:buFont typeface="Arial" panose="020B0604020202020204" pitchFamily="34" charset="0"/>
              <a:buChar char="•"/>
            </a:pPr>
            <a:r>
              <a:rPr lang="en-US" altLang="en-US" sz="1200" kern="1200" dirty="0" smtClean="0">
                <a:solidFill>
                  <a:schemeClr val="tx1"/>
                </a:solidFill>
                <a:latin typeface="+mn-lt"/>
                <a:ea typeface="+mn-ea"/>
                <a:cs typeface="+mn-cs"/>
              </a:rPr>
              <a:t>Provides administrative support.</a:t>
            </a:r>
          </a:p>
          <a:p>
            <a:pPr marL="628650" lvl="1" indent="-171450" eaLnBrk="1" hangingPunct="1">
              <a:lnSpc>
                <a:spcPct val="90000"/>
              </a:lnSpc>
              <a:buFont typeface="Arial" panose="020B0604020202020204" pitchFamily="34" charset="0"/>
              <a:buChar char="•"/>
            </a:pPr>
            <a:r>
              <a:rPr lang="en-US" altLang="en-US" sz="1200" kern="1200" dirty="0" smtClean="0">
                <a:solidFill>
                  <a:schemeClr val="tx1"/>
                </a:solidFill>
                <a:latin typeface="+mn-lt"/>
                <a:ea typeface="+mn-ea"/>
                <a:cs typeface="+mn-cs"/>
              </a:rPr>
              <a:t>Develops and manages correspondence.</a:t>
            </a:r>
          </a:p>
          <a:p>
            <a:pPr marL="628650" lvl="1" indent="-171450" eaLnBrk="1" hangingPunct="1">
              <a:lnSpc>
                <a:spcPct val="90000"/>
              </a:lnSpc>
              <a:buFont typeface="Arial" panose="020B0604020202020204" pitchFamily="34" charset="0"/>
              <a:buChar char="•"/>
            </a:pPr>
            <a:r>
              <a:rPr lang="en-US" altLang="en-US" sz="1200" kern="1200" dirty="0" smtClean="0">
                <a:solidFill>
                  <a:schemeClr val="tx1"/>
                </a:solidFill>
                <a:latin typeface="+mn-lt"/>
                <a:ea typeface="+mn-ea"/>
                <a:cs typeface="+mn-cs"/>
              </a:rPr>
              <a:t>Provides records for council inspection and audit purposes.</a:t>
            </a:r>
          </a:p>
          <a:p>
            <a:pPr marL="628650" lvl="1" indent="-171450" eaLnBrk="1" hangingPunct="1">
              <a:lnSpc>
                <a:spcPct val="90000"/>
              </a:lnSpc>
              <a:buFont typeface="Arial" panose="020B0604020202020204" pitchFamily="34" charset="0"/>
              <a:buChar char="•"/>
            </a:pPr>
            <a:r>
              <a:rPr lang="en-US" altLang="en-US" sz="1200" kern="1200" dirty="0" smtClean="0">
                <a:solidFill>
                  <a:schemeClr val="tx1"/>
                </a:solidFill>
                <a:latin typeface="+mn-lt"/>
                <a:ea typeface="+mn-ea"/>
                <a:cs typeface="+mn-cs"/>
              </a:rPr>
              <a:t>Maintains records required under conflict of interest legislation, ex. conflict</a:t>
            </a:r>
            <a:r>
              <a:rPr lang="en-US" altLang="en-US" sz="1200" kern="1200" baseline="0" dirty="0" smtClean="0">
                <a:solidFill>
                  <a:schemeClr val="tx1"/>
                </a:solidFill>
                <a:latin typeface="+mn-lt"/>
                <a:ea typeface="+mn-ea"/>
                <a:cs typeface="+mn-cs"/>
              </a:rPr>
              <a:t> of interest form (statement of assets and interests) required to be filed by each member of council with the CAO.</a:t>
            </a:r>
            <a:endParaRPr lang="en-US" altLang="en-US" sz="1200" kern="1200" dirty="0" smtClean="0">
              <a:solidFill>
                <a:schemeClr val="tx1"/>
              </a:solidFill>
              <a:latin typeface="+mn-lt"/>
              <a:ea typeface="+mn-ea"/>
              <a:cs typeface="+mn-cs"/>
            </a:endParaRPr>
          </a:p>
          <a:p>
            <a:pPr marL="628650" lvl="1" indent="-171450" eaLnBrk="1" hangingPunct="1">
              <a:lnSpc>
                <a:spcPct val="90000"/>
              </a:lnSpc>
              <a:buFont typeface="Arial" panose="020B0604020202020204" pitchFamily="34" charset="0"/>
              <a:buChar char="•"/>
            </a:pPr>
            <a:r>
              <a:rPr lang="en-US" altLang="en-US" sz="1200" kern="1200" dirty="0" smtClean="0">
                <a:solidFill>
                  <a:schemeClr val="tx1"/>
                </a:solidFill>
                <a:latin typeface="+mn-lt"/>
                <a:ea typeface="+mn-ea"/>
                <a:cs typeface="+mn-cs"/>
              </a:rPr>
              <a:t>Ensures necessary documents are submitted to appropriate authorities.</a:t>
            </a:r>
            <a:endParaRPr lang="en-CA" b="1" dirty="0" smtClean="0"/>
          </a:p>
        </p:txBody>
      </p:sp>
      <p:sp>
        <p:nvSpPr>
          <p:cNvPr id="4" name="Slide Number Placeholder 3"/>
          <p:cNvSpPr>
            <a:spLocks noGrp="1"/>
          </p:cNvSpPr>
          <p:nvPr>
            <p:ph type="sldNum" sz="quarter" idx="10"/>
          </p:nvPr>
        </p:nvSpPr>
        <p:spPr/>
        <p:txBody>
          <a:bodyPr/>
          <a:lstStyle/>
          <a:p>
            <a:pPr>
              <a:defRPr/>
            </a:pPr>
            <a:fld id="{7410456D-5B60-4147-AEFC-FDF2F05BA408}" type="slidenum">
              <a:rPr lang="en-CA" smtClean="0"/>
              <a:pPr>
                <a:defRPr/>
              </a:pPr>
              <a:t>34</a:t>
            </a:fld>
            <a:endParaRPr lang="en-CA"/>
          </a:p>
        </p:txBody>
      </p:sp>
    </p:spTree>
    <p:extLst>
      <p:ext uri="{BB962C8B-B14F-4D97-AF65-F5344CB8AC3E}">
        <p14:creationId xmlns:p14="http://schemas.microsoft.com/office/powerpoint/2010/main" val="1975119224"/>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b="1" dirty="0" smtClean="0"/>
              <a:t>Other</a:t>
            </a:r>
            <a:r>
              <a:rPr lang="en-CA" b="1" baseline="0" dirty="0" smtClean="0"/>
              <a:t> Council Employees:</a:t>
            </a:r>
          </a:p>
          <a:p>
            <a:r>
              <a:rPr lang="en-CA" b="0" baseline="0" dirty="0" smtClean="0"/>
              <a:t>List </a:t>
            </a:r>
            <a:r>
              <a:rPr lang="en-CA" b="0" baseline="0" dirty="0" smtClean="0"/>
              <a:t>the other council employees, volunteers and appointments in community and a summary of their duties.</a:t>
            </a:r>
          </a:p>
          <a:p>
            <a:pPr marL="171450" indent="-171450">
              <a:buFont typeface="Arial" panose="020B0604020202020204" pitchFamily="34" charset="0"/>
              <a:buChar char="•"/>
            </a:pPr>
            <a:r>
              <a:rPr lang="en-CA" b="0" baseline="0" dirty="0" smtClean="0"/>
              <a:t>Water </a:t>
            </a:r>
            <a:r>
              <a:rPr lang="en-CA" b="0" baseline="0" dirty="0" smtClean="0"/>
              <a:t>and wastewater operators (including backup operators) must be properly trained and certified. These operators help to ensure the health and safety of all community residents and work to protect the land and the environment. Water operators help keep clean water flowing to your homes and avoid boil water advisories, where possible. Council and the CAO need to support them in quickly addressing any safety concerns or equipment failures and getting the training they need. Trained backup operators are needed to ensure water and wastewater operations continue smoothly in the event your primary operator is sick or away on training. Council and the CAO need to ensure appropriate routine and emergency reporting to regulatory authorities, such as </a:t>
            </a:r>
            <a:r>
              <a:rPr lang="en-CA" b="0" baseline="0" dirty="0" smtClean="0"/>
              <a:t>ODW </a:t>
            </a:r>
            <a:r>
              <a:rPr lang="en-CA" b="0" baseline="0" dirty="0" smtClean="0"/>
              <a:t>and regular bacteria sample submissions.</a:t>
            </a:r>
          </a:p>
        </p:txBody>
      </p:sp>
      <p:sp>
        <p:nvSpPr>
          <p:cNvPr id="4" name="Slide Number Placeholder 3"/>
          <p:cNvSpPr>
            <a:spLocks noGrp="1"/>
          </p:cNvSpPr>
          <p:nvPr>
            <p:ph type="sldNum" sz="quarter" idx="10"/>
          </p:nvPr>
        </p:nvSpPr>
        <p:spPr/>
        <p:txBody>
          <a:bodyPr/>
          <a:lstStyle/>
          <a:p>
            <a:pPr>
              <a:defRPr/>
            </a:pPr>
            <a:fld id="{7410456D-5B60-4147-AEFC-FDF2F05BA408}" type="slidenum">
              <a:rPr lang="en-CA" smtClean="0"/>
              <a:pPr>
                <a:defRPr/>
              </a:pPr>
              <a:t>35</a:t>
            </a:fld>
            <a:endParaRPr lang="en-CA"/>
          </a:p>
        </p:txBody>
      </p:sp>
    </p:spTree>
    <p:extLst>
      <p:ext uri="{BB962C8B-B14F-4D97-AF65-F5344CB8AC3E}">
        <p14:creationId xmlns:p14="http://schemas.microsoft.com/office/powerpoint/2010/main" val="900496389"/>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b="1" dirty="0" smtClean="0"/>
              <a:t>Overview</a:t>
            </a:r>
            <a:r>
              <a:rPr lang="en-CA" b="1" baseline="0" dirty="0" smtClean="0"/>
              <a:t> of Program and Services:</a:t>
            </a:r>
          </a:p>
          <a:p>
            <a:r>
              <a:rPr lang="en-CA" b="0" baseline="0" dirty="0" smtClean="0"/>
              <a:t>Provide </a:t>
            </a:r>
            <a:r>
              <a:rPr lang="en-CA" b="0" baseline="0" dirty="0" smtClean="0"/>
              <a:t>council an overview of the programs and municipal services delivered in the community.</a:t>
            </a:r>
          </a:p>
        </p:txBody>
      </p:sp>
      <p:sp>
        <p:nvSpPr>
          <p:cNvPr id="4" name="Slide Number Placeholder 3"/>
          <p:cNvSpPr>
            <a:spLocks noGrp="1"/>
          </p:cNvSpPr>
          <p:nvPr>
            <p:ph type="sldNum" sz="quarter" idx="10"/>
          </p:nvPr>
        </p:nvSpPr>
        <p:spPr/>
        <p:txBody>
          <a:bodyPr/>
          <a:lstStyle/>
          <a:p>
            <a:pPr>
              <a:defRPr/>
            </a:pPr>
            <a:fld id="{7410456D-5B60-4147-AEFC-FDF2F05BA408}" type="slidenum">
              <a:rPr lang="en-CA" smtClean="0"/>
              <a:pPr>
                <a:defRPr/>
              </a:pPr>
              <a:t>36</a:t>
            </a:fld>
            <a:endParaRPr lang="en-CA"/>
          </a:p>
        </p:txBody>
      </p:sp>
    </p:spTree>
    <p:extLst>
      <p:ext uri="{BB962C8B-B14F-4D97-AF65-F5344CB8AC3E}">
        <p14:creationId xmlns:p14="http://schemas.microsoft.com/office/powerpoint/2010/main" val="4204148665"/>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b="1" baseline="0" dirty="0" smtClean="0"/>
              <a:t>Department </a:t>
            </a:r>
            <a:r>
              <a:rPr lang="en-CA" b="1" baseline="0" dirty="0" smtClean="0"/>
              <a:t>Staff:</a:t>
            </a:r>
            <a:endParaRPr lang="en-CA" b="1" baseline="0" dirty="0" smtClean="0"/>
          </a:p>
          <a:p>
            <a:endParaRPr lang="en-CA" baseline="0" dirty="0" smtClean="0"/>
          </a:p>
          <a:p>
            <a:pPr eaLnBrk="1" hangingPunct="1">
              <a:lnSpc>
                <a:spcPct val="90000"/>
              </a:lnSpc>
              <a:buFontTx/>
              <a:buNone/>
              <a:defRPr/>
            </a:pPr>
            <a:r>
              <a:rPr lang="en-CA" b="1" dirty="0" smtClean="0"/>
              <a:t>Northern</a:t>
            </a:r>
            <a:r>
              <a:rPr lang="en-CA" b="1" baseline="0" dirty="0" smtClean="0"/>
              <a:t> Affairs Branch</a:t>
            </a:r>
            <a:r>
              <a:rPr lang="en-CA" b="1" dirty="0" smtClean="0"/>
              <a:t>:</a:t>
            </a:r>
          </a:p>
          <a:p>
            <a:pPr marL="0" marR="0" lvl="0" indent="0" algn="l" defTabSz="914400" rtl="0" eaLnBrk="1" fontAlgn="base" latinLnBrk="0" hangingPunct="1">
              <a:lnSpc>
                <a:spcPct val="90000"/>
              </a:lnSpc>
              <a:spcBef>
                <a:spcPct val="30000"/>
              </a:spcBef>
              <a:spcAft>
                <a:spcPct val="0"/>
              </a:spcAft>
              <a:buClrTx/>
              <a:buSzTx/>
              <a:buFontTx/>
              <a:buNone/>
              <a:tabLst/>
              <a:defRPr/>
            </a:pPr>
            <a:r>
              <a:rPr lang="en-CA" sz="1200" kern="1200" dirty="0" smtClean="0">
                <a:solidFill>
                  <a:schemeClr val="tx1"/>
                </a:solidFill>
                <a:effectLst/>
                <a:latin typeface="+mn-lt"/>
                <a:ea typeface="+mn-ea"/>
                <a:cs typeface="+mn-cs"/>
              </a:rPr>
              <a:t>Comprised</a:t>
            </a:r>
            <a:r>
              <a:rPr lang="en-CA" sz="1200" kern="1200" baseline="0" dirty="0" smtClean="0">
                <a:solidFill>
                  <a:schemeClr val="tx1"/>
                </a:solidFill>
                <a:effectLst/>
                <a:latin typeface="+mn-lt"/>
                <a:ea typeface="+mn-ea"/>
                <a:cs typeface="+mn-cs"/>
              </a:rPr>
              <a:t> of the executive director’s office and two regional offices that support the N</a:t>
            </a:r>
            <a:r>
              <a:rPr lang="en-CA" sz="1200" kern="1200" dirty="0" smtClean="0">
                <a:solidFill>
                  <a:schemeClr val="tx1"/>
                </a:solidFill>
                <a:effectLst/>
                <a:latin typeface="+mn-lt"/>
                <a:ea typeface="+mn-ea"/>
                <a:cs typeface="+mn-cs"/>
              </a:rPr>
              <a:t>A communities.</a:t>
            </a:r>
            <a:endParaRPr lang="en-CA" b="0" dirty="0" smtClean="0"/>
          </a:p>
          <a:p>
            <a:pPr marL="628650" lvl="1" indent="-171450" eaLnBrk="1" hangingPunct="1">
              <a:lnSpc>
                <a:spcPct val="90000"/>
              </a:lnSpc>
              <a:buFont typeface="Arial" panose="020B0604020202020204" pitchFamily="34" charset="0"/>
              <a:buChar char="•"/>
              <a:defRPr/>
            </a:pPr>
            <a:r>
              <a:rPr lang="en-CA" sz="1200" kern="1200" baseline="0" dirty="0" smtClean="0">
                <a:solidFill>
                  <a:schemeClr val="tx1"/>
                </a:solidFill>
                <a:effectLst/>
                <a:latin typeface="+mn-lt"/>
                <a:ea typeface="+mn-ea"/>
                <a:cs typeface="+mn-cs"/>
              </a:rPr>
              <a:t>The executive director’s office has staff located in Winnipeg and Thompson.</a:t>
            </a:r>
            <a:endParaRPr lang="en-CA" b="1" dirty="0" smtClean="0"/>
          </a:p>
          <a:p>
            <a:pPr marL="628650" lvl="1" indent="-171450">
              <a:buFont typeface="Arial" panose="020B0604020202020204" pitchFamily="34" charset="0"/>
              <a:buChar char="•"/>
            </a:pPr>
            <a:r>
              <a:rPr lang="en-CA" sz="1200" kern="1200" dirty="0" smtClean="0">
                <a:solidFill>
                  <a:schemeClr val="tx1"/>
                </a:solidFill>
                <a:effectLst/>
                <a:latin typeface="+mn-lt"/>
                <a:ea typeface="+mn-ea"/>
                <a:cs typeface="+mn-cs"/>
              </a:rPr>
              <a:t>The regional</a:t>
            </a:r>
            <a:r>
              <a:rPr lang="en-CA" sz="1200" kern="1200" baseline="0" dirty="0" smtClean="0">
                <a:solidFill>
                  <a:schemeClr val="tx1"/>
                </a:solidFill>
                <a:effectLst/>
                <a:latin typeface="+mn-lt"/>
                <a:ea typeface="+mn-ea"/>
                <a:cs typeface="+mn-cs"/>
              </a:rPr>
              <a:t> offices are </a:t>
            </a:r>
            <a:r>
              <a:rPr lang="en-CA" sz="1200" kern="1200" dirty="0" smtClean="0">
                <a:solidFill>
                  <a:schemeClr val="tx1"/>
                </a:solidFill>
                <a:effectLst/>
                <a:latin typeface="+mn-lt"/>
                <a:ea typeface="+mn-ea"/>
                <a:cs typeface="+mn-cs"/>
              </a:rPr>
              <a:t>Northern</a:t>
            </a:r>
            <a:r>
              <a:rPr lang="en-CA" sz="1200" kern="1200" baseline="0" dirty="0" smtClean="0">
                <a:solidFill>
                  <a:schemeClr val="tx1"/>
                </a:solidFill>
                <a:effectLst/>
                <a:latin typeface="+mn-lt"/>
                <a:ea typeface="+mn-ea"/>
                <a:cs typeface="+mn-cs"/>
              </a:rPr>
              <a:t> Region </a:t>
            </a:r>
            <a:r>
              <a:rPr lang="en-CA" sz="1200" kern="1200" baseline="0" dirty="0" smtClean="0">
                <a:solidFill>
                  <a:schemeClr val="tx1"/>
                </a:solidFill>
                <a:effectLst/>
                <a:latin typeface="+mn-lt"/>
                <a:ea typeface="+mn-ea"/>
                <a:cs typeface="+mn-cs"/>
              </a:rPr>
              <a:t>with offices located in Thompson and The Pas, North Central </a:t>
            </a:r>
            <a:r>
              <a:rPr lang="en-CA" sz="1200" kern="1200" baseline="0" dirty="0" smtClean="0">
                <a:solidFill>
                  <a:schemeClr val="tx1"/>
                </a:solidFill>
                <a:effectLst/>
                <a:latin typeface="+mn-lt"/>
                <a:ea typeface="+mn-ea"/>
                <a:cs typeface="+mn-cs"/>
              </a:rPr>
              <a:t>Region </a:t>
            </a:r>
            <a:r>
              <a:rPr lang="en-CA" sz="1200" kern="1200" baseline="0" dirty="0" smtClean="0">
                <a:solidFill>
                  <a:schemeClr val="tx1"/>
                </a:solidFill>
                <a:effectLst/>
                <a:latin typeface="+mn-lt"/>
                <a:ea typeface="+mn-ea"/>
                <a:cs typeface="+mn-cs"/>
              </a:rPr>
              <a:t>with offices located in Dauphin and Winnipeg.</a:t>
            </a:r>
          </a:p>
          <a:p>
            <a:pPr marL="628650" lvl="1" indent="-171450">
              <a:buFont typeface="Arial" panose="020B0604020202020204" pitchFamily="34" charset="0"/>
              <a:buChar char="•"/>
            </a:pPr>
            <a:r>
              <a:rPr lang="en-CA" sz="1200" kern="1200" baseline="0" dirty="0" smtClean="0">
                <a:solidFill>
                  <a:schemeClr val="tx1"/>
                </a:solidFill>
                <a:effectLst/>
                <a:latin typeface="+mn-lt"/>
                <a:ea typeface="+mn-ea"/>
                <a:cs typeface="+mn-cs"/>
              </a:rPr>
              <a:t>Regional staff are specialized in the following program areas: municipal administration, technical and public works, environmental services, </a:t>
            </a:r>
            <a:r>
              <a:rPr lang="en-CA" sz="1200" kern="1200" baseline="0" dirty="0" smtClean="0">
                <a:solidFill>
                  <a:schemeClr val="tx1"/>
                </a:solidFill>
                <a:effectLst/>
                <a:latin typeface="+mn-lt"/>
                <a:ea typeface="+mn-ea"/>
                <a:cs typeface="+mn-cs"/>
              </a:rPr>
              <a:t>workplace </a:t>
            </a:r>
            <a:r>
              <a:rPr lang="en-CA" sz="1200" kern="1200" baseline="0" dirty="0" smtClean="0">
                <a:solidFill>
                  <a:schemeClr val="tx1"/>
                </a:solidFill>
                <a:effectLst/>
                <a:latin typeface="+mn-lt"/>
                <a:ea typeface="+mn-ea"/>
                <a:cs typeface="+mn-cs"/>
              </a:rPr>
              <a:t>safety and health, </a:t>
            </a:r>
            <a:r>
              <a:rPr lang="en-CA" sz="1200" kern="1200" baseline="0" dirty="0" smtClean="0">
                <a:solidFill>
                  <a:schemeClr val="tx1"/>
                </a:solidFill>
                <a:effectLst/>
                <a:latin typeface="+mn-lt"/>
                <a:ea typeface="+mn-ea"/>
                <a:cs typeface="+mn-cs"/>
              </a:rPr>
              <a:t>protective services, community </a:t>
            </a:r>
            <a:r>
              <a:rPr lang="en-CA" sz="1200" kern="1200" baseline="0" dirty="0" smtClean="0">
                <a:solidFill>
                  <a:schemeClr val="tx1"/>
                </a:solidFill>
                <a:effectLst/>
                <a:latin typeface="+mn-lt"/>
                <a:ea typeface="+mn-ea"/>
                <a:cs typeface="+mn-cs"/>
              </a:rPr>
              <a:t>and resource development</a:t>
            </a:r>
            <a:r>
              <a:rPr lang="en-CA" sz="1200" kern="1200" baseline="0" dirty="0" smtClean="0">
                <a:solidFill>
                  <a:schemeClr val="tx1"/>
                </a:solidFill>
                <a:effectLst/>
                <a:latin typeface="+mn-lt"/>
                <a:ea typeface="+mn-ea"/>
                <a:cs typeface="+mn-cs"/>
              </a:rPr>
              <a:t>.</a:t>
            </a:r>
            <a:endParaRPr lang="en-CA" sz="1200" kern="1200" baseline="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pPr>
              <a:defRPr/>
            </a:pPr>
            <a:fld id="{7410456D-5B60-4147-AEFC-FDF2F05BA408}" type="slidenum">
              <a:rPr lang="en-CA" smtClean="0"/>
              <a:pPr>
                <a:defRPr/>
              </a:pPr>
              <a:t>37</a:t>
            </a:fld>
            <a:endParaRPr lang="en-CA"/>
          </a:p>
        </p:txBody>
      </p:sp>
    </p:spTree>
    <p:extLst>
      <p:ext uri="{BB962C8B-B14F-4D97-AF65-F5344CB8AC3E}">
        <p14:creationId xmlns:p14="http://schemas.microsoft.com/office/powerpoint/2010/main" val="672335628"/>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b="1" dirty="0" smtClean="0"/>
              <a:t>Department</a:t>
            </a:r>
            <a:r>
              <a:rPr lang="en-CA" b="1" baseline="0" dirty="0" smtClean="0"/>
              <a:t> </a:t>
            </a:r>
            <a:r>
              <a:rPr lang="en-CA" b="1" baseline="0" dirty="0" smtClean="0"/>
              <a:t>Staff:</a:t>
            </a:r>
            <a:endParaRPr lang="en-CA" b="1" baseline="0" dirty="0" smtClean="0"/>
          </a:p>
          <a:p>
            <a:endParaRPr lang="en-CA" b="1" baseline="0" dirty="0" smtClean="0"/>
          </a:p>
          <a:p>
            <a:r>
              <a:rPr lang="en-CA" b="1" baseline="0" dirty="0" smtClean="0"/>
              <a:t>Executive Director’s Office:</a:t>
            </a:r>
          </a:p>
          <a:p>
            <a:r>
              <a:rPr lang="en-CA" b="0" baseline="0" dirty="0" smtClean="0"/>
              <a:t>This office is comprised of the following staff who work closely with the regional offices to support the </a:t>
            </a:r>
            <a:r>
              <a:rPr lang="en-CA" b="0" baseline="0" dirty="0" smtClean="0"/>
              <a:t>NA </a:t>
            </a:r>
            <a:r>
              <a:rPr lang="en-CA" b="0" baseline="0" dirty="0" smtClean="0"/>
              <a:t>communities and are specialized in the following program areas: capital, technical and public works, operator certification and regulatory compliance, municipal administration and governance, community elections, community development, community engagement, incorporation process, public safety (fire, emergency response), policy/program analysis and support and assistance with interpretation of the various acts, regulations and community documents.</a:t>
            </a:r>
            <a:endParaRPr lang="en-CA" b="0" dirty="0"/>
          </a:p>
        </p:txBody>
      </p:sp>
      <p:sp>
        <p:nvSpPr>
          <p:cNvPr id="4" name="Slide Number Placeholder 3"/>
          <p:cNvSpPr>
            <a:spLocks noGrp="1"/>
          </p:cNvSpPr>
          <p:nvPr>
            <p:ph type="sldNum" sz="quarter" idx="10"/>
          </p:nvPr>
        </p:nvSpPr>
        <p:spPr/>
        <p:txBody>
          <a:bodyPr/>
          <a:lstStyle/>
          <a:p>
            <a:pPr>
              <a:defRPr/>
            </a:pPr>
            <a:fld id="{7410456D-5B60-4147-AEFC-FDF2F05BA408}" type="slidenum">
              <a:rPr lang="en-CA" smtClean="0"/>
              <a:pPr>
                <a:defRPr/>
              </a:pPr>
              <a:t>38</a:t>
            </a:fld>
            <a:endParaRPr lang="en-CA"/>
          </a:p>
        </p:txBody>
      </p:sp>
    </p:spTree>
    <p:extLst>
      <p:ext uri="{BB962C8B-B14F-4D97-AF65-F5344CB8AC3E}">
        <p14:creationId xmlns:p14="http://schemas.microsoft.com/office/powerpoint/2010/main" val="104540232"/>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b="1" baseline="0" dirty="0" smtClean="0"/>
              <a:t>Department </a:t>
            </a:r>
            <a:r>
              <a:rPr lang="en-CA" b="1" baseline="0" dirty="0" smtClean="0"/>
              <a:t>Staff:</a:t>
            </a:r>
            <a:endParaRPr lang="en-CA" b="1" baseline="0" dirty="0" smtClean="0"/>
          </a:p>
          <a:p>
            <a:r>
              <a:rPr lang="en-CA" b="0" baseline="0" dirty="0" smtClean="0"/>
              <a:t>The following consultative services are available from the department within the regional offices of NAB.</a:t>
            </a:r>
          </a:p>
          <a:p>
            <a:endParaRPr lang="en-CA" baseline="0" dirty="0" smtClean="0"/>
          </a:p>
          <a:p>
            <a:pPr eaLnBrk="1" hangingPunct="1">
              <a:lnSpc>
                <a:spcPct val="90000"/>
              </a:lnSpc>
              <a:buFontTx/>
              <a:buNone/>
              <a:defRPr/>
            </a:pPr>
            <a:r>
              <a:rPr lang="en-CA" b="1" dirty="0" smtClean="0"/>
              <a:t>Municipal Development Consultant</a:t>
            </a:r>
          </a:p>
          <a:p>
            <a:pPr marL="628650" lvl="1" indent="-171450" eaLnBrk="1" hangingPunct="1">
              <a:lnSpc>
                <a:spcPct val="90000"/>
              </a:lnSpc>
              <a:buFont typeface="Arial" panose="020B0604020202020204" pitchFamily="34" charset="0"/>
              <a:buChar char="•"/>
              <a:defRPr/>
            </a:pPr>
            <a:r>
              <a:rPr lang="en-CA" sz="1200" dirty="0" smtClean="0"/>
              <a:t>Facilitates council/staff development and improved financial management and administrative skills, including</a:t>
            </a:r>
            <a:r>
              <a:rPr lang="en-CA" sz="1200" baseline="0" dirty="0" smtClean="0"/>
              <a:t> f</a:t>
            </a:r>
            <a:r>
              <a:rPr lang="en-CA" sz="1200" dirty="0" smtClean="0"/>
              <a:t>acilitates council’s adoption</a:t>
            </a:r>
            <a:r>
              <a:rPr lang="en-CA" sz="1200" baseline="0" dirty="0" smtClean="0"/>
              <a:t> </a:t>
            </a:r>
            <a:r>
              <a:rPr lang="en-CA" sz="1200" dirty="0" smtClean="0"/>
              <a:t>of the annual</a:t>
            </a:r>
            <a:r>
              <a:rPr lang="en-CA" sz="1200" baseline="0" dirty="0" smtClean="0"/>
              <a:t> CMP and a</a:t>
            </a:r>
            <a:r>
              <a:rPr lang="en-CA" sz="1200" dirty="0" smtClean="0"/>
              <a:t>ssists with trouble-shooting on financial matters.</a:t>
            </a:r>
          </a:p>
          <a:p>
            <a:pPr marL="628650" lvl="1" indent="-171450" eaLnBrk="1" hangingPunct="1">
              <a:lnSpc>
                <a:spcPct val="90000"/>
              </a:lnSpc>
              <a:buFont typeface="Arial" panose="020B0604020202020204" pitchFamily="34" charset="0"/>
              <a:buChar char="•"/>
              <a:defRPr/>
            </a:pPr>
            <a:r>
              <a:rPr lang="en-CA" sz="1200" dirty="0" smtClean="0"/>
              <a:t>Assists</a:t>
            </a:r>
            <a:r>
              <a:rPr lang="en-CA" sz="1200" baseline="0" dirty="0" smtClean="0"/>
              <a:t> councils with their governance and leadership.</a:t>
            </a:r>
            <a:endParaRPr lang="en-CA" sz="1200" dirty="0" smtClean="0"/>
          </a:p>
          <a:p>
            <a:pPr marL="628650" lvl="1" indent="-171450" eaLnBrk="1" hangingPunct="1">
              <a:lnSpc>
                <a:spcPct val="90000"/>
              </a:lnSpc>
              <a:buFont typeface="Arial" panose="020B0604020202020204" pitchFamily="34" charset="0"/>
              <a:buChar char="•"/>
              <a:defRPr/>
            </a:pPr>
            <a:r>
              <a:rPr lang="en-CA" sz="1200" dirty="0" smtClean="0"/>
              <a:t>Provides information on resources and training opportunities.</a:t>
            </a:r>
          </a:p>
          <a:p>
            <a:pPr marL="628650" lvl="1" indent="-171450" eaLnBrk="1" hangingPunct="1">
              <a:lnSpc>
                <a:spcPct val="90000"/>
              </a:lnSpc>
              <a:buFont typeface="Arial" panose="020B0604020202020204" pitchFamily="34" charset="0"/>
              <a:buChar char="•"/>
              <a:defRPr/>
            </a:pPr>
            <a:r>
              <a:rPr lang="en-CA" sz="1200" dirty="0" smtClean="0"/>
              <a:t>Assists in the interpretation of legislation.</a:t>
            </a:r>
          </a:p>
          <a:p>
            <a:pPr marL="628650" lvl="1" indent="-171450" eaLnBrk="1" hangingPunct="1">
              <a:lnSpc>
                <a:spcPct val="90000"/>
              </a:lnSpc>
              <a:buFont typeface="Arial" panose="020B0604020202020204" pitchFamily="34" charset="0"/>
              <a:buChar char="•"/>
              <a:defRPr/>
            </a:pPr>
            <a:r>
              <a:rPr lang="en-CA" sz="1200" dirty="0" smtClean="0"/>
              <a:t>Provides</a:t>
            </a:r>
            <a:r>
              <a:rPr lang="en-CA" sz="1200" baseline="0" dirty="0" smtClean="0"/>
              <a:t> ongoing support to council and the CAO. </a:t>
            </a:r>
            <a:endParaRPr lang="en-CA" sz="1200" dirty="0" smtClean="0"/>
          </a:p>
          <a:p>
            <a:pPr marL="628650" lvl="1" indent="-171450" eaLnBrk="1" hangingPunct="1">
              <a:lnSpc>
                <a:spcPct val="90000"/>
              </a:lnSpc>
              <a:buFont typeface="Arial" panose="020B0604020202020204" pitchFamily="34" charset="0"/>
              <a:buChar char="•"/>
              <a:defRPr/>
            </a:pPr>
            <a:r>
              <a:rPr lang="en-CA" sz="1200" dirty="0" smtClean="0"/>
              <a:t>Advises on services available from other government departments/agencies.</a:t>
            </a:r>
            <a:endParaRPr lang="en-US" sz="1200" dirty="0" smtClean="0"/>
          </a:p>
        </p:txBody>
      </p:sp>
      <p:sp>
        <p:nvSpPr>
          <p:cNvPr id="4" name="Slide Number Placeholder 3"/>
          <p:cNvSpPr>
            <a:spLocks noGrp="1"/>
          </p:cNvSpPr>
          <p:nvPr>
            <p:ph type="sldNum" sz="quarter" idx="10"/>
          </p:nvPr>
        </p:nvSpPr>
        <p:spPr/>
        <p:txBody>
          <a:bodyPr/>
          <a:lstStyle/>
          <a:p>
            <a:pPr>
              <a:defRPr/>
            </a:pPr>
            <a:fld id="{7410456D-5B60-4147-AEFC-FDF2F05BA408}" type="slidenum">
              <a:rPr lang="en-CA" smtClean="0"/>
              <a:pPr>
                <a:defRPr/>
              </a:pPr>
              <a:t>39</a:t>
            </a:fld>
            <a:endParaRPr lang="en-CA"/>
          </a:p>
        </p:txBody>
      </p:sp>
    </p:spTree>
    <p:extLst>
      <p:ext uri="{BB962C8B-B14F-4D97-AF65-F5344CB8AC3E}">
        <p14:creationId xmlns:p14="http://schemas.microsoft.com/office/powerpoint/2010/main" val="44275872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r>
              <a:rPr lang="en-CA" b="1" dirty="0" smtClean="0"/>
              <a:t>Governance:</a:t>
            </a:r>
          </a:p>
          <a:p>
            <a:pPr marL="0" indent="0">
              <a:buFont typeface="Arial" panose="020B0604020202020204" pitchFamily="34" charset="0"/>
              <a:buNone/>
            </a:pPr>
            <a:r>
              <a:rPr lang="en-CA" b="0" dirty="0" smtClean="0"/>
              <a:t>Definition</a:t>
            </a:r>
            <a:r>
              <a:rPr lang="en-CA" b="0" baseline="0" dirty="0" smtClean="0"/>
              <a:t> of governance:</a:t>
            </a:r>
          </a:p>
          <a:p>
            <a:pPr marL="0" marR="0" lvl="0" indent="0" algn="l" defTabSz="914400" rtl="0" eaLnBrk="0" fontAlgn="base" latinLnBrk="0" hangingPunct="0">
              <a:lnSpc>
                <a:spcPct val="100000"/>
              </a:lnSpc>
              <a:spcBef>
                <a:spcPct val="30000"/>
              </a:spcBef>
              <a:spcAft>
                <a:spcPct val="0"/>
              </a:spcAft>
              <a:buClrTx/>
              <a:buSzTx/>
              <a:buFont typeface="Arial" panose="020B0604020202020204" pitchFamily="34" charset="0"/>
              <a:buNone/>
              <a:tabLst/>
              <a:defRPr/>
            </a:pPr>
            <a:r>
              <a:rPr lang="en-CA" dirty="0" smtClean="0"/>
              <a:t>Review </a:t>
            </a:r>
            <a:r>
              <a:rPr lang="en-CA" dirty="0" smtClean="0"/>
              <a:t>slide.</a:t>
            </a:r>
          </a:p>
        </p:txBody>
      </p:sp>
      <p:sp>
        <p:nvSpPr>
          <p:cNvPr id="4" name="Slide Number Placeholder 3"/>
          <p:cNvSpPr>
            <a:spLocks noGrp="1"/>
          </p:cNvSpPr>
          <p:nvPr>
            <p:ph type="sldNum" sz="quarter" idx="10"/>
          </p:nvPr>
        </p:nvSpPr>
        <p:spPr/>
        <p:txBody>
          <a:bodyPr/>
          <a:lstStyle/>
          <a:p>
            <a:pPr>
              <a:defRPr/>
            </a:pPr>
            <a:fld id="{7410456D-5B60-4147-AEFC-FDF2F05BA408}" type="slidenum">
              <a:rPr lang="en-CA" smtClean="0"/>
              <a:pPr>
                <a:defRPr/>
              </a:pPr>
              <a:t>4</a:t>
            </a:fld>
            <a:endParaRPr lang="en-CA"/>
          </a:p>
        </p:txBody>
      </p:sp>
    </p:spTree>
    <p:extLst>
      <p:ext uri="{BB962C8B-B14F-4D97-AF65-F5344CB8AC3E}">
        <p14:creationId xmlns:p14="http://schemas.microsoft.com/office/powerpoint/2010/main" val="2217681508"/>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en-CA" b="1" baseline="0" dirty="0" smtClean="0"/>
              <a:t>Department </a:t>
            </a:r>
            <a:r>
              <a:rPr lang="en-CA" b="1" baseline="0" dirty="0" smtClean="0"/>
              <a:t>Staff:</a:t>
            </a:r>
            <a:endParaRPr lang="en-CA" b="1" baseline="0" dirty="0" smtClean="0"/>
          </a:p>
          <a:p>
            <a:endParaRPr lang="en-CA" b="1" baseline="0" dirty="0" smtClean="0"/>
          </a:p>
          <a:p>
            <a:pPr eaLnBrk="1" hangingPunct="1">
              <a:lnSpc>
                <a:spcPct val="80000"/>
              </a:lnSpc>
              <a:buFontTx/>
              <a:buNone/>
              <a:defRPr/>
            </a:pPr>
            <a:r>
              <a:rPr lang="en-CA" sz="800" b="1" kern="1200" dirty="0" smtClean="0">
                <a:solidFill>
                  <a:schemeClr val="tx1"/>
                </a:solidFill>
                <a:latin typeface="+mn-lt"/>
                <a:ea typeface="+mn-ea"/>
                <a:cs typeface="+mn-cs"/>
              </a:rPr>
              <a:t>Technical and Public Works Consultant</a:t>
            </a:r>
          </a:p>
          <a:p>
            <a:pPr marL="628650" lvl="1" indent="-171450" eaLnBrk="1" hangingPunct="1">
              <a:lnSpc>
                <a:spcPct val="80000"/>
              </a:lnSpc>
              <a:buFont typeface="Arial" panose="020B0604020202020204" pitchFamily="34" charset="0"/>
              <a:buChar char="•"/>
              <a:defRPr/>
            </a:pPr>
            <a:r>
              <a:rPr lang="en-CA" sz="1200" kern="1200" dirty="0" smtClean="0">
                <a:solidFill>
                  <a:schemeClr val="tx1"/>
                </a:solidFill>
                <a:latin typeface="+mn-lt"/>
                <a:ea typeface="+mn-ea"/>
                <a:cs typeface="+mn-cs"/>
              </a:rPr>
              <a:t>Assists communities to operate and maintain various public infrastructure, including buildings, vehicles, equipment, facilities and roads.</a:t>
            </a:r>
            <a:endParaRPr lang="en-CA" sz="1200" i="1" u="sng" kern="1200" dirty="0" smtClean="0">
              <a:solidFill>
                <a:schemeClr val="tx1"/>
              </a:solidFill>
              <a:latin typeface="+mn-lt"/>
              <a:ea typeface="+mn-ea"/>
              <a:cs typeface="+mn-cs"/>
            </a:endParaRPr>
          </a:p>
          <a:p>
            <a:pPr marL="628650" lvl="1" indent="-171450" eaLnBrk="1" hangingPunct="1">
              <a:lnSpc>
                <a:spcPct val="80000"/>
              </a:lnSpc>
              <a:buFont typeface="Arial" panose="020B0604020202020204" pitchFamily="34" charset="0"/>
              <a:buChar char="•"/>
              <a:defRPr/>
            </a:pPr>
            <a:r>
              <a:rPr lang="en-CA" sz="1200" kern="1200" dirty="0" smtClean="0">
                <a:solidFill>
                  <a:schemeClr val="tx1"/>
                </a:solidFill>
                <a:latin typeface="+mn-lt"/>
                <a:ea typeface="+mn-ea"/>
                <a:cs typeface="+mn-cs"/>
              </a:rPr>
              <a:t>Assists with preparation of capital</a:t>
            </a:r>
            <a:r>
              <a:rPr lang="en-CA" sz="1200" kern="1200" baseline="0" dirty="0" smtClean="0">
                <a:solidFill>
                  <a:schemeClr val="tx1"/>
                </a:solidFill>
                <a:latin typeface="+mn-lt"/>
                <a:ea typeface="+mn-ea"/>
                <a:cs typeface="+mn-cs"/>
              </a:rPr>
              <a:t> plans and leads in capital project planning and delivery</a:t>
            </a:r>
            <a:r>
              <a:rPr lang="en-CA" sz="1200" kern="1200" dirty="0" smtClean="0">
                <a:solidFill>
                  <a:schemeClr val="tx1"/>
                </a:solidFill>
                <a:latin typeface="+mn-lt"/>
                <a:ea typeface="+mn-ea"/>
                <a:cs typeface="+mn-cs"/>
              </a:rPr>
              <a:t>, including tendering</a:t>
            </a:r>
            <a:r>
              <a:rPr lang="en-CA" sz="1200" kern="1200" baseline="0" dirty="0" smtClean="0">
                <a:solidFill>
                  <a:schemeClr val="tx1"/>
                </a:solidFill>
                <a:latin typeface="+mn-lt"/>
                <a:ea typeface="+mn-ea"/>
                <a:cs typeface="+mn-cs"/>
              </a:rPr>
              <a:t> and contracts</a:t>
            </a:r>
            <a:r>
              <a:rPr lang="en-CA" sz="1200" kern="1200" dirty="0" smtClean="0">
                <a:solidFill>
                  <a:schemeClr val="tx1"/>
                </a:solidFill>
                <a:latin typeface="+mn-lt"/>
                <a:ea typeface="+mn-ea"/>
                <a:cs typeface="+mn-cs"/>
              </a:rPr>
              <a:t>.</a:t>
            </a:r>
          </a:p>
          <a:p>
            <a:pPr marL="628650" lvl="1" indent="-171450" eaLnBrk="1" hangingPunct="1">
              <a:lnSpc>
                <a:spcPct val="80000"/>
              </a:lnSpc>
              <a:buFont typeface="Arial" panose="020B0604020202020204" pitchFamily="34" charset="0"/>
              <a:buChar char="•"/>
              <a:defRPr/>
            </a:pPr>
            <a:r>
              <a:rPr lang="en-CA" sz="1200" kern="1200" dirty="0" smtClean="0">
                <a:solidFill>
                  <a:schemeClr val="tx1"/>
                </a:solidFill>
                <a:latin typeface="+mn-lt"/>
                <a:ea typeface="+mn-ea"/>
                <a:cs typeface="+mn-cs"/>
              </a:rPr>
              <a:t>Provides</a:t>
            </a:r>
            <a:r>
              <a:rPr lang="en-CA" sz="1200" kern="1200" baseline="0" dirty="0" smtClean="0">
                <a:solidFill>
                  <a:schemeClr val="tx1"/>
                </a:solidFill>
                <a:latin typeface="+mn-lt"/>
                <a:ea typeface="+mn-ea"/>
                <a:cs typeface="+mn-cs"/>
              </a:rPr>
              <a:t> troubleshooting and technical advise and support to public works staff and council.</a:t>
            </a:r>
            <a:endParaRPr lang="en-CA" sz="1200" kern="1200" dirty="0" smtClean="0">
              <a:solidFill>
                <a:schemeClr val="tx1"/>
              </a:solidFill>
              <a:latin typeface="+mn-lt"/>
              <a:ea typeface="+mn-ea"/>
              <a:cs typeface="+mn-cs"/>
            </a:endParaRPr>
          </a:p>
          <a:p>
            <a:pPr marL="628650" lvl="1" indent="-171450" eaLnBrk="1" hangingPunct="1">
              <a:lnSpc>
                <a:spcPct val="80000"/>
              </a:lnSpc>
              <a:buFont typeface="Arial" panose="020B0604020202020204" pitchFamily="34" charset="0"/>
              <a:buChar char="•"/>
              <a:defRPr/>
            </a:pPr>
            <a:r>
              <a:rPr lang="en-CA" sz="1200" kern="1200" dirty="0" smtClean="0">
                <a:solidFill>
                  <a:schemeClr val="tx1"/>
                </a:solidFill>
                <a:latin typeface="+mn-lt"/>
                <a:ea typeface="+mn-ea"/>
                <a:cs typeface="+mn-cs"/>
              </a:rPr>
              <a:t>Assists with preventative maintenance program and troubleshooting and conducts annual</a:t>
            </a:r>
            <a:r>
              <a:rPr lang="en-CA" sz="1200" kern="1200" baseline="0" dirty="0" smtClean="0">
                <a:solidFill>
                  <a:schemeClr val="tx1"/>
                </a:solidFill>
                <a:latin typeface="+mn-lt"/>
                <a:ea typeface="+mn-ea"/>
                <a:cs typeface="+mn-cs"/>
              </a:rPr>
              <a:t> infrastructure audit and works with council to implement a deficiency plan</a:t>
            </a:r>
            <a:r>
              <a:rPr lang="en-CA" sz="1200" kern="1200" dirty="0" smtClean="0">
                <a:solidFill>
                  <a:schemeClr val="tx1"/>
                </a:solidFill>
                <a:latin typeface="+mn-lt"/>
                <a:ea typeface="+mn-ea"/>
                <a:cs typeface="+mn-cs"/>
              </a:rPr>
              <a:t>.</a:t>
            </a:r>
            <a:endParaRPr lang="en-CA" b="1" baseline="0" dirty="0" smtClean="0"/>
          </a:p>
        </p:txBody>
      </p:sp>
      <p:sp>
        <p:nvSpPr>
          <p:cNvPr id="4" name="Slide Number Placeholder 3"/>
          <p:cNvSpPr>
            <a:spLocks noGrp="1"/>
          </p:cNvSpPr>
          <p:nvPr>
            <p:ph type="sldNum" sz="quarter" idx="10"/>
          </p:nvPr>
        </p:nvSpPr>
        <p:spPr/>
        <p:txBody>
          <a:bodyPr/>
          <a:lstStyle/>
          <a:p>
            <a:pPr>
              <a:defRPr/>
            </a:pPr>
            <a:fld id="{7410456D-5B60-4147-AEFC-FDF2F05BA408}" type="slidenum">
              <a:rPr lang="en-CA" smtClean="0"/>
              <a:pPr>
                <a:defRPr/>
              </a:pPr>
              <a:t>40</a:t>
            </a:fld>
            <a:endParaRPr lang="en-CA"/>
          </a:p>
        </p:txBody>
      </p:sp>
    </p:spTree>
    <p:extLst>
      <p:ext uri="{BB962C8B-B14F-4D97-AF65-F5344CB8AC3E}">
        <p14:creationId xmlns:p14="http://schemas.microsoft.com/office/powerpoint/2010/main" val="60765082"/>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solidFill>
                  <a:schemeClr val="tx1"/>
                </a:solidFill>
                <a:effectLst>
                  <a:outerShdw blurRad="38100" dist="38100" dir="2700000" algn="tl">
                    <a:srgbClr val="C0C0C0"/>
                  </a:outerShdw>
                </a:effectLst>
              </a:rPr>
              <a:t>Department</a:t>
            </a:r>
            <a:r>
              <a:rPr lang="en-US" b="1" baseline="0" dirty="0" smtClean="0">
                <a:solidFill>
                  <a:schemeClr val="tx1"/>
                </a:solidFill>
                <a:effectLst>
                  <a:outerShdw blurRad="38100" dist="38100" dir="2700000" algn="tl">
                    <a:srgbClr val="C0C0C0"/>
                  </a:outerShdw>
                </a:effectLst>
              </a:rPr>
              <a:t> Staff</a:t>
            </a:r>
            <a:endParaRPr lang="en-US" b="1" dirty="0" smtClean="0">
              <a:solidFill>
                <a:schemeClr val="tx1"/>
              </a:solidFill>
              <a:effectLst>
                <a:outerShdw blurRad="38100" dist="38100" dir="2700000" algn="tl">
                  <a:srgbClr val="C0C0C0"/>
                </a:outerShdw>
              </a:effectLst>
            </a:endParaRPr>
          </a:p>
          <a:p>
            <a:endParaRPr lang="en-US" b="1" dirty="0" smtClean="0">
              <a:solidFill>
                <a:schemeClr val="tx1"/>
              </a:solidFill>
              <a:effectLst>
                <a:outerShdw blurRad="38100" dist="38100" dir="2700000" algn="tl">
                  <a:srgbClr val="C0C0C0"/>
                </a:outerShdw>
              </a:effectLst>
            </a:endParaRPr>
          </a:p>
          <a:p>
            <a:pPr eaLnBrk="1" hangingPunct="1">
              <a:lnSpc>
                <a:spcPct val="80000"/>
              </a:lnSpc>
              <a:buFontTx/>
              <a:buNone/>
              <a:defRPr/>
            </a:pPr>
            <a:r>
              <a:rPr lang="en-CA" sz="1200" b="1" kern="1200" dirty="0" smtClean="0">
                <a:solidFill>
                  <a:schemeClr val="folHlink"/>
                </a:solidFill>
                <a:latin typeface="+mn-lt"/>
                <a:ea typeface="+mn-ea"/>
                <a:cs typeface="+mn-cs"/>
              </a:rPr>
              <a:t>Environmental Services</a:t>
            </a:r>
            <a:r>
              <a:rPr lang="en-CA" sz="1200" b="1" kern="1200" baseline="0" dirty="0" smtClean="0">
                <a:solidFill>
                  <a:schemeClr val="folHlink"/>
                </a:solidFill>
                <a:latin typeface="+mn-lt"/>
                <a:ea typeface="+mn-ea"/>
                <a:cs typeface="+mn-cs"/>
              </a:rPr>
              <a:t> </a:t>
            </a:r>
            <a:r>
              <a:rPr lang="en-CA" sz="1200" b="1" kern="1200" dirty="0" smtClean="0">
                <a:solidFill>
                  <a:schemeClr val="folHlink"/>
                </a:solidFill>
                <a:latin typeface="+mn-lt"/>
                <a:ea typeface="+mn-ea"/>
                <a:cs typeface="+mn-cs"/>
              </a:rPr>
              <a:t>Consultant</a:t>
            </a:r>
          </a:p>
          <a:p>
            <a:pPr marL="628650" lvl="1" indent="-171450">
              <a:buFont typeface="Arial" panose="020B0604020202020204" pitchFamily="34" charset="0"/>
              <a:buChar char="•"/>
            </a:pPr>
            <a:r>
              <a:rPr lang="en-CA" sz="1200" kern="1200" dirty="0" smtClean="0">
                <a:solidFill>
                  <a:schemeClr val="tx1"/>
                </a:solidFill>
                <a:effectLst/>
                <a:latin typeface="+mn-lt"/>
                <a:ea typeface="+mn-ea"/>
                <a:cs typeface="+mn-cs"/>
              </a:rPr>
              <a:t>Provides</a:t>
            </a:r>
            <a:r>
              <a:rPr lang="en-CA" sz="1200" kern="1200" baseline="0" dirty="0" smtClean="0">
                <a:solidFill>
                  <a:schemeClr val="tx1"/>
                </a:solidFill>
                <a:effectLst/>
                <a:latin typeface="+mn-lt"/>
                <a:ea typeface="+mn-ea"/>
                <a:cs typeface="+mn-cs"/>
              </a:rPr>
              <a:t> technical advice and guidance to </a:t>
            </a:r>
            <a:r>
              <a:rPr lang="en-CA" sz="1200" kern="1200" dirty="0" smtClean="0">
                <a:solidFill>
                  <a:schemeClr val="tx1"/>
                </a:solidFill>
                <a:effectLst/>
                <a:latin typeface="+mn-lt"/>
                <a:ea typeface="+mn-ea"/>
                <a:cs typeface="+mn-cs"/>
              </a:rPr>
              <a:t>communities in relation</a:t>
            </a:r>
            <a:r>
              <a:rPr lang="en-CA" sz="1200" kern="1200" baseline="0" dirty="0" smtClean="0">
                <a:solidFill>
                  <a:schemeClr val="tx1"/>
                </a:solidFill>
                <a:effectLst/>
                <a:latin typeface="+mn-lt"/>
                <a:ea typeface="+mn-ea"/>
                <a:cs typeface="+mn-cs"/>
              </a:rPr>
              <a:t> to</a:t>
            </a:r>
            <a:r>
              <a:rPr lang="en-CA" sz="1200" kern="1200" dirty="0" smtClean="0">
                <a:solidFill>
                  <a:schemeClr val="tx1"/>
                </a:solidFill>
                <a:effectLst/>
                <a:latin typeface="+mn-lt"/>
                <a:ea typeface="+mn-ea"/>
                <a:cs typeface="+mn-cs"/>
              </a:rPr>
              <a:t>:</a:t>
            </a:r>
          </a:p>
          <a:p>
            <a:pPr marL="1085850" lvl="2" indent="-171450">
              <a:buFont typeface="Symbol" panose="05050102010706020507" pitchFamily="18" charset="2"/>
              <a:buChar char=""/>
            </a:pPr>
            <a:r>
              <a:rPr lang="en-CA" sz="1200" kern="1200" dirty="0" smtClean="0">
                <a:solidFill>
                  <a:schemeClr val="tx1"/>
                </a:solidFill>
                <a:effectLst/>
                <a:latin typeface="+mn-lt"/>
                <a:ea typeface="+mn-ea"/>
                <a:cs typeface="+mn-cs"/>
              </a:rPr>
              <a:t>safe</a:t>
            </a:r>
            <a:r>
              <a:rPr lang="en-CA" sz="1200" kern="1200" baseline="0" dirty="0" smtClean="0">
                <a:solidFill>
                  <a:schemeClr val="tx1"/>
                </a:solidFill>
                <a:effectLst/>
                <a:latin typeface="+mn-lt"/>
                <a:ea typeface="+mn-ea"/>
                <a:cs typeface="+mn-cs"/>
              </a:rPr>
              <a:t> drinking water (</a:t>
            </a:r>
            <a:r>
              <a:rPr lang="en-CA" sz="1200" kern="1200" dirty="0" smtClean="0">
                <a:solidFill>
                  <a:schemeClr val="tx1"/>
                </a:solidFill>
                <a:effectLst/>
                <a:latin typeface="+mn-lt"/>
                <a:ea typeface="+mn-ea"/>
                <a:cs typeface="+mn-cs"/>
              </a:rPr>
              <a:t>water treatment plants and distribution systems)</a:t>
            </a:r>
          </a:p>
          <a:p>
            <a:pPr marL="1085850" lvl="2" indent="-171450">
              <a:buFont typeface="Symbol" panose="05050102010706020507" pitchFamily="18" charset="2"/>
              <a:buChar char=""/>
            </a:pPr>
            <a:r>
              <a:rPr lang="en-CA" sz="1200" kern="1200" dirty="0" smtClean="0">
                <a:solidFill>
                  <a:schemeClr val="tx1"/>
                </a:solidFill>
                <a:effectLst/>
                <a:latin typeface="+mn-lt"/>
                <a:ea typeface="+mn-ea"/>
                <a:cs typeface="+mn-cs"/>
              </a:rPr>
              <a:t>effective treatment of wastewater</a:t>
            </a:r>
            <a:r>
              <a:rPr lang="en-CA" sz="1200" kern="1200" baseline="0" dirty="0" smtClean="0">
                <a:solidFill>
                  <a:schemeClr val="tx1"/>
                </a:solidFill>
                <a:effectLst/>
                <a:latin typeface="+mn-lt"/>
                <a:ea typeface="+mn-ea"/>
                <a:cs typeface="+mn-cs"/>
              </a:rPr>
              <a:t> (</a:t>
            </a:r>
            <a:r>
              <a:rPr lang="en-CA" sz="1200" kern="1200" dirty="0" smtClean="0">
                <a:solidFill>
                  <a:schemeClr val="tx1"/>
                </a:solidFill>
                <a:effectLst/>
                <a:latin typeface="+mn-lt"/>
                <a:ea typeface="+mn-ea"/>
                <a:cs typeface="+mn-cs"/>
              </a:rPr>
              <a:t>wastewater treatment plants and collection system</a:t>
            </a:r>
            <a:r>
              <a:rPr lang="en-CA" sz="1200" b="0" kern="1200" dirty="0" smtClean="0">
                <a:solidFill>
                  <a:schemeClr val="tx1"/>
                </a:solidFill>
                <a:effectLst/>
                <a:latin typeface="+mn-lt"/>
                <a:ea typeface="+mn-ea"/>
                <a:cs typeface="+mn-cs"/>
              </a:rPr>
              <a:t>s)</a:t>
            </a:r>
          </a:p>
          <a:p>
            <a:pPr marL="1085850" lvl="2" indent="-171450">
              <a:buFont typeface="Symbol" panose="05050102010706020507" pitchFamily="18" charset="2"/>
              <a:buChar char=""/>
            </a:pPr>
            <a:r>
              <a:rPr lang="en-CA" sz="1200" kern="1200" dirty="0" smtClean="0">
                <a:solidFill>
                  <a:schemeClr val="tx1"/>
                </a:solidFill>
                <a:effectLst/>
                <a:latin typeface="+mn-lt"/>
                <a:ea typeface="+mn-ea"/>
                <a:cs typeface="+mn-cs"/>
              </a:rPr>
              <a:t>household</a:t>
            </a:r>
            <a:r>
              <a:rPr lang="en-CA" sz="1200" kern="1200" baseline="0" dirty="0" smtClean="0">
                <a:solidFill>
                  <a:schemeClr val="tx1"/>
                </a:solidFill>
                <a:effectLst/>
                <a:latin typeface="+mn-lt"/>
                <a:ea typeface="+mn-ea"/>
                <a:cs typeface="+mn-cs"/>
              </a:rPr>
              <a:t> solid waste, including recycling (</a:t>
            </a:r>
            <a:r>
              <a:rPr lang="en-CA" sz="1200" kern="1200" dirty="0" smtClean="0">
                <a:solidFill>
                  <a:schemeClr val="tx1"/>
                </a:solidFill>
                <a:effectLst/>
                <a:latin typeface="+mn-lt"/>
                <a:ea typeface="+mn-ea"/>
                <a:cs typeface="+mn-cs"/>
              </a:rPr>
              <a:t>solid waste disposal grounds)</a:t>
            </a:r>
          </a:p>
          <a:p>
            <a:pPr marL="628650" lvl="1" indent="-171450">
              <a:buFont typeface="Arial" panose="020B0604020202020204" pitchFamily="34" charset="0"/>
              <a:buChar char="•"/>
            </a:pPr>
            <a:r>
              <a:rPr lang="en-CA" sz="1200" kern="1200" dirty="0" smtClean="0">
                <a:solidFill>
                  <a:schemeClr val="tx1"/>
                </a:solidFill>
                <a:effectLst/>
                <a:latin typeface="+mn-lt"/>
                <a:ea typeface="+mn-ea"/>
                <a:cs typeface="+mn-cs"/>
              </a:rPr>
              <a:t>Assists communities to interpret</a:t>
            </a:r>
            <a:r>
              <a:rPr lang="en-CA" sz="1200" kern="1200" baseline="0" dirty="0" smtClean="0">
                <a:solidFill>
                  <a:schemeClr val="tx1"/>
                </a:solidFill>
                <a:effectLst/>
                <a:latin typeface="+mn-lt"/>
                <a:ea typeface="+mn-ea"/>
                <a:cs typeface="+mn-cs"/>
              </a:rPr>
              <a:t> and ensure compliance with legislated requirements</a:t>
            </a:r>
            <a:r>
              <a:rPr lang="en-CA" sz="1200" kern="1200" dirty="0" smtClean="0">
                <a:solidFill>
                  <a:schemeClr val="tx1"/>
                </a:solidFill>
                <a:effectLst/>
                <a:latin typeface="+mn-lt"/>
                <a:ea typeface="+mn-ea"/>
                <a:cs typeface="+mn-cs"/>
              </a:rPr>
              <a:t>.</a:t>
            </a:r>
          </a:p>
          <a:p>
            <a:pPr marL="628650" lvl="1" indent="-171450">
              <a:buFont typeface="Arial" panose="020B0604020202020204" pitchFamily="34" charset="0"/>
              <a:buChar char="•"/>
            </a:pPr>
            <a:r>
              <a:rPr lang="en-CA" sz="1200" kern="1200" dirty="0" smtClean="0">
                <a:solidFill>
                  <a:schemeClr val="tx1"/>
                </a:solidFill>
                <a:effectLst/>
                <a:latin typeface="+mn-lt"/>
                <a:ea typeface="+mn-ea"/>
                <a:cs typeface="+mn-cs"/>
              </a:rPr>
              <a:t>Works with the department senior engineer </a:t>
            </a:r>
            <a:r>
              <a:rPr lang="en-CA" sz="1200" kern="1200" dirty="0" smtClean="0">
                <a:solidFill>
                  <a:schemeClr val="tx1"/>
                </a:solidFill>
                <a:effectLst/>
                <a:latin typeface="+mn-lt"/>
                <a:ea typeface="+mn-ea"/>
                <a:cs typeface="+mn-cs"/>
              </a:rPr>
              <a:t>to </a:t>
            </a:r>
            <a:r>
              <a:rPr lang="en-CA" sz="1200" kern="1200" dirty="0" smtClean="0">
                <a:solidFill>
                  <a:schemeClr val="tx1"/>
                </a:solidFill>
                <a:effectLst/>
                <a:latin typeface="+mn-lt"/>
                <a:ea typeface="+mn-ea"/>
                <a:cs typeface="+mn-cs"/>
              </a:rPr>
              <a:t>support</a:t>
            </a:r>
            <a:r>
              <a:rPr lang="en-CA" sz="1200" kern="1200" baseline="0" dirty="0" smtClean="0">
                <a:solidFill>
                  <a:schemeClr val="tx1"/>
                </a:solidFill>
                <a:effectLst/>
                <a:latin typeface="+mn-lt"/>
                <a:ea typeface="+mn-ea"/>
                <a:cs typeface="+mn-cs"/>
              </a:rPr>
              <a:t> compliance with certified water and wastewater operators (including backup operators)</a:t>
            </a:r>
            <a:r>
              <a:rPr lang="en-CA" sz="1200" kern="1200" dirty="0" smtClean="0">
                <a:solidFill>
                  <a:schemeClr val="tx1"/>
                </a:solidFill>
                <a:effectLst/>
                <a:latin typeface="+mn-lt"/>
                <a:ea typeface="+mn-ea"/>
                <a:cs typeface="+mn-cs"/>
              </a:rPr>
              <a:t>.</a:t>
            </a:r>
          </a:p>
        </p:txBody>
      </p:sp>
      <p:sp>
        <p:nvSpPr>
          <p:cNvPr id="4" name="Slide Number Placeholder 3"/>
          <p:cNvSpPr>
            <a:spLocks noGrp="1"/>
          </p:cNvSpPr>
          <p:nvPr>
            <p:ph type="sldNum" sz="quarter" idx="10"/>
          </p:nvPr>
        </p:nvSpPr>
        <p:spPr/>
        <p:txBody>
          <a:bodyPr/>
          <a:lstStyle/>
          <a:p>
            <a:pPr>
              <a:defRPr/>
            </a:pPr>
            <a:fld id="{7410456D-5B60-4147-AEFC-FDF2F05BA408}" type="slidenum">
              <a:rPr lang="en-CA" smtClean="0"/>
              <a:pPr>
                <a:defRPr/>
              </a:pPr>
              <a:t>41</a:t>
            </a:fld>
            <a:endParaRPr lang="en-CA"/>
          </a:p>
        </p:txBody>
      </p:sp>
    </p:spTree>
    <p:extLst>
      <p:ext uri="{BB962C8B-B14F-4D97-AF65-F5344CB8AC3E}">
        <p14:creationId xmlns:p14="http://schemas.microsoft.com/office/powerpoint/2010/main" val="2267953411"/>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solidFill>
                  <a:schemeClr val="tx1"/>
                </a:solidFill>
                <a:effectLst>
                  <a:outerShdw blurRad="38100" dist="38100" dir="2700000" algn="tl">
                    <a:srgbClr val="000000">
                      <a:alpha val="43137"/>
                    </a:srgbClr>
                  </a:outerShdw>
                </a:effectLst>
              </a:rPr>
              <a:t>Department </a:t>
            </a:r>
            <a:r>
              <a:rPr lang="en-US" b="1" dirty="0" smtClean="0">
                <a:solidFill>
                  <a:schemeClr val="tx1"/>
                </a:solidFill>
                <a:effectLst>
                  <a:outerShdw blurRad="38100" dist="38100" dir="2700000" algn="tl">
                    <a:srgbClr val="000000">
                      <a:alpha val="43137"/>
                    </a:srgbClr>
                  </a:outerShdw>
                </a:effectLst>
              </a:rPr>
              <a:t>Staff:</a:t>
            </a:r>
            <a:endParaRPr lang="en-US" b="1" dirty="0" smtClean="0">
              <a:solidFill>
                <a:schemeClr val="tx1"/>
              </a:solidFill>
              <a:effectLst>
                <a:outerShdw blurRad="38100" dist="38100" dir="2700000" algn="tl">
                  <a:srgbClr val="000000">
                    <a:alpha val="43137"/>
                  </a:srgbClr>
                </a:outerShdw>
              </a:effectLst>
            </a:endParaRPr>
          </a:p>
          <a:p>
            <a:endParaRPr lang="en-US" b="1" dirty="0" smtClean="0">
              <a:solidFill>
                <a:schemeClr val="tx1"/>
              </a:solidFill>
              <a:effectLst>
                <a:outerShdw blurRad="38100" dist="38100" dir="2700000" algn="tl">
                  <a:srgbClr val="000000">
                    <a:alpha val="43137"/>
                  </a:srgbClr>
                </a:outerShdw>
              </a:effectLst>
            </a:endParaRPr>
          </a:p>
          <a:p>
            <a:pPr eaLnBrk="1" hangingPunct="1">
              <a:lnSpc>
                <a:spcPct val="80000"/>
              </a:lnSpc>
              <a:buFontTx/>
              <a:buNone/>
              <a:defRPr/>
            </a:pPr>
            <a:r>
              <a:rPr lang="en-CA" sz="800" b="1" kern="1200" dirty="0" smtClean="0">
                <a:solidFill>
                  <a:schemeClr val="tx1"/>
                </a:solidFill>
                <a:latin typeface="+mn-lt"/>
                <a:ea typeface="+mn-ea"/>
                <a:cs typeface="+mn-cs"/>
              </a:rPr>
              <a:t>Workplace Safety and Health Consultant</a:t>
            </a:r>
          </a:p>
          <a:p>
            <a:pPr marL="628650" lvl="1" indent="-171450" eaLnBrk="1" hangingPunct="1">
              <a:lnSpc>
                <a:spcPct val="80000"/>
              </a:lnSpc>
              <a:buFont typeface="Arial" panose="020B0604020202020204" pitchFamily="34" charset="0"/>
              <a:buChar char="•"/>
              <a:defRPr/>
            </a:pPr>
            <a:r>
              <a:rPr lang="en-CA" sz="1050" kern="1200" dirty="0" smtClean="0">
                <a:solidFill>
                  <a:schemeClr val="tx1"/>
                </a:solidFill>
                <a:latin typeface="+mn-lt"/>
                <a:ea typeface="+mn-ea"/>
                <a:cs typeface="+mn-cs"/>
              </a:rPr>
              <a:t>Assists communities to comply</a:t>
            </a:r>
            <a:r>
              <a:rPr lang="en-CA" sz="1050" kern="1200" baseline="0" dirty="0" smtClean="0">
                <a:solidFill>
                  <a:schemeClr val="tx1"/>
                </a:solidFill>
                <a:latin typeface="+mn-lt"/>
                <a:ea typeface="+mn-ea"/>
                <a:cs typeface="+mn-cs"/>
              </a:rPr>
              <a:t> with</a:t>
            </a:r>
            <a:r>
              <a:rPr lang="en-CA" sz="1050" kern="1200" dirty="0" smtClean="0">
                <a:solidFill>
                  <a:schemeClr val="tx1"/>
                </a:solidFill>
                <a:latin typeface="+mn-lt"/>
                <a:ea typeface="+mn-ea"/>
                <a:cs typeface="+mn-cs"/>
              </a:rPr>
              <a:t> workplace safety and health (WSH) requirements.</a:t>
            </a:r>
          </a:p>
          <a:p>
            <a:pPr marL="628650" lvl="1" indent="-171450">
              <a:buFont typeface="Arial" panose="020B0604020202020204" pitchFamily="34" charset="0"/>
              <a:buChar char="•"/>
            </a:pPr>
            <a:r>
              <a:rPr lang="en-US" dirty="0" smtClean="0"/>
              <a:t>Supports a safe, injury-free workplace for communities, employees</a:t>
            </a:r>
            <a:r>
              <a:rPr lang="en-US" baseline="0" dirty="0" smtClean="0"/>
              <a:t> </a:t>
            </a:r>
            <a:r>
              <a:rPr lang="en-US" dirty="0" smtClean="0"/>
              <a:t>and the public.</a:t>
            </a:r>
            <a:endParaRPr lang="en-CA" dirty="0" smtClean="0"/>
          </a:p>
          <a:p>
            <a:pPr marL="628650" lvl="1" indent="-171450">
              <a:buFont typeface="Arial" panose="020B0604020202020204" pitchFamily="34" charset="0"/>
              <a:buChar char="•"/>
            </a:pPr>
            <a:r>
              <a:rPr lang="en-US" dirty="0" smtClean="0"/>
              <a:t>Performs two annual inspections to verify</a:t>
            </a:r>
            <a:r>
              <a:rPr lang="en-US" baseline="0" dirty="0" smtClean="0"/>
              <a:t> compliance with </a:t>
            </a:r>
            <a:r>
              <a:rPr lang="en-US" dirty="0" smtClean="0"/>
              <a:t>the WSH regulation. Works with councils and community employees to create an understanding of obligations as employers regarding the operation and maintenance of community infrastructure and equipment.</a:t>
            </a:r>
          </a:p>
          <a:p>
            <a:pPr marL="628650" lvl="1" indent="-171450">
              <a:buFont typeface="Arial" panose="020B0604020202020204" pitchFamily="34" charset="0"/>
              <a:buChar char="•"/>
            </a:pPr>
            <a:r>
              <a:rPr lang="en-US" dirty="0" smtClean="0"/>
              <a:t>Arranges</a:t>
            </a:r>
            <a:r>
              <a:rPr lang="en-US" baseline="0" dirty="0" smtClean="0"/>
              <a:t> required WSH training for communities.</a:t>
            </a:r>
            <a:endParaRPr lang="en-CA" dirty="0" smtClean="0"/>
          </a:p>
          <a:p>
            <a:pPr marL="628650" lvl="1" indent="-171450">
              <a:buFont typeface="Arial" panose="020B0604020202020204" pitchFamily="34" charset="0"/>
              <a:buChar char="•"/>
            </a:pPr>
            <a:r>
              <a:rPr lang="en-US" dirty="0" smtClean="0"/>
              <a:t>Follows-up with community councils to develop plans to resolve WSH issues.</a:t>
            </a:r>
          </a:p>
        </p:txBody>
      </p:sp>
      <p:sp>
        <p:nvSpPr>
          <p:cNvPr id="4" name="Slide Number Placeholder 3"/>
          <p:cNvSpPr>
            <a:spLocks noGrp="1"/>
          </p:cNvSpPr>
          <p:nvPr>
            <p:ph type="sldNum" sz="quarter" idx="10"/>
          </p:nvPr>
        </p:nvSpPr>
        <p:spPr/>
        <p:txBody>
          <a:bodyPr/>
          <a:lstStyle/>
          <a:p>
            <a:pPr>
              <a:defRPr/>
            </a:pPr>
            <a:fld id="{7410456D-5B60-4147-AEFC-FDF2F05BA408}" type="slidenum">
              <a:rPr lang="en-CA" smtClean="0"/>
              <a:pPr>
                <a:defRPr/>
              </a:pPr>
              <a:t>42</a:t>
            </a:fld>
            <a:endParaRPr lang="en-CA"/>
          </a:p>
        </p:txBody>
      </p:sp>
    </p:spTree>
    <p:extLst>
      <p:ext uri="{BB962C8B-B14F-4D97-AF65-F5344CB8AC3E}">
        <p14:creationId xmlns:p14="http://schemas.microsoft.com/office/powerpoint/2010/main" val="1509730373"/>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solidFill>
                  <a:schemeClr val="tx1"/>
                </a:solidFill>
                <a:effectLst>
                  <a:outerShdw blurRad="38100" dist="38100" dir="2700000" algn="tl">
                    <a:srgbClr val="C0C0C0"/>
                  </a:outerShdw>
                </a:effectLst>
              </a:rPr>
              <a:t>Department </a:t>
            </a:r>
            <a:r>
              <a:rPr lang="en-US" b="1" dirty="0" smtClean="0">
                <a:solidFill>
                  <a:schemeClr val="tx1"/>
                </a:solidFill>
                <a:effectLst>
                  <a:outerShdw blurRad="38100" dist="38100" dir="2700000" algn="tl">
                    <a:srgbClr val="C0C0C0"/>
                  </a:outerShdw>
                </a:effectLst>
              </a:rPr>
              <a:t>Staff:</a:t>
            </a:r>
            <a:endParaRPr lang="en-US" b="1" dirty="0" smtClean="0">
              <a:solidFill>
                <a:schemeClr val="tx1"/>
              </a:solidFill>
              <a:effectLst>
                <a:outerShdw blurRad="38100" dist="38100" dir="2700000" algn="tl">
                  <a:srgbClr val="C0C0C0"/>
                </a:outerShdw>
              </a:effectLst>
            </a:endParaRPr>
          </a:p>
          <a:p>
            <a:endParaRPr lang="en-US" dirty="0" smtClean="0">
              <a:solidFill>
                <a:schemeClr val="tx1"/>
              </a:solidFill>
              <a:effectLst>
                <a:outerShdw blurRad="38100" dist="38100" dir="2700000" algn="tl">
                  <a:srgbClr val="C0C0C0"/>
                </a:outerShdw>
              </a:effectLst>
            </a:endParaRPr>
          </a:p>
          <a:p>
            <a:pPr eaLnBrk="1" hangingPunct="1">
              <a:lnSpc>
                <a:spcPct val="90000"/>
              </a:lnSpc>
              <a:buFontTx/>
              <a:buNone/>
              <a:defRPr/>
            </a:pPr>
            <a:r>
              <a:rPr lang="en-CA" sz="1200" b="1" kern="1200" dirty="0" smtClean="0">
                <a:solidFill>
                  <a:schemeClr val="tx1"/>
                </a:solidFill>
                <a:effectLst>
                  <a:outerShdw blurRad="38100" dist="38100" dir="2700000" algn="tl">
                    <a:srgbClr val="C0C0C0"/>
                  </a:outerShdw>
                </a:effectLst>
                <a:latin typeface="+mn-lt"/>
                <a:ea typeface="+mn-ea"/>
                <a:cs typeface="+mn-cs"/>
              </a:rPr>
              <a:t>Protective Services Consultant</a:t>
            </a:r>
          </a:p>
          <a:p>
            <a:pPr eaLnBrk="1" hangingPunct="1">
              <a:lnSpc>
                <a:spcPct val="90000"/>
              </a:lnSpc>
              <a:defRPr/>
            </a:pPr>
            <a:r>
              <a:rPr lang="en-CA" sz="2400" kern="1200" dirty="0" smtClean="0">
                <a:solidFill>
                  <a:schemeClr val="tx1"/>
                </a:solidFill>
                <a:latin typeface="+mn-lt"/>
                <a:ea typeface="+mn-ea"/>
                <a:cs typeface="+mn-cs"/>
              </a:rPr>
              <a:t>Supports improved local capacity to respond to public safety concerns in the following program areas:</a:t>
            </a:r>
          </a:p>
          <a:p>
            <a:pPr marL="628650" lvl="1" indent="-171450">
              <a:buFont typeface="Arial" panose="020B0604020202020204" pitchFamily="34" charset="0"/>
              <a:buChar char="•"/>
            </a:pPr>
            <a:r>
              <a:rPr lang="en-CA" sz="1200" kern="1200" dirty="0" smtClean="0">
                <a:solidFill>
                  <a:schemeClr val="tx1"/>
                </a:solidFill>
                <a:effectLst/>
                <a:latin typeface="+mn-lt"/>
                <a:ea typeface="+mn-ea"/>
                <a:cs typeface="+mn-cs"/>
              </a:rPr>
              <a:t>Fire</a:t>
            </a:r>
            <a:r>
              <a:rPr lang="en-CA" sz="1200" i="1" kern="1200" dirty="0" smtClean="0">
                <a:solidFill>
                  <a:schemeClr val="tx1"/>
                </a:solidFill>
                <a:effectLst/>
                <a:latin typeface="+mn-lt"/>
                <a:ea typeface="+mn-ea"/>
                <a:cs typeface="+mn-cs"/>
              </a:rPr>
              <a:t> – </a:t>
            </a:r>
            <a:r>
              <a:rPr lang="en-CA" sz="1200" kern="1200" dirty="0" smtClean="0">
                <a:solidFill>
                  <a:schemeClr val="tx1"/>
                </a:solidFill>
                <a:effectLst/>
                <a:latin typeface="+mn-lt"/>
                <a:ea typeface="+mn-ea"/>
                <a:cs typeface="+mn-cs"/>
              </a:rPr>
              <a:t>supports community based training and proper maintenance of equipment and </a:t>
            </a:r>
            <a:r>
              <a:rPr lang="en-US" sz="1200" kern="1200" dirty="0" smtClean="0">
                <a:solidFill>
                  <a:schemeClr val="tx1"/>
                </a:solidFill>
                <a:effectLst/>
                <a:latin typeface="+mn-lt"/>
                <a:ea typeface="+mn-ea"/>
                <a:cs typeface="+mn-cs"/>
              </a:rPr>
              <a:t>infrastructure.</a:t>
            </a:r>
          </a:p>
          <a:p>
            <a:pPr marL="628650" lvl="1" indent="-171450">
              <a:buFont typeface="Arial" panose="020B0604020202020204" pitchFamily="34" charset="0"/>
              <a:buChar char="•"/>
            </a:pPr>
            <a:r>
              <a:rPr lang="en-US" sz="1200" kern="1200" dirty="0" smtClean="0">
                <a:solidFill>
                  <a:schemeClr val="tx1"/>
                </a:solidFill>
                <a:effectLst/>
                <a:latin typeface="+mn-lt"/>
                <a:ea typeface="+mn-ea"/>
                <a:cs typeface="+mn-cs"/>
              </a:rPr>
              <a:t>Community safety</a:t>
            </a:r>
            <a:r>
              <a:rPr lang="en-US" sz="1200" kern="1200" baseline="0" dirty="0" smtClean="0">
                <a:solidFill>
                  <a:schemeClr val="tx1"/>
                </a:solidFill>
                <a:effectLst/>
                <a:latin typeface="+mn-lt"/>
                <a:ea typeface="+mn-ea"/>
                <a:cs typeface="+mn-cs"/>
              </a:rPr>
              <a:t> officer – supports participating communities in the delivery and implementation of the program.</a:t>
            </a:r>
            <a:endParaRPr lang="en-CA" sz="1200" kern="1200" dirty="0" smtClean="0">
              <a:solidFill>
                <a:schemeClr val="tx1"/>
              </a:solidFill>
              <a:effectLst/>
              <a:latin typeface="+mn-lt"/>
              <a:ea typeface="+mn-ea"/>
              <a:cs typeface="+mn-cs"/>
            </a:endParaRPr>
          </a:p>
          <a:p>
            <a:pPr marL="628650" lvl="1" indent="-171450">
              <a:buFont typeface="Arial" panose="020B0604020202020204" pitchFamily="34" charset="0"/>
              <a:buChar char="•"/>
            </a:pPr>
            <a:r>
              <a:rPr lang="en-CA" sz="1200" kern="1200" dirty="0" smtClean="0">
                <a:solidFill>
                  <a:schemeClr val="tx1"/>
                </a:solidFill>
                <a:effectLst/>
                <a:latin typeface="+mn-lt"/>
                <a:ea typeface="+mn-ea"/>
                <a:cs typeface="+mn-cs"/>
              </a:rPr>
              <a:t>Emergency planning</a:t>
            </a:r>
            <a:r>
              <a:rPr lang="en-CA" sz="1200" i="1" kern="1200" dirty="0" smtClean="0">
                <a:solidFill>
                  <a:schemeClr val="tx1"/>
                </a:solidFill>
                <a:effectLst/>
                <a:latin typeface="+mn-lt"/>
                <a:ea typeface="+mn-ea"/>
                <a:cs typeface="+mn-cs"/>
              </a:rPr>
              <a:t> </a:t>
            </a:r>
            <a:r>
              <a:rPr lang="en-CA" sz="1200" i="0" kern="1200" dirty="0" smtClean="0">
                <a:solidFill>
                  <a:schemeClr val="tx1"/>
                </a:solidFill>
                <a:effectLst/>
                <a:latin typeface="+mn-lt"/>
                <a:ea typeface="+mn-ea"/>
                <a:cs typeface="+mn-cs"/>
              </a:rPr>
              <a:t>and</a:t>
            </a:r>
            <a:r>
              <a:rPr lang="en-CA" sz="1200" i="0" kern="1200" baseline="0" dirty="0" smtClean="0">
                <a:solidFill>
                  <a:schemeClr val="tx1"/>
                </a:solidFill>
                <a:effectLst/>
                <a:latin typeface="+mn-lt"/>
                <a:ea typeface="+mn-ea"/>
                <a:cs typeface="+mn-cs"/>
              </a:rPr>
              <a:t> </a:t>
            </a:r>
            <a:r>
              <a:rPr lang="en-CA" sz="1200" i="0" kern="1200" dirty="0" smtClean="0">
                <a:solidFill>
                  <a:schemeClr val="tx1"/>
                </a:solidFill>
                <a:effectLst/>
                <a:latin typeface="+mn-lt"/>
                <a:ea typeface="+mn-ea"/>
                <a:cs typeface="+mn-cs"/>
              </a:rPr>
              <a:t>preparedness</a:t>
            </a:r>
            <a:r>
              <a:rPr lang="en-CA" sz="1200" i="0" kern="1200" baseline="0" dirty="0" smtClean="0">
                <a:solidFill>
                  <a:schemeClr val="tx1"/>
                </a:solidFill>
                <a:effectLst/>
                <a:latin typeface="+mn-lt"/>
                <a:ea typeface="+mn-ea"/>
                <a:cs typeface="+mn-cs"/>
              </a:rPr>
              <a:t> </a:t>
            </a:r>
            <a:r>
              <a:rPr lang="en-CA" sz="1200" i="1" kern="1200" dirty="0" smtClean="0">
                <a:solidFill>
                  <a:schemeClr val="tx1"/>
                </a:solidFill>
                <a:effectLst/>
                <a:latin typeface="+mn-lt"/>
                <a:ea typeface="+mn-ea"/>
                <a:cs typeface="+mn-cs"/>
              </a:rPr>
              <a:t>– </a:t>
            </a:r>
            <a:r>
              <a:rPr lang="en-CA" sz="1200" kern="1200" dirty="0" smtClean="0">
                <a:solidFill>
                  <a:schemeClr val="tx1"/>
                </a:solidFill>
                <a:effectLst/>
                <a:latin typeface="+mn-lt"/>
                <a:ea typeface="+mn-ea"/>
                <a:cs typeface="+mn-cs"/>
              </a:rPr>
              <a:t>ensures the community emergency plan is updated. Assists with community risk assessment and 911. Assists</a:t>
            </a:r>
            <a:r>
              <a:rPr lang="en-CA" sz="1200" kern="1200" baseline="0" dirty="0" smtClean="0">
                <a:solidFill>
                  <a:schemeClr val="tx1"/>
                </a:solidFill>
                <a:effectLst/>
                <a:latin typeface="+mn-lt"/>
                <a:ea typeface="+mn-ea"/>
                <a:cs typeface="+mn-cs"/>
              </a:rPr>
              <a:t> with coordinating and responding to emergency events.</a:t>
            </a:r>
            <a:endParaRPr lang="en-CA" sz="1200" kern="120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pPr>
              <a:defRPr/>
            </a:pPr>
            <a:fld id="{7410456D-5B60-4147-AEFC-FDF2F05BA408}" type="slidenum">
              <a:rPr lang="en-CA" smtClean="0"/>
              <a:pPr>
                <a:defRPr/>
              </a:pPr>
              <a:t>43</a:t>
            </a:fld>
            <a:endParaRPr lang="en-CA"/>
          </a:p>
        </p:txBody>
      </p:sp>
    </p:spTree>
    <p:extLst>
      <p:ext uri="{BB962C8B-B14F-4D97-AF65-F5344CB8AC3E}">
        <p14:creationId xmlns:p14="http://schemas.microsoft.com/office/powerpoint/2010/main" val="2709335270"/>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solidFill>
                  <a:schemeClr val="tx1"/>
                </a:solidFill>
                <a:effectLst>
                  <a:outerShdw blurRad="38100" dist="38100" dir="2700000" algn="tl">
                    <a:srgbClr val="C0C0C0"/>
                  </a:outerShdw>
                </a:effectLst>
              </a:rPr>
              <a:t>Department </a:t>
            </a:r>
            <a:r>
              <a:rPr lang="en-US" b="1" dirty="0" smtClean="0">
                <a:solidFill>
                  <a:schemeClr val="tx1"/>
                </a:solidFill>
                <a:effectLst>
                  <a:outerShdw blurRad="38100" dist="38100" dir="2700000" algn="tl">
                    <a:srgbClr val="C0C0C0"/>
                  </a:outerShdw>
                </a:effectLst>
              </a:rPr>
              <a:t>Staff:</a:t>
            </a:r>
            <a:endParaRPr lang="en-US" b="1" dirty="0" smtClean="0">
              <a:solidFill>
                <a:schemeClr val="tx1"/>
              </a:solidFill>
              <a:effectLst>
                <a:outerShdw blurRad="38100" dist="38100" dir="2700000" algn="tl">
                  <a:srgbClr val="C0C0C0"/>
                </a:outerShdw>
              </a:effectLst>
            </a:endParaRPr>
          </a:p>
          <a:p>
            <a:endParaRPr lang="en-US" b="1" dirty="0" smtClean="0">
              <a:solidFill>
                <a:schemeClr val="tx1"/>
              </a:solidFill>
              <a:effectLst>
                <a:outerShdw blurRad="38100" dist="38100" dir="2700000" algn="tl">
                  <a:srgbClr val="C0C0C0"/>
                </a:outerShdw>
              </a:effectLst>
            </a:endParaRPr>
          </a:p>
          <a:p>
            <a:pPr marL="0" indent="0" eaLnBrk="1" hangingPunct="1">
              <a:lnSpc>
                <a:spcPct val="80000"/>
              </a:lnSpc>
              <a:buFontTx/>
              <a:buNone/>
              <a:defRPr/>
            </a:pPr>
            <a:r>
              <a:rPr lang="en-CA" sz="800" b="1" kern="1200" dirty="0" smtClean="0">
                <a:solidFill>
                  <a:schemeClr val="tx1"/>
                </a:solidFill>
                <a:latin typeface="+mn-lt"/>
                <a:ea typeface="+mn-ea"/>
                <a:cs typeface="+mn-cs"/>
              </a:rPr>
              <a:t>Community and Resource Development Consultant</a:t>
            </a:r>
          </a:p>
          <a:p>
            <a:pPr marL="628650" lvl="1" indent="-171450" eaLnBrk="1" hangingPunct="1">
              <a:lnSpc>
                <a:spcPct val="80000"/>
              </a:lnSpc>
              <a:buFont typeface="Arial" panose="020B0604020202020204" pitchFamily="34" charset="0"/>
              <a:buChar char="•"/>
              <a:defRPr/>
            </a:pPr>
            <a:r>
              <a:rPr lang="en-CA" sz="1200" kern="1200" dirty="0" smtClean="0">
                <a:solidFill>
                  <a:schemeClr val="tx1"/>
                </a:solidFill>
                <a:latin typeface="+mn-lt"/>
                <a:ea typeface="+mn-ea"/>
                <a:cs typeface="+mn-cs"/>
              </a:rPr>
              <a:t>Promotes, assists and facilitates the process for communities to improve social and economic conditions, including facilitating process for developing a community economic development (CED) strategy and all land related matters.</a:t>
            </a:r>
          </a:p>
          <a:p>
            <a:pPr marL="628650" marR="0" lvl="1" indent="-171450" algn="l" defTabSz="914400" rtl="0" eaLnBrk="1" fontAlgn="base" latinLnBrk="0" hangingPunct="1">
              <a:lnSpc>
                <a:spcPct val="80000"/>
              </a:lnSpc>
              <a:spcBef>
                <a:spcPct val="30000"/>
              </a:spcBef>
              <a:spcAft>
                <a:spcPct val="0"/>
              </a:spcAft>
              <a:buClrTx/>
              <a:buSzTx/>
              <a:buFont typeface="Arial" panose="020B0604020202020204" pitchFamily="34" charset="0"/>
              <a:buChar char="•"/>
              <a:tabLst/>
              <a:defRPr/>
            </a:pPr>
            <a:r>
              <a:rPr lang="en-CA" sz="1200" kern="1200" dirty="0" smtClean="0">
                <a:solidFill>
                  <a:schemeClr val="tx1"/>
                </a:solidFill>
                <a:latin typeface="+mn-lt"/>
                <a:ea typeface="+mn-ea"/>
                <a:cs typeface="+mn-cs"/>
              </a:rPr>
              <a:t>Assists and facilitates the process for the development of land use planning documents.</a:t>
            </a:r>
          </a:p>
          <a:p>
            <a:pPr marL="628650" marR="0" lvl="1" indent="-171450" algn="l" defTabSz="914400" rtl="0" eaLnBrk="1" fontAlgn="base" latinLnBrk="0" hangingPunct="1">
              <a:lnSpc>
                <a:spcPct val="80000"/>
              </a:lnSpc>
              <a:spcBef>
                <a:spcPct val="30000"/>
              </a:spcBef>
              <a:spcAft>
                <a:spcPct val="0"/>
              </a:spcAft>
              <a:buClrTx/>
              <a:buSzTx/>
              <a:buFont typeface="Arial" panose="020B0604020202020204" pitchFamily="34" charset="0"/>
              <a:buChar char="•"/>
              <a:tabLst/>
              <a:defRPr/>
            </a:pPr>
            <a:r>
              <a:rPr lang="en-CA" sz="1200" kern="1200" dirty="0" smtClean="0">
                <a:solidFill>
                  <a:schemeClr val="tx1"/>
                </a:solidFill>
                <a:latin typeface="+mn-lt"/>
                <a:ea typeface="+mn-ea"/>
                <a:cs typeface="+mn-cs"/>
              </a:rPr>
              <a:t>Coordinates</a:t>
            </a:r>
            <a:r>
              <a:rPr lang="en-CA" sz="1200" kern="1200" baseline="0" dirty="0" smtClean="0">
                <a:solidFill>
                  <a:schemeClr val="tx1"/>
                </a:solidFill>
                <a:latin typeface="+mn-lt"/>
                <a:ea typeface="+mn-ea"/>
                <a:cs typeface="+mn-cs"/>
              </a:rPr>
              <a:t> and reviews all land related dispositions and is the main contact for land development inquiries.</a:t>
            </a:r>
            <a:endParaRPr lang="en-US" sz="1200" kern="1200" dirty="0" smtClean="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pPr>
              <a:defRPr/>
            </a:pPr>
            <a:fld id="{7410456D-5B60-4147-AEFC-FDF2F05BA408}" type="slidenum">
              <a:rPr lang="en-CA" smtClean="0"/>
              <a:pPr>
                <a:defRPr/>
              </a:pPr>
              <a:t>44</a:t>
            </a:fld>
            <a:endParaRPr lang="en-CA"/>
          </a:p>
        </p:txBody>
      </p:sp>
    </p:spTree>
    <p:extLst>
      <p:ext uri="{BB962C8B-B14F-4D97-AF65-F5344CB8AC3E}">
        <p14:creationId xmlns:p14="http://schemas.microsoft.com/office/powerpoint/2010/main" val="3199614327"/>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b="1" dirty="0" smtClean="0"/>
              <a:t>Department</a:t>
            </a:r>
            <a:r>
              <a:rPr lang="en-CA" b="1" baseline="0" dirty="0" smtClean="0"/>
              <a:t> </a:t>
            </a:r>
            <a:r>
              <a:rPr lang="en-CA" b="1" baseline="0" dirty="0" smtClean="0"/>
              <a:t>Staff:</a:t>
            </a:r>
            <a:endParaRPr lang="en-CA" b="1" baseline="0" dirty="0" smtClean="0"/>
          </a:p>
          <a:p>
            <a:endParaRPr lang="en-CA" b="1" baseline="0" dirty="0" smtClean="0"/>
          </a:p>
          <a:p>
            <a:r>
              <a:rPr lang="en-CA" b="1" baseline="0" dirty="0" smtClean="0"/>
              <a:t>Finance and Administration </a:t>
            </a:r>
            <a:r>
              <a:rPr lang="en-CA" b="1" baseline="0" dirty="0" smtClean="0"/>
              <a:t>Branch (FAB):</a:t>
            </a:r>
            <a:endParaRPr lang="en-CA" b="1" baseline="0" dirty="0" smtClean="0"/>
          </a:p>
          <a:p>
            <a:r>
              <a:rPr lang="en-CA" b="0" baseline="0" dirty="0" smtClean="0"/>
              <a:t>This branch is comprised of the following staff who work closely with NAB to support the </a:t>
            </a:r>
            <a:r>
              <a:rPr lang="en-CA" b="0" baseline="0" dirty="0" smtClean="0"/>
              <a:t>NA </a:t>
            </a:r>
            <a:r>
              <a:rPr lang="en-CA" b="0" baseline="0" dirty="0" smtClean="0"/>
              <a:t>communities through administration of the Northern Affairs Fund operations, taxation, financial audits and Municipal Employees Benefits </a:t>
            </a:r>
            <a:r>
              <a:rPr lang="en-CA" b="0" baseline="0" dirty="0" smtClean="0"/>
              <a:t>Program or MEBP. </a:t>
            </a:r>
            <a:r>
              <a:rPr lang="en-CA" b="0" baseline="0" dirty="0" smtClean="0"/>
              <a:t>Offices are located in Winnipeg and Thompson</a:t>
            </a:r>
            <a:r>
              <a:rPr lang="en-CA" b="0" baseline="0" dirty="0" smtClean="0"/>
              <a:t>.</a:t>
            </a:r>
          </a:p>
          <a:p>
            <a:endParaRPr lang="en-CA" b="0" baseline="0" dirty="0" smtClean="0"/>
          </a:p>
          <a:p>
            <a:r>
              <a:rPr lang="en-CA" b="0" baseline="0" dirty="0" smtClean="0"/>
              <a:t>For more detail on the activities, programs and supports provided to communities from NAB and FAB obtain a copy of the department’s annual report on the Manitoba government website. In addition, the department maintains and distributes quarterly to communities the Community Elected Officials and Employee Listing which contains the contact information of department staff located in NAB and FAB.</a:t>
            </a:r>
            <a:endParaRPr lang="en-CA" b="0" dirty="0" smtClean="0"/>
          </a:p>
        </p:txBody>
      </p:sp>
      <p:sp>
        <p:nvSpPr>
          <p:cNvPr id="4" name="Slide Number Placeholder 3"/>
          <p:cNvSpPr>
            <a:spLocks noGrp="1"/>
          </p:cNvSpPr>
          <p:nvPr>
            <p:ph type="sldNum" sz="quarter" idx="10"/>
          </p:nvPr>
        </p:nvSpPr>
        <p:spPr/>
        <p:txBody>
          <a:bodyPr/>
          <a:lstStyle/>
          <a:p>
            <a:pPr>
              <a:defRPr/>
            </a:pPr>
            <a:fld id="{7410456D-5B60-4147-AEFC-FDF2F05BA408}" type="slidenum">
              <a:rPr lang="en-CA" smtClean="0"/>
              <a:pPr>
                <a:defRPr/>
              </a:pPr>
              <a:t>45</a:t>
            </a:fld>
            <a:endParaRPr lang="en-CA"/>
          </a:p>
        </p:txBody>
      </p:sp>
    </p:spTree>
    <p:extLst>
      <p:ext uri="{BB962C8B-B14F-4D97-AF65-F5344CB8AC3E}">
        <p14:creationId xmlns:p14="http://schemas.microsoft.com/office/powerpoint/2010/main" val="2207871663"/>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pPr>
              <a:defRPr/>
            </a:pPr>
            <a:fld id="{7410456D-5B60-4147-AEFC-FDF2F05BA408}" type="slidenum">
              <a:rPr lang="en-CA" smtClean="0"/>
              <a:pPr>
                <a:defRPr/>
              </a:pPr>
              <a:t>46</a:t>
            </a:fld>
            <a:endParaRPr lang="en-CA"/>
          </a:p>
        </p:txBody>
      </p:sp>
    </p:spTree>
    <p:extLst>
      <p:ext uri="{BB962C8B-B14F-4D97-AF65-F5344CB8AC3E}">
        <p14:creationId xmlns:p14="http://schemas.microsoft.com/office/powerpoint/2010/main" val="509660122"/>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b="1" dirty="0" smtClean="0">
                <a:solidFill>
                  <a:schemeClr val="tx1"/>
                </a:solidFill>
                <a:effectLst>
                  <a:outerShdw blurRad="38100" dist="38100" dir="2700000" algn="tl">
                    <a:srgbClr val="C0C0C0"/>
                  </a:outerShdw>
                </a:effectLst>
              </a:rPr>
              <a:t>Meeting </a:t>
            </a:r>
            <a:r>
              <a:rPr lang="en-CA" b="1" dirty="0" smtClean="0">
                <a:solidFill>
                  <a:schemeClr val="tx1"/>
                </a:solidFill>
                <a:effectLst>
                  <a:outerShdw blurRad="38100" dist="38100" dir="2700000" algn="tl">
                    <a:srgbClr val="C0C0C0"/>
                  </a:outerShdw>
                </a:effectLst>
              </a:rPr>
              <a:t>Management:</a:t>
            </a:r>
            <a:endParaRPr lang="en-CA" b="1" dirty="0" smtClean="0">
              <a:solidFill>
                <a:schemeClr val="tx1"/>
              </a:solidFill>
              <a:effectLst>
                <a:outerShdw blurRad="38100" dist="38100" dir="2700000" algn="tl">
                  <a:srgbClr val="C0C0C0"/>
                </a:outerShdw>
              </a:effectLst>
            </a:endParaRPr>
          </a:p>
          <a:p>
            <a:pPr marL="628650" lvl="1" indent="-171450" eaLnBrk="1" hangingPunct="1">
              <a:buFont typeface="Arial" panose="020B0604020202020204" pitchFamily="34" charset="0"/>
              <a:buChar char="•"/>
            </a:pPr>
            <a:r>
              <a:rPr lang="en-CA" altLang="en-US" sz="1200" dirty="0" smtClean="0">
                <a:latin typeface="Comic Sans MS" panose="030F0702030302020204" pitchFamily="66" charset="0"/>
              </a:rPr>
              <a:t>Council determines date and time of at least 10 regular meetings per year as adopted in their rules of procedure.</a:t>
            </a:r>
          </a:p>
          <a:p>
            <a:pPr marL="628650" lvl="1" indent="-171450" eaLnBrk="1" hangingPunct="1">
              <a:buFont typeface="Arial" panose="020B0604020202020204" pitchFamily="34" charset="0"/>
              <a:buChar char="•"/>
            </a:pPr>
            <a:r>
              <a:rPr lang="en-CA" altLang="en-US" sz="1200" dirty="0" smtClean="0">
                <a:latin typeface="Comic Sans MS" panose="030F0702030302020204" pitchFamily="66" charset="0"/>
              </a:rPr>
              <a:t>The mayor may call special meetings</a:t>
            </a:r>
            <a:r>
              <a:rPr lang="en-CA" altLang="en-US" sz="1200" baseline="0" dirty="0" smtClean="0">
                <a:latin typeface="Comic Sans MS" panose="030F0702030302020204" pitchFamily="66" charset="0"/>
              </a:rPr>
              <a:t> as permitted under subsection 128(1) of the act – </a:t>
            </a:r>
            <a:r>
              <a:rPr lang="en-CA" altLang="en-US" sz="1200" b="0" i="0" baseline="0" dirty="0" smtClean="0">
                <a:latin typeface="Comic Sans MS" panose="030F0702030302020204" pitchFamily="66" charset="0"/>
              </a:rPr>
              <a:t>proper notice must be provided to all council members in accordance with the notice requirement outlined in the rules of procedure. </a:t>
            </a:r>
            <a:endParaRPr lang="en-CA" altLang="en-US" sz="1200" b="0" i="0" dirty="0" smtClean="0">
              <a:latin typeface="Comic Sans MS" panose="030F0702030302020204" pitchFamily="66" charset="0"/>
            </a:endParaRPr>
          </a:p>
          <a:p>
            <a:pPr marL="628650" lvl="1" indent="-171450" eaLnBrk="1" hangingPunct="1">
              <a:buFont typeface="Arial" panose="020B0604020202020204" pitchFamily="34" charset="0"/>
              <a:buChar char="•"/>
            </a:pPr>
            <a:r>
              <a:rPr lang="en-CA" altLang="en-US" sz="1200" dirty="0" smtClean="0">
                <a:latin typeface="Comic Sans MS" panose="030F0702030302020204" pitchFamily="66" charset="0"/>
              </a:rPr>
              <a:t>Council meetings are open to the public</a:t>
            </a:r>
            <a:r>
              <a:rPr lang="en-CA" altLang="en-US" sz="1200" baseline="0" dirty="0" smtClean="0">
                <a:latin typeface="Comic Sans MS" panose="030F0702030302020204" pitchFamily="66" charset="0"/>
              </a:rPr>
              <a:t> – </a:t>
            </a:r>
            <a:r>
              <a:rPr lang="en-CA" altLang="en-US" sz="1200" b="0" i="0" baseline="0" dirty="0" smtClean="0">
                <a:latin typeface="Comic Sans MS" panose="030F0702030302020204" pitchFamily="66" charset="0"/>
              </a:rPr>
              <a:t>residents can participate as observers, but must request, in advance, to be placed on the agenda to table a topic.</a:t>
            </a:r>
            <a:endParaRPr lang="en-CA" altLang="en-US" sz="1200" b="0" i="0" dirty="0" smtClean="0">
              <a:latin typeface="Comic Sans MS" panose="030F0702030302020204" pitchFamily="66" charset="0"/>
            </a:endParaRPr>
          </a:p>
          <a:p>
            <a:pPr marL="628650" marR="0" lvl="1" indent="-171450" algn="l" defTabSz="914400" rtl="0" eaLnBrk="1" fontAlgn="base" latinLnBrk="0" hangingPunct="1">
              <a:lnSpc>
                <a:spcPct val="100000"/>
              </a:lnSpc>
              <a:spcBef>
                <a:spcPct val="30000"/>
              </a:spcBef>
              <a:spcAft>
                <a:spcPct val="0"/>
              </a:spcAft>
              <a:buClrTx/>
              <a:buSzTx/>
              <a:buFont typeface="Arial" panose="020B0604020202020204" pitchFamily="34" charset="0"/>
              <a:buChar char="•"/>
              <a:tabLst/>
              <a:defRPr/>
            </a:pPr>
            <a:r>
              <a:rPr lang="en-CA" altLang="en-US" sz="1200" dirty="0" smtClean="0">
                <a:latin typeface="Comic Sans MS" panose="030F0702030302020204" pitchFamily="66" charset="0"/>
              </a:rPr>
              <a:t>If a council member is absent for the full duration of three consecutive regular council meetings without prior approval by council resolution for the leave granted by a resolution</a:t>
            </a:r>
            <a:r>
              <a:rPr lang="en-CA" altLang="en-US" sz="1200" baseline="0" dirty="0" smtClean="0">
                <a:latin typeface="Comic Sans MS" panose="030F0702030302020204" pitchFamily="66" charset="0"/>
              </a:rPr>
              <a:t> passed at any of three meetings, a prior meeting or the next meeting following the third absence</a:t>
            </a:r>
            <a:r>
              <a:rPr lang="en-CA" altLang="en-US" sz="1200" dirty="0" smtClean="0">
                <a:latin typeface="Comic Sans MS" panose="030F0702030302020204" pitchFamily="66" charset="0"/>
              </a:rPr>
              <a:t>, the member is deemed to have resigned (per subsection</a:t>
            </a:r>
            <a:r>
              <a:rPr lang="en-CA" altLang="en-US" sz="1200" baseline="0" dirty="0" smtClean="0">
                <a:latin typeface="Comic Sans MS" panose="030F0702030302020204" pitchFamily="66" charset="0"/>
              </a:rPr>
              <a:t> 86(2) of </a:t>
            </a:r>
            <a:r>
              <a:rPr lang="en-CA" altLang="en-US" sz="1200" dirty="0" smtClean="0">
                <a:latin typeface="Comic Sans MS" panose="030F0702030302020204" pitchFamily="66" charset="0"/>
              </a:rPr>
              <a:t>the act).</a:t>
            </a:r>
            <a:r>
              <a:rPr lang="en-CA" altLang="en-US" sz="1200" baseline="0" dirty="0" smtClean="0">
                <a:latin typeface="Comic Sans MS" panose="030F0702030302020204" pitchFamily="66" charset="0"/>
              </a:rPr>
              <a:t> Council would pass a resolution identifying the dates of the three meetings missed and their intention on filling the vacant seat, ex. direct SEO to proceed with a by-election or holding off (per subsection 92(1) of the act).</a:t>
            </a:r>
            <a:endParaRPr lang="en-CA" altLang="en-US" sz="1200" dirty="0" smtClean="0">
              <a:latin typeface="Comic Sans MS" panose="030F0702030302020204" pitchFamily="66" charset="0"/>
            </a:endParaRPr>
          </a:p>
        </p:txBody>
      </p:sp>
      <p:sp>
        <p:nvSpPr>
          <p:cNvPr id="4" name="Slide Number Placeholder 3"/>
          <p:cNvSpPr>
            <a:spLocks noGrp="1"/>
          </p:cNvSpPr>
          <p:nvPr>
            <p:ph type="sldNum" sz="quarter" idx="10"/>
          </p:nvPr>
        </p:nvSpPr>
        <p:spPr/>
        <p:txBody>
          <a:bodyPr/>
          <a:lstStyle/>
          <a:p>
            <a:pPr>
              <a:defRPr/>
            </a:pPr>
            <a:fld id="{7410456D-5B60-4147-AEFC-FDF2F05BA408}" type="slidenum">
              <a:rPr lang="en-CA" smtClean="0"/>
              <a:pPr>
                <a:defRPr/>
              </a:pPr>
              <a:t>47</a:t>
            </a:fld>
            <a:endParaRPr lang="en-CA"/>
          </a:p>
        </p:txBody>
      </p:sp>
    </p:spTree>
    <p:extLst>
      <p:ext uri="{BB962C8B-B14F-4D97-AF65-F5344CB8AC3E}">
        <p14:creationId xmlns:p14="http://schemas.microsoft.com/office/powerpoint/2010/main" val="1928208441"/>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b="1" dirty="0" smtClean="0">
                <a:solidFill>
                  <a:schemeClr val="tx1"/>
                </a:solidFill>
                <a:effectLst>
                  <a:outerShdw blurRad="38100" dist="38100" dir="2700000" algn="tl">
                    <a:srgbClr val="C0C0C0"/>
                  </a:outerShdw>
                </a:effectLst>
              </a:rPr>
              <a:t>Meeting </a:t>
            </a:r>
            <a:r>
              <a:rPr lang="en-CA" b="1" dirty="0" smtClean="0">
                <a:solidFill>
                  <a:schemeClr val="tx1"/>
                </a:solidFill>
                <a:effectLst>
                  <a:outerShdw blurRad="38100" dist="38100" dir="2700000" algn="tl">
                    <a:srgbClr val="C0C0C0"/>
                  </a:outerShdw>
                </a:effectLst>
              </a:rPr>
              <a:t>Management:</a:t>
            </a:r>
            <a:endParaRPr lang="en-CA" b="1" dirty="0" smtClean="0">
              <a:solidFill>
                <a:schemeClr val="tx1"/>
              </a:solidFill>
              <a:effectLst>
                <a:outerShdw blurRad="38100" dist="38100" dir="2700000" algn="tl">
                  <a:srgbClr val="C0C0C0"/>
                </a:outerShdw>
              </a:effectLst>
            </a:endParaRPr>
          </a:p>
          <a:p>
            <a:endParaRPr lang="en-CA" b="1" dirty="0" smtClean="0">
              <a:solidFill>
                <a:schemeClr val="tx1"/>
              </a:solidFill>
              <a:effectLst>
                <a:outerShdw blurRad="38100" dist="38100" dir="2700000" algn="tl">
                  <a:srgbClr val="C0C0C0"/>
                </a:outerShdw>
              </a:effectLst>
            </a:endParaRPr>
          </a:p>
          <a:p>
            <a:pPr marL="0" indent="0" eaLnBrk="1" hangingPunct="1">
              <a:buFontTx/>
              <a:buNone/>
              <a:defRPr/>
            </a:pPr>
            <a:r>
              <a:rPr lang="en-CA" b="1" dirty="0" smtClean="0"/>
              <a:t>Duties of CAO:</a:t>
            </a:r>
          </a:p>
          <a:p>
            <a:pPr marL="628650" lvl="1" indent="-171450" eaLnBrk="1" hangingPunct="1">
              <a:buFont typeface="Arial" panose="020B0604020202020204" pitchFamily="34" charset="0"/>
              <a:buChar char="•"/>
              <a:defRPr/>
            </a:pPr>
            <a:r>
              <a:rPr lang="en-CA" dirty="0" smtClean="0"/>
              <a:t>Prepares and distributes meeting agendas</a:t>
            </a:r>
            <a:r>
              <a:rPr lang="en-CA" b="0" i="0" baseline="0" dirty="0" smtClean="0"/>
              <a:t> </a:t>
            </a:r>
            <a:r>
              <a:rPr lang="en-CA" b="0" i="0" baseline="0" dirty="0" smtClean="0">
                <a:solidFill>
                  <a:srgbClr val="FF0000"/>
                </a:solidFill>
              </a:rPr>
              <a:t>in advance to allow for sufficient time to review.</a:t>
            </a:r>
            <a:endParaRPr lang="en-CA" b="0" i="0" dirty="0" smtClean="0">
              <a:solidFill>
                <a:srgbClr val="FF0000"/>
              </a:solidFill>
            </a:endParaRPr>
          </a:p>
          <a:p>
            <a:pPr marL="628650" lvl="1" indent="-171450" eaLnBrk="1" hangingPunct="1">
              <a:buFont typeface="Arial" panose="020B0604020202020204" pitchFamily="34" charset="0"/>
              <a:buChar char="•"/>
              <a:defRPr/>
            </a:pPr>
            <a:r>
              <a:rPr lang="en-CA" dirty="0" smtClean="0"/>
              <a:t>Prepares and presents financial statements.</a:t>
            </a:r>
          </a:p>
          <a:p>
            <a:pPr marL="628650" lvl="1" indent="-171450" eaLnBrk="1" hangingPunct="1">
              <a:buFont typeface="Arial" panose="020B0604020202020204" pitchFamily="34" charset="0"/>
              <a:buChar char="•"/>
              <a:defRPr/>
            </a:pPr>
            <a:r>
              <a:rPr lang="en-CA" dirty="0" smtClean="0"/>
              <a:t>Requests approval of payables.</a:t>
            </a:r>
          </a:p>
          <a:p>
            <a:pPr marL="628650" lvl="1" indent="-171450" eaLnBrk="1" hangingPunct="1">
              <a:buFont typeface="Arial" panose="020B0604020202020204" pitchFamily="34" charset="0"/>
              <a:buChar char="•"/>
              <a:defRPr/>
            </a:pPr>
            <a:r>
              <a:rPr lang="en-CA" dirty="0" smtClean="0"/>
              <a:t>Presents correspondence.</a:t>
            </a:r>
          </a:p>
          <a:p>
            <a:pPr marL="628650" lvl="1" indent="-171450" eaLnBrk="1" hangingPunct="1">
              <a:buFont typeface="Arial" panose="020B0604020202020204" pitchFamily="34" charset="0"/>
              <a:buChar char="•"/>
              <a:defRPr/>
            </a:pPr>
            <a:r>
              <a:rPr lang="en-CA" dirty="0" smtClean="0"/>
              <a:t>Provides well researched reports.</a:t>
            </a:r>
          </a:p>
          <a:p>
            <a:pPr marL="628650" lvl="1" indent="-171450" eaLnBrk="1" hangingPunct="1">
              <a:buFont typeface="Arial" panose="020B0604020202020204" pitchFamily="34" charset="0"/>
              <a:buChar char="•"/>
              <a:defRPr/>
            </a:pPr>
            <a:r>
              <a:rPr lang="en-CA" dirty="0" smtClean="0"/>
              <a:t>Records minutes and resolutions.</a:t>
            </a:r>
            <a:endParaRPr lang="en-US" dirty="0" smtClean="0"/>
          </a:p>
        </p:txBody>
      </p:sp>
      <p:sp>
        <p:nvSpPr>
          <p:cNvPr id="4" name="Slide Number Placeholder 3"/>
          <p:cNvSpPr>
            <a:spLocks noGrp="1"/>
          </p:cNvSpPr>
          <p:nvPr>
            <p:ph type="sldNum" sz="quarter" idx="10"/>
          </p:nvPr>
        </p:nvSpPr>
        <p:spPr/>
        <p:txBody>
          <a:bodyPr/>
          <a:lstStyle/>
          <a:p>
            <a:pPr>
              <a:defRPr/>
            </a:pPr>
            <a:fld id="{7410456D-5B60-4147-AEFC-FDF2F05BA408}" type="slidenum">
              <a:rPr lang="en-CA" smtClean="0"/>
              <a:pPr>
                <a:defRPr/>
              </a:pPr>
              <a:t>48</a:t>
            </a:fld>
            <a:endParaRPr lang="en-CA"/>
          </a:p>
        </p:txBody>
      </p:sp>
    </p:spTree>
    <p:extLst>
      <p:ext uri="{BB962C8B-B14F-4D97-AF65-F5344CB8AC3E}">
        <p14:creationId xmlns:p14="http://schemas.microsoft.com/office/powerpoint/2010/main" val="3228033857"/>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b="1" dirty="0" smtClean="0">
                <a:solidFill>
                  <a:schemeClr val="tx1"/>
                </a:solidFill>
                <a:effectLst>
                  <a:outerShdw blurRad="38100" dist="38100" dir="2700000" algn="tl">
                    <a:srgbClr val="000000">
                      <a:alpha val="43137"/>
                    </a:srgbClr>
                  </a:outerShdw>
                </a:effectLst>
              </a:rPr>
              <a:t>Meeting </a:t>
            </a:r>
            <a:r>
              <a:rPr lang="en-CA" b="1" dirty="0" smtClean="0">
                <a:solidFill>
                  <a:schemeClr val="tx1"/>
                </a:solidFill>
                <a:effectLst>
                  <a:outerShdw blurRad="38100" dist="38100" dir="2700000" algn="tl">
                    <a:srgbClr val="000000">
                      <a:alpha val="43137"/>
                    </a:srgbClr>
                  </a:outerShdw>
                </a:effectLst>
              </a:rPr>
              <a:t>Management:</a:t>
            </a:r>
            <a:endParaRPr lang="en-CA" b="1" dirty="0" smtClean="0">
              <a:solidFill>
                <a:schemeClr val="tx1"/>
              </a:solidFill>
              <a:effectLst>
                <a:outerShdw blurRad="38100" dist="38100" dir="2700000" algn="tl">
                  <a:srgbClr val="000000">
                    <a:alpha val="43137"/>
                  </a:srgbClr>
                </a:outerShdw>
              </a:effectLst>
            </a:endParaRPr>
          </a:p>
          <a:p>
            <a:endParaRPr lang="en-CA" b="1" dirty="0" smtClean="0">
              <a:solidFill>
                <a:schemeClr val="tx1"/>
              </a:solidFill>
              <a:effectLst>
                <a:outerShdw blurRad="38100" dist="38100" dir="2700000" algn="tl">
                  <a:srgbClr val="000000">
                    <a:alpha val="43137"/>
                  </a:srgbClr>
                </a:outerShdw>
              </a:effectLst>
            </a:endParaRPr>
          </a:p>
          <a:p>
            <a:pPr marL="60325" indent="-60325" eaLnBrk="1" hangingPunct="1">
              <a:buFontTx/>
              <a:buNone/>
              <a:defRPr/>
            </a:pPr>
            <a:r>
              <a:rPr lang="en-CA" sz="1200" b="1" kern="1200" dirty="0" smtClean="0">
                <a:solidFill>
                  <a:schemeClr val="tx1"/>
                </a:solidFill>
                <a:latin typeface="+mn-lt"/>
                <a:ea typeface="+mn-ea"/>
                <a:cs typeface="+mn-cs"/>
              </a:rPr>
              <a:t>Duties of Council Members:</a:t>
            </a:r>
          </a:p>
          <a:p>
            <a:pPr marL="628650" lvl="1" indent="-171450" eaLnBrk="1" hangingPunct="1">
              <a:buFont typeface="Arial" panose="020B0604020202020204" pitchFamily="34" charset="0"/>
              <a:buChar char="•"/>
              <a:defRPr/>
            </a:pPr>
            <a:r>
              <a:rPr lang="en-CA" sz="1200" kern="1200" dirty="0" smtClean="0">
                <a:solidFill>
                  <a:schemeClr val="tx1"/>
                </a:solidFill>
                <a:latin typeface="+mn-lt"/>
                <a:ea typeface="+mn-ea"/>
                <a:cs typeface="+mn-cs"/>
              </a:rPr>
              <a:t>Attend all council meetings.</a:t>
            </a:r>
          </a:p>
          <a:p>
            <a:pPr marL="628650" lvl="1" indent="-171450" eaLnBrk="1" hangingPunct="1">
              <a:buFont typeface="Arial" panose="020B0604020202020204" pitchFamily="34" charset="0"/>
              <a:buChar char="•"/>
              <a:defRPr/>
            </a:pPr>
            <a:r>
              <a:rPr lang="en-CA" sz="1200" kern="1200" dirty="0" smtClean="0">
                <a:solidFill>
                  <a:schemeClr val="tx1"/>
                </a:solidFill>
                <a:latin typeface="+mn-lt"/>
                <a:ea typeface="+mn-ea"/>
                <a:cs typeface="+mn-cs"/>
              </a:rPr>
              <a:t>Participate in discussions.</a:t>
            </a:r>
          </a:p>
          <a:p>
            <a:pPr marL="628650" lvl="1" indent="-171450" eaLnBrk="1" hangingPunct="1">
              <a:buFont typeface="Arial" panose="020B0604020202020204" pitchFamily="34" charset="0"/>
              <a:buChar char="•"/>
              <a:defRPr/>
            </a:pPr>
            <a:r>
              <a:rPr lang="en-CA" sz="1200" kern="1200" dirty="0" smtClean="0">
                <a:solidFill>
                  <a:schemeClr val="tx1"/>
                </a:solidFill>
                <a:latin typeface="+mn-lt"/>
                <a:ea typeface="+mn-ea"/>
                <a:cs typeface="+mn-cs"/>
              </a:rPr>
              <a:t>Represent concerns and views of the community.</a:t>
            </a:r>
          </a:p>
          <a:p>
            <a:pPr marL="628650" lvl="1" indent="-171450" eaLnBrk="1" hangingPunct="1">
              <a:buFont typeface="Arial" panose="020B0604020202020204" pitchFamily="34" charset="0"/>
              <a:buChar char="•"/>
              <a:defRPr/>
            </a:pPr>
            <a:r>
              <a:rPr lang="en-CA" sz="1200" kern="1200" dirty="0" smtClean="0">
                <a:solidFill>
                  <a:schemeClr val="tx1"/>
                </a:solidFill>
                <a:latin typeface="+mn-lt"/>
                <a:ea typeface="+mn-ea"/>
                <a:cs typeface="+mn-cs"/>
              </a:rPr>
              <a:t>Behave in a respectful</a:t>
            </a:r>
            <a:r>
              <a:rPr lang="en-CA" sz="1200" kern="1200" baseline="0" dirty="0" smtClean="0">
                <a:solidFill>
                  <a:schemeClr val="tx1"/>
                </a:solidFill>
                <a:latin typeface="+mn-lt"/>
                <a:ea typeface="+mn-ea"/>
                <a:cs typeface="+mn-cs"/>
              </a:rPr>
              <a:t> </a:t>
            </a:r>
            <a:r>
              <a:rPr lang="en-CA" sz="1200" kern="1200" dirty="0" smtClean="0">
                <a:solidFill>
                  <a:schemeClr val="tx1"/>
                </a:solidFill>
                <a:latin typeface="+mn-lt"/>
                <a:ea typeface="+mn-ea"/>
                <a:cs typeface="+mn-cs"/>
              </a:rPr>
              <a:t>(is respectful</a:t>
            </a:r>
            <a:r>
              <a:rPr lang="en-CA" sz="1200" kern="1200" baseline="0" dirty="0" smtClean="0">
                <a:solidFill>
                  <a:schemeClr val="tx1"/>
                </a:solidFill>
                <a:latin typeface="+mn-lt"/>
                <a:ea typeface="+mn-ea"/>
                <a:cs typeface="+mn-cs"/>
              </a:rPr>
              <a:t> of others)</a:t>
            </a:r>
            <a:r>
              <a:rPr lang="en-CA" sz="1200" kern="1200" dirty="0" smtClean="0">
                <a:solidFill>
                  <a:schemeClr val="tx1"/>
                </a:solidFill>
                <a:latin typeface="+mn-lt"/>
                <a:ea typeface="+mn-ea"/>
                <a:cs typeface="+mn-cs"/>
              </a:rPr>
              <a:t> </a:t>
            </a:r>
            <a:r>
              <a:rPr lang="en-CA" sz="1200" kern="1200" baseline="0" dirty="0" smtClean="0">
                <a:solidFill>
                  <a:schemeClr val="tx1"/>
                </a:solidFill>
                <a:latin typeface="+mn-lt"/>
                <a:ea typeface="+mn-ea"/>
                <a:cs typeface="+mn-cs"/>
              </a:rPr>
              <a:t>and </a:t>
            </a:r>
            <a:r>
              <a:rPr lang="en-CA" sz="1200" kern="1200" dirty="0" smtClean="0">
                <a:solidFill>
                  <a:schemeClr val="tx1"/>
                </a:solidFill>
                <a:latin typeface="+mn-lt"/>
                <a:ea typeface="+mn-ea"/>
                <a:cs typeface="+mn-cs"/>
              </a:rPr>
              <a:t>orderly manner and in</a:t>
            </a:r>
            <a:r>
              <a:rPr lang="en-CA" sz="1200" kern="1200" baseline="0" dirty="0" smtClean="0">
                <a:solidFill>
                  <a:schemeClr val="tx1"/>
                </a:solidFill>
                <a:latin typeface="+mn-lt"/>
                <a:ea typeface="+mn-ea"/>
                <a:cs typeface="+mn-cs"/>
              </a:rPr>
              <a:t> accordance with the council member’s code of conduct and the community respectful workplace and harassment prevention policy.</a:t>
            </a:r>
          </a:p>
          <a:p>
            <a:pPr marL="628650" lvl="1" indent="-171450" eaLnBrk="1" hangingPunct="1">
              <a:buFont typeface="Arial" panose="020B0604020202020204" pitchFamily="34" charset="0"/>
              <a:buChar char="•"/>
              <a:defRPr/>
            </a:pPr>
            <a:r>
              <a:rPr lang="en-CA" sz="1200" kern="1200" baseline="0" dirty="0" smtClean="0">
                <a:solidFill>
                  <a:schemeClr val="tx1"/>
                </a:solidFill>
                <a:latin typeface="+mn-lt"/>
                <a:ea typeface="+mn-ea"/>
                <a:cs typeface="+mn-cs"/>
              </a:rPr>
              <a:t>Keep matters discussed at a closed meeting confidential until discussed at a meeting open to the public.</a:t>
            </a:r>
          </a:p>
          <a:p>
            <a:pPr marL="628650" lvl="1" indent="-171450" eaLnBrk="1" hangingPunct="1">
              <a:buFont typeface="Arial" panose="020B0604020202020204" pitchFamily="34" charset="0"/>
              <a:buChar char="•"/>
              <a:defRPr/>
            </a:pPr>
            <a:r>
              <a:rPr lang="en-CA" sz="1200" kern="1200" baseline="0" dirty="0" smtClean="0">
                <a:solidFill>
                  <a:schemeClr val="tx1"/>
                </a:solidFill>
                <a:latin typeface="+mn-lt"/>
                <a:ea typeface="+mn-ea"/>
                <a:cs typeface="+mn-cs"/>
              </a:rPr>
              <a:t>Consider the well being and interests of the community as a whole.</a:t>
            </a:r>
            <a:endParaRPr lang="en-CA" sz="1200" kern="1200" dirty="0" smtClean="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pPr>
              <a:defRPr/>
            </a:pPr>
            <a:fld id="{7410456D-5B60-4147-AEFC-FDF2F05BA408}" type="slidenum">
              <a:rPr lang="en-CA" smtClean="0"/>
              <a:pPr>
                <a:defRPr/>
              </a:pPr>
              <a:t>49</a:t>
            </a:fld>
            <a:endParaRPr lang="en-CA"/>
          </a:p>
        </p:txBody>
      </p:sp>
    </p:spTree>
    <p:extLst>
      <p:ext uri="{BB962C8B-B14F-4D97-AF65-F5344CB8AC3E}">
        <p14:creationId xmlns:p14="http://schemas.microsoft.com/office/powerpoint/2010/main" val="290103627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r>
              <a:rPr lang="en-CA" b="1" dirty="0" smtClean="0"/>
              <a:t>Good vs Weak </a:t>
            </a:r>
            <a:r>
              <a:rPr lang="en-CA" b="1" dirty="0" smtClean="0"/>
              <a:t>Governance:</a:t>
            </a:r>
            <a:endParaRPr lang="en-CA" b="1" dirty="0" smtClean="0"/>
          </a:p>
          <a:p>
            <a:pPr marL="0" indent="0">
              <a:buFont typeface="Arial" panose="020B0604020202020204" pitchFamily="34" charset="0"/>
              <a:buNone/>
            </a:pPr>
            <a:r>
              <a:rPr lang="en-CA" b="0" dirty="0" smtClean="0"/>
              <a:t>Review </a:t>
            </a:r>
            <a:r>
              <a:rPr lang="en-CA" b="0" dirty="0" smtClean="0"/>
              <a:t>slide.</a:t>
            </a:r>
          </a:p>
        </p:txBody>
      </p:sp>
      <p:sp>
        <p:nvSpPr>
          <p:cNvPr id="4" name="Slide Number Placeholder 3"/>
          <p:cNvSpPr>
            <a:spLocks noGrp="1"/>
          </p:cNvSpPr>
          <p:nvPr>
            <p:ph type="sldNum" sz="quarter" idx="10"/>
          </p:nvPr>
        </p:nvSpPr>
        <p:spPr/>
        <p:txBody>
          <a:bodyPr/>
          <a:lstStyle/>
          <a:p>
            <a:pPr>
              <a:defRPr/>
            </a:pPr>
            <a:fld id="{7410456D-5B60-4147-AEFC-FDF2F05BA408}" type="slidenum">
              <a:rPr lang="en-CA" smtClean="0"/>
              <a:pPr>
                <a:defRPr/>
              </a:pPr>
              <a:t>5</a:t>
            </a:fld>
            <a:endParaRPr lang="en-CA"/>
          </a:p>
        </p:txBody>
      </p:sp>
    </p:spTree>
    <p:extLst>
      <p:ext uri="{BB962C8B-B14F-4D97-AF65-F5344CB8AC3E}">
        <p14:creationId xmlns:p14="http://schemas.microsoft.com/office/powerpoint/2010/main" val="3988935943"/>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b="1" dirty="0" smtClean="0">
                <a:solidFill>
                  <a:schemeClr val="tx1"/>
                </a:solidFill>
                <a:effectLst>
                  <a:outerShdw blurRad="38100" dist="38100" dir="2700000" algn="tl">
                    <a:srgbClr val="000000">
                      <a:alpha val="43137"/>
                    </a:srgbClr>
                  </a:outerShdw>
                </a:effectLst>
              </a:rPr>
              <a:t>Meeting </a:t>
            </a:r>
            <a:r>
              <a:rPr lang="en-CA" b="1" dirty="0" smtClean="0">
                <a:solidFill>
                  <a:schemeClr val="tx1"/>
                </a:solidFill>
                <a:effectLst>
                  <a:outerShdw blurRad="38100" dist="38100" dir="2700000" algn="tl">
                    <a:srgbClr val="000000">
                      <a:alpha val="43137"/>
                    </a:srgbClr>
                  </a:outerShdw>
                </a:effectLst>
              </a:rPr>
              <a:t>Management:</a:t>
            </a:r>
            <a:endParaRPr lang="en-CA" b="1" dirty="0" smtClean="0">
              <a:solidFill>
                <a:schemeClr val="tx1"/>
              </a:solidFill>
              <a:effectLst>
                <a:outerShdw blurRad="38100" dist="38100" dir="2700000" algn="tl">
                  <a:srgbClr val="000000">
                    <a:alpha val="43137"/>
                  </a:srgbClr>
                </a:outerShdw>
              </a:effectLst>
            </a:endParaRPr>
          </a:p>
          <a:p>
            <a:endParaRPr lang="en-CA" b="1" dirty="0" smtClean="0">
              <a:solidFill>
                <a:schemeClr val="tx1"/>
              </a:solidFill>
              <a:effectLst>
                <a:outerShdw blurRad="38100" dist="38100" dir="2700000" algn="tl">
                  <a:srgbClr val="000000">
                    <a:alpha val="43137"/>
                  </a:srgbClr>
                </a:outerShdw>
              </a:effectLst>
            </a:endParaRPr>
          </a:p>
          <a:p>
            <a:pPr marL="60325" indent="-60325" eaLnBrk="1" hangingPunct="1">
              <a:buFontTx/>
              <a:buNone/>
              <a:defRPr/>
            </a:pPr>
            <a:r>
              <a:rPr lang="en-CA" sz="1200" b="1" kern="1200" dirty="0" smtClean="0">
                <a:solidFill>
                  <a:schemeClr val="tx1"/>
                </a:solidFill>
                <a:latin typeface="+mn-lt"/>
                <a:ea typeface="+mn-ea"/>
                <a:cs typeface="+mn-cs"/>
              </a:rPr>
              <a:t>Regular</a:t>
            </a:r>
            <a:r>
              <a:rPr lang="en-CA" sz="1200" b="1" kern="1200" baseline="0" dirty="0" smtClean="0">
                <a:solidFill>
                  <a:schemeClr val="tx1"/>
                </a:solidFill>
                <a:latin typeface="+mn-lt"/>
                <a:ea typeface="+mn-ea"/>
                <a:cs typeface="+mn-cs"/>
              </a:rPr>
              <a:t> c</a:t>
            </a:r>
            <a:r>
              <a:rPr lang="en-CA" sz="1200" b="1" kern="1200" dirty="0" smtClean="0">
                <a:solidFill>
                  <a:schemeClr val="tx1"/>
                </a:solidFill>
                <a:latin typeface="+mn-lt"/>
                <a:ea typeface="+mn-ea"/>
                <a:cs typeface="+mn-cs"/>
              </a:rPr>
              <a:t>ouncil</a:t>
            </a:r>
            <a:r>
              <a:rPr lang="en-CA" sz="1200" b="1" kern="1200" baseline="0" dirty="0" smtClean="0">
                <a:solidFill>
                  <a:schemeClr val="tx1"/>
                </a:solidFill>
                <a:latin typeface="+mn-lt"/>
                <a:ea typeface="+mn-ea"/>
                <a:cs typeface="+mn-cs"/>
              </a:rPr>
              <a:t> </a:t>
            </a:r>
            <a:r>
              <a:rPr lang="en-CA" sz="1200" b="1" kern="1200" baseline="0" dirty="0" smtClean="0">
                <a:solidFill>
                  <a:schemeClr val="tx1"/>
                </a:solidFill>
                <a:latin typeface="+mn-lt"/>
                <a:ea typeface="+mn-ea"/>
                <a:cs typeface="+mn-cs"/>
              </a:rPr>
              <a:t>meeting agenda items:</a:t>
            </a:r>
          </a:p>
          <a:p>
            <a:pPr marL="171450" indent="-171450" eaLnBrk="1" hangingPunct="1">
              <a:buFont typeface="Arial" panose="020B0604020202020204" pitchFamily="34" charset="0"/>
              <a:buChar char="•"/>
              <a:defRPr/>
            </a:pPr>
            <a:r>
              <a:rPr lang="en-CA" sz="1200" b="0" kern="1200" baseline="0" dirty="0" smtClean="0">
                <a:solidFill>
                  <a:schemeClr val="tx1"/>
                </a:solidFill>
                <a:latin typeface="+mn-lt"/>
                <a:ea typeface="+mn-ea"/>
                <a:cs typeface="+mn-cs"/>
              </a:rPr>
              <a:t>Meeting </a:t>
            </a:r>
            <a:r>
              <a:rPr lang="en-CA" sz="1200" b="0" kern="1200" baseline="0" dirty="0" smtClean="0">
                <a:solidFill>
                  <a:schemeClr val="tx1"/>
                </a:solidFill>
                <a:latin typeface="+mn-lt"/>
                <a:ea typeface="+mn-ea"/>
                <a:cs typeface="+mn-cs"/>
              </a:rPr>
              <a:t>Called to Order – note start time.</a:t>
            </a:r>
          </a:p>
          <a:p>
            <a:pPr marL="171450" indent="-171450" eaLnBrk="1" hangingPunct="1">
              <a:buFont typeface="Arial" panose="020B0604020202020204" pitchFamily="34" charset="0"/>
              <a:buChar char="•"/>
              <a:defRPr/>
            </a:pPr>
            <a:r>
              <a:rPr lang="en-CA" sz="1200" b="0" kern="1200" baseline="0" dirty="0" smtClean="0">
                <a:solidFill>
                  <a:schemeClr val="tx1"/>
                </a:solidFill>
                <a:latin typeface="+mn-lt"/>
                <a:ea typeface="+mn-ea"/>
                <a:cs typeface="+mn-cs"/>
              </a:rPr>
              <a:t>Approval of Agenda</a:t>
            </a:r>
          </a:p>
          <a:p>
            <a:pPr marL="171450" indent="-171450" eaLnBrk="1" hangingPunct="1">
              <a:buFont typeface="Arial" panose="020B0604020202020204" pitchFamily="34" charset="0"/>
              <a:buChar char="•"/>
              <a:defRPr/>
            </a:pPr>
            <a:r>
              <a:rPr lang="en-CA" sz="1200" b="0" kern="1200" baseline="0" dirty="0" smtClean="0">
                <a:solidFill>
                  <a:schemeClr val="tx1"/>
                </a:solidFill>
                <a:latin typeface="+mn-lt"/>
                <a:ea typeface="+mn-ea"/>
                <a:cs typeface="+mn-cs"/>
              </a:rPr>
              <a:t>Review and Approval of Prior Meeting Minutes and note the date of the last meeting.</a:t>
            </a:r>
          </a:p>
          <a:p>
            <a:pPr marL="171450" indent="-171450" eaLnBrk="1" hangingPunct="1">
              <a:buFont typeface="Arial" panose="020B0604020202020204" pitchFamily="34" charset="0"/>
              <a:buChar char="•"/>
              <a:defRPr/>
            </a:pPr>
            <a:r>
              <a:rPr lang="en-CA" sz="1200" b="0" kern="1200" baseline="0" dirty="0" smtClean="0">
                <a:solidFill>
                  <a:schemeClr val="tx1"/>
                </a:solidFill>
                <a:latin typeface="+mn-lt"/>
                <a:ea typeface="+mn-ea"/>
                <a:cs typeface="+mn-cs"/>
              </a:rPr>
              <a:t>Delegation or Guests – include an itemized list.</a:t>
            </a:r>
          </a:p>
          <a:p>
            <a:pPr marL="171450" indent="-171450" eaLnBrk="1" hangingPunct="1">
              <a:buFont typeface="Arial" panose="020B0604020202020204" pitchFamily="34" charset="0"/>
              <a:buChar char="•"/>
              <a:defRPr/>
            </a:pPr>
            <a:r>
              <a:rPr lang="en-CA" sz="1200" b="0" kern="1200" baseline="0" dirty="0" smtClean="0">
                <a:solidFill>
                  <a:schemeClr val="tx1"/>
                </a:solidFill>
                <a:latin typeface="+mn-lt"/>
                <a:ea typeface="+mn-ea"/>
                <a:cs typeface="+mn-cs"/>
              </a:rPr>
              <a:t>Reading and Approval of Current Financial Statements (FS) (include date of the FS) along with the accounts receivables and accounts payables listings and bank reconciliation.</a:t>
            </a:r>
          </a:p>
          <a:p>
            <a:pPr marL="171450" indent="-171450" eaLnBrk="1" hangingPunct="1">
              <a:buFont typeface="Arial" panose="020B0604020202020204" pitchFamily="34" charset="0"/>
              <a:buChar char="•"/>
              <a:defRPr/>
            </a:pPr>
            <a:r>
              <a:rPr lang="en-CA" sz="1200" b="0" kern="1200" baseline="0" dirty="0" smtClean="0">
                <a:solidFill>
                  <a:schemeClr val="tx1"/>
                </a:solidFill>
                <a:latin typeface="+mn-lt"/>
                <a:ea typeface="+mn-ea"/>
                <a:cs typeface="+mn-cs"/>
              </a:rPr>
              <a:t>Approval of Bills (1. Recurring and 2. New Bills) – each numbered separately and the total amount included for each along with the list of both the recurring and new bills.</a:t>
            </a:r>
          </a:p>
          <a:p>
            <a:pPr marL="171450" indent="-171450" eaLnBrk="1" hangingPunct="1">
              <a:buFont typeface="Arial" panose="020B0604020202020204" pitchFamily="34" charset="0"/>
              <a:buChar char="•"/>
              <a:defRPr/>
            </a:pPr>
            <a:r>
              <a:rPr lang="en-CA" sz="1200" b="0" kern="1200" baseline="0" dirty="0" smtClean="0">
                <a:solidFill>
                  <a:schemeClr val="tx1"/>
                </a:solidFill>
                <a:latin typeface="+mn-lt"/>
                <a:ea typeface="+mn-ea"/>
                <a:cs typeface="+mn-cs"/>
              </a:rPr>
              <a:t>Correspondence – list the items.</a:t>
            </a:r>
          </a:p>
          <a:p>
            <a:pPr marL="171450" indent="-171450" eaLnBrk="1" hangingPunct="1">
              <a:buFont typeface="Arial" panose="020B0604020202020204" pitchFamily="34" charset="0"/>
              <a:buChar char="•"/>
              <a:defRPr/>
            </a:pPr>
            <a:r>
              <a:rPr lang="en-CA" sz="1200" b="0" kern="1200" baseline="0" dirty="0" smtClean="0">
                <a:solidFill>
                  <a:schemeClr val="tx1"/>
                </a:solidFill>
                <a:latin typeface="+mn-lt"/>
                <a:ea typeface="+mn-ea"/>
                <a:cs typeface="+mn-cs"/>
              </a:rPr>
              <a:t>Reports from Committees/Program Areas, ex. 1. Water Operator, 2. Recreation Committee – and number each consecutively.</a:t>
            </a:r>
          </a:p>
          <a:p>
            <a:pPr marL="171450" indent="-171450" eaLnBrk="1" hangingPunct="1">
              <a:buFont typeface="Arial" panose="020B0604020202020204" pitchFamily="34" charset="0"/>
              <a:buChar char="•"/>
              <a:defRPr/>
            </a:pPr>
            <a:r>
              <a:rPr lang="en-CA" sz="1200" b="0" kern="1200" baseline="0" dirty="0" smtClean="0">
                <a:solidFill>
                  <a:schemeClr val="tx1"/>
                </a:solidFill>
                <a:latin typeface="+mn-lt"/>
                <a:ea typeface="+mn-ea"/>
                <a:cs typeface="+mn-cs"/>
              </a:rPr>
              <a:t>Unfinished Business – number items sequentially.</a:t>
            </a:r>
          </a:p>
          <a:p>
            <a:pPr marL="171450" indent="-171450" eaLnBrk="1" hangingPunct="1">
              <a:buFont typeface="Arial" panose="020B0604020202020204" pitchFamily="34" charset="0"/>
              <a:buChar char="•"/>
              <a:defRPr/>
            </a:pPr>
            <a:r>
              <a:rPr lang="en-CA" sz="1200" b="0" kern="1200" baseline="0" dirty="0" smtClean="0">
                <a:solidFill>
                  <a:schemeClr val="tx1"/>
                </a:solidFill>
                <a:latin typeface="+mn-lt"/>
                <a:ea typeface="+mn-ea"/>
                <a:cs typeface="+mn-cs"/>
              </a:rPr>
              <a:t>New Business – number items sequentially</a:t>
            </a:r>
          </a:p>
          <a:p>
            <a:pPr marL="171450" indent="-171450" eaLnBrk="1" hangingPunct="1">
              <a:buFont typeface="Arial" panose="020B0604020202020204" pitchFamily="34" charset="0"/>
              <a:buChar char="•"/>
              <a:defRPr/>
            </a:pPr>
            <a:r>
              <a:rPr lang="en-CA" sz="1200" b="0" kern="1200" baseline="0" dirty="0" smtClean="0">
                <a:solidFill>
                  <a:schemeClr val="tx1"/>
                </a:solidFill>
                <a:latin typeface="+mn-lt"/>
                <a:ea typeface="+mn-ea"/>
                <a:cs typeface="+mn-cs"/>
              </a:rPr>
              <a:t>Adjournment – note expected end time.</a:t>
            </a:r>
          </a:p>
          <a:p>
            <a:pPr marL="0" indent="0" eaLnBrk="1" hangingPunct="1">
              <a:buFont typeface="Arial" panose="020B0604020202020204" pitchFamily="34" charset="0"/>
              <a:buNone/>
              <a:defRPr/>
            </a:pPr>
            <a:r>
              <a:rPr lang="en-CA" sz="1200" b="0" kern="1200" baseline="0" dirty="0" smtClean="0">
                <a:solidFill>
                  <a:schemeClr val="tx1"/>
                </a:solidFill>
                <a:latin typeface="+mn-lt"/>
                <a:ea typeface="+mn-ea"/>
                <a:cs typeface="+mn-cs"/>
              </a:rPr>
              <a:t>Further information on meeting management, including a sample agenda and meeting minutes is contained in the </a:t>
            </a:r>
            <a:r>
              <a:rPr lang="en-CA" sz="1200" b="0" i="1" kern="1200" baseline="0" dirty="0" smtClean="0">
                <a:solidFill>
                  <a:schemeClr val="tx1"/>
                </a:solidFill>
                <a:latin typeface="+mn-lt"/>
                <a:ea typeface="+mn-ea"/>
                <a:cs typeface="+mn-cs"/>
              </a:rPr>
              <a:t>Financial Management Guide.</a:t>
            </a:r>
            <a:endParaRPr lang="en-CA" sz="1200" b="0" kern="1200" baseline="0" dirty="0" smtClean="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pPr>
              <a:defRPr/>
            </a:pPr>
            <a:fld id="{7410456D-5B60-4147-AEFC-FDF2F05BA408}" type="slidenum">
              <a:rPr lang="en-CA" smtClean="0"/>
              <a:pPr>
                <a:defRPr/>
              </a:pPr>
              <a:t>50</a:t>
            </a:fld>
            <a:endParaRPr lang="en-CA"/>
          </a:p>
        </p:txBody>
      </p:sp>
    </p:spTree>
    <p:extLst>
      <p:ext uri="{BB962C8B-B14F-4D97-AF65-F5344CB8AC3E}">
        <p14:creationId xmlns:p14="http://schemas.microsoft.com/office/powerpoint/2010/main" val="414353905"/>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60325" indent="-60325" eaLnBrk="1" hangingPunct="1">
              <a:buFontTx/>
              <a:buNone/>
              <a:defRPr/>
            </a:pPr>
            <a:r>
              <a:rPr lang="en-CA" sz="1200" b="1" kern="1200" dirty="0" smtClean="0">
                <a:solidFill>
                  <a:schemeClr val="tx1"/>
                </a:solidFill>
                <a:latin typeface="+mn-lt"/>
                <a:ea typeface="+mn-ea"/>
                <a:cs typeface="+mn-cs"/>
              </a:rPr>
              <a:t>Meeting </a:t>
            </a:r>
            <a:r>
              <a:rPr lang="en-CA" sz="1200" b="1" kern="1200" dirty="0" smtClean="0">
                <a:solidFill>
                  <a:schemeClr val="tx1"/>
                </a:solidFill>
                <a:latin typeface="+mn-lt"/>
                <a:ea typeface="+mn-ea"/>
                <a:cs typeface="+mn-cs"/>
              </a:rPr>
              <a:t>Management:</a:t>
            </a:r>
            <a:endParaRPr lang="en-CA" sz="1200" b="1" kern="1200" dirty="0" smtClean="0">
              <a:solidFill>
                <a:schemeClr val="tx1"/>
              </a:solidFill>
              <a:latin typeface="+mn-lt"/>
              <a:ea typeface="+mn-ea"/>
              <a:cs typeface="+mn-cs"/>
            </a:endParaRPr>
          </a:p>
          <a:p>
            <a:pPr marL="60325" indent="-60325" eaLnBrk="1" hangingPunct="1">
              <a:buFontTx/>
              <a:buNone/>
              <a:defRPr/>
            </a:pPr>
            <a:endParaRPr lang="en-CA" sz="1200" b="1" kern="1200" dirty="0" smtClean="0">
              <a:solidFill>
                <a:schemeClr val="tx1"/>
              </a:solidFill>
              <a:latin typeface="+mn-lt"/>
              <a:ea typeface="+mn-ea"/>
              <a:cs typeface="+mn-cs"/>
            </a:endParaRPr>
          </a:p>
          <a:p>
            <a:pPr eaLnBrk="1" hangingPunct="1">
              <a:buFontTx/>
              <a:buNone/>
              <a:defRPr/>
            </a:pPr>
            <a:r>
              <a:rPr lang="en-CA" sz="1200" b="1" kern="1200" dirty="0" smtClean="0">
                <a:solidFill>
                  <a:schemeClr val="tx1"/>
                </a:solidFill>
                <a:latin typeface="+mn-lt"/>
                <a:ea typeface="+mn-ea"/>
                <a:cs typeface="+mn-cs"/>
              </a:rPr>
              <a:t>Additional Duties of the Mayor:</a:t>
            </a:r>
          </a:p>
          <a:p>
            <a:pPr marL="628650" lvl="1" indent="-171450" eaLnBrk="1" hangingPunct="1">
              <a:buFont typeface="Arial" panose="020B0604020202020204" pitchFamily="34" charset="0"/>
              <a:buChar char="•"/>
              <a:defRPr/>
            </a:pPr>
            <a:r>
              <a:rPr lang="en-CA" sz="1200" kern="1200" dirty="0" smtClean="0">
                <a:solidFill>
                  <a:schemeClr val="tx1"/>
                </a:solidFill>
                <a:latin typeface="+mn-lt"/>
                <a:ea typeface="+mn-ea"/>
                <a:cs typeface="+mn-cs"/>
              </a:rPr>
              <a:t>Preside when in attendance</a:t>
            </a:r>
            <a:r>
              <a:rPr lang="en-CA" sz="1200" kern="1200" baseline="0" dirty="0" smtClean="0">
                <a:solidFill>
                  <a:schemeClr val="tx1"/>
                </a:solidFill>
                <a:latin typeface="+mn-lt"/>
                <a:ea typeface="+mn-ea"/>
                <a:cs typeface="+mn-cs"/>
              </a:rPr>
              <a:t> at a meeting. As chair of the meeting, the mayor ensures the speakers remain on topic and control lengthy discussions.</a:t>
            </a:r>
            <a:endParaRPr lang="en-CA" sz="1200" kern="1200" dirty="0" smtClean="0">
              <a:solidFill>
                <a:schemeClr val="tx1"/>
              </a:solidFill>
              <a:latin typeface="+mn-lt"/>
              <a:ea typeface="+mn-ea"/>
              <a:cs typeface="+mn-cs"/>
            </a:endParaRPr>
          </a:p>
          <a:p>
            <a:pPr marL="628650" lvl="1" indent="-171450" eaLnBrk="1" hangingPunct="1">
              <a:buFont typeface="Arial" panose="020B0604020202020204" pitchFamily="34" charset="0"/>
              <a:buChar char="•"/>
              <a:defRPr/>
            </a:pPr>
            <a:r>
              <a:rPr lang="en-CA" sz="1200" kern="1200" dirty="0" smtClean="0">
                <a:solidFill>
                  <a:schemeClr val="tx1"/>
                </a:solidFill>
                <a:latin typeface="+mn-lt"/>
                <a:ea typeface="+mn-ea"/>
                <a:cs typeface="+mn-cs"/>
              </a:rPr>
              <a:t>Ensure there is a quorum of council.</a:t>
            </a:r>
          </a:p>
          <a:p>
            <a:pPr marL="628650" lvl="1" indent="-171450" eaLnBrk="1" hangingPunct="1">
              <a:buFont typeface="Arial" panose="020B0604020202020204" pitchFamily="34" charset="0"/>
              <a:buChar char="•"/>
              <a:defRPr/>
            </a:pPr>
            <a:r>
              <a:rPr lang="en-CA" sz="1200" kern="1200" dirty="0" smtClean="0">
                <a:solidFill>
                  <a:schemeClr val="tx1"/>
                </a:solidFill>
                <a:latin typeface="+mn-lt"/>
                <a:ea typeface="+mn-ea"/>
                <a:cs typeface="+mn-cs"/>
              </a:rPr>
              <a:t>Conduct an orderly meeting.</a:t>
            </a:r>
          </a:p>
          <a:p>
            <a:pPr marL="628650" lvl="1" indent="-171450" eaLnBrk="1" hangingPunct="1">
              <a:buFont typeface="Arial" panose="020B0604020202020204" pitchFamily="34" charset="0"/>
              <a:buChar char="•"/>
              <a:defRPr/>
            </a:pPr>
            <a:r>
              <a:rPr lang="en-CA" sz="1200" kern="1200" dirty="0" smtClean="0">
                <a:solidFill>
                  <a:schemeClr val="tx1"/>
                </a:solidFill>
                <a:latin typeface="+mn-lt"/>
                <a:ea typeface="+mn-ea"/>
                <a:cs typeface="+mn-cs"/>
              </a:rPr>
              <a:t>Ensure everyone has a chance to speak.</a:t>
            </a:r>
          </a:p>
          <a:p>
            <a:pPr marL="628650" lvl="1" indent="-171450" eaLnBrk="1" hangingPunct="1">
              <a:buFont typeface="Arial" panose="020B0604020202020204" pitchFamily="34" charset="0"/>
              <a:buChar char="•"/>
              <a:defRPr/>
            </a:pPr>
            <a:r>
              <a:rPr lang="en-CA" sz="1200" kern="1200" dirty="0" smtClean="0">
                <a:solidFill>
                  <a:schemeClr val="tx1"/>
                </a:solidFill>
                <a:latin typeface="+mn-lt"/>
                <a:ea typeface="+mn-ea"/>
                <a:cs typeface="+mn-cs"/>
              </a:rPr>
              <a:t>Ensure decisions are made by resolution and carried by a majority vote.</a:t>
            </a:r>
          </a:p>
          <a:p>
            <a:pPr marL="628650" lvl="1" indent="-171450" eaLnBrk="1" hangingPunct="1">
              <a:buFont typeface="Arial" panose="020B0604020202020204" pitchFamily="34" charset="0"/>
              <a:buChar char="•"/>
              <a:defRPr/>
            </a:pPr>
            <a:r>
              <a:rPr lang="en-CA" sz="1200" kern="1200" dirty="0" smtClean="0">
                <a:solidFill>
                  <a:schemeClr val="tx1"/>
                </a:solidFill>
                <a:latin typeface="+mn-lt"/>
                <a:ea typeface="+mn-ea"/>
                <a:cs typeface="+mn-cs"/>
              </a:rPr>
              <a:t>Provide leadership</a:t>
            </a:r>
            <a:r>
              <a:rPr lang="en-CA" sz="1200" kern="1200" baseline="0" dirty="0" smtClean="0">
                <a:solidFill>
                  <a:schemeClr val="tx1"/>
                </a:solidFill>
                <a:latin typeface="+mn-lt"/>
                <a:ea typeface="+mn-ea"/>
                <a:cs typeface="+mn-cs"/>
              </a:rPr>
              <a:t> and direction to council.</a:t>
            </a:r>
          </a:p>
        </p:txBody>
      </p:sp>
      <p:sp>
        <p:nvSpPr>
          <p:cNvPr id="4" name="Slide Number Placeholder 3"/>
          <p:cNvSpPr>
            <a:spLocks noGrp="1"/>
          </p:cNvSpPr>
          <p:nvPr>
            <p:ph type="sldNum" sz="quarter" idx="10"/>
          </p:nvPr>
        </p:nvSpPr>
        <p:spPr/>
        <p:txBody>
          <a:bodyPr/>
          <a:lstStyle/>
          <a:p>
            <a:pPr>
              <a:defRPr/>
            </a:pPr>
            <a:fld id="{7410456D-5B60-4147-AEFC-FDF2F05BA408}" type="slidenum">
              <a:rPr lang="en-CA" smtClean="0"/>
              <a:pPr>
                <a:defRPr/>
              </a:pPr>
              <a:t>51</a:t>
            </a:fld>
            <a:endParaRPr lang="en-CA"/>
          </a:p>
        </p:txBody>
      </p:sp>
    </p:spTree>
    <p:extLst>
      <p:ext uri="{BB962C8B-B14F-4D97-AF65-F5344CB8AC3E}">
        <p14:creationId xmlns:p14="http://schemas.microsoft.com/office/powerpoint/2010/main" val="1727263825"/>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b="1" dirty="0" smtClean="0"/>
              <a:t>Decision </a:t>
            </a:r>
            <a:r>
              <a:rPr lang="en-CA" b="1" dirty="0" smtClean="0"/>
              <a:t>Making:</a:t>
            </a:r>
            <a:endParaRPr lang="en-CA" b="1" dirty="0" smtClean="0"/>
          </a:p>
          <a:p>
            <a:pPr marL="628650" lvl="1" indent="-171450" eaLnBrk="1" hangingPunct="1">
              <a:buFont typeface="Arial" panose="020B0604020202020204" pitchFamily="34" charset="0"/>
              <a:buChar char="•"/>
            </a:pPr>
            <a:r>
              <a:rPr lang="en-CA" altLang="en-US" sz="1200" kern="1200" dirty="0" smtClean="0">
                <a:solidFill>
                  <a:schemeClr val="tx1"/>
                </a:solidFill>
                <a:latin typeface="+mn-lt"/>
                <a:ea typeface="+mn-ea"/>
                <a:cs typeface="+mn-cs"/>
              </a:rPr>
              <a:t>Council may act only by resolution or bylaw passed at a council meeting by a majority vote.</a:t>
            </a:r>
          </a:p>
          <a:p>
            <a:pPr marL="628650" lvl="1" indent="-171450" eaLnBrk="1" hangingPunct="1">
              <a:buFont typeface="Arial" panose="020B0604020202020204" pitchFamily="34" charset="0"/>
              <a:buChar char="•"/>
            </a:pPr>
            <a:r>
              <a:rPr lang="en-CA" altLang="en-US" sz="1200" kern="1200" dirty="0" smtClean="0">
                <a:solidFill>
                  <a:schemeClr val="tx1"/>
                </a:solidFill>
                <a:latin typeface="+mn-lt"/>
                <a:ea typeface="+mn-ea"/>
                <a:cs typeface="+mn-cs"/>
              </a:rPr>
              <a:t>Every member of council present at a meeting must vote on a motion put forward, unless excused or prohibited from voting or declare a conflict of interest.</a:t>
            </a:r>
          </a:p>
          <a:p>
            <a:pPr marL="628650" marR="0" lvl="1" indent="-171450" algn="l" defTabSz="914400" rtl="0" eaLnBrk="1" fontAlgn="base" latinLnBrk="0" hangingPunct="1">
              <a:lnSpc>
                <a:spcPct val="100000"/>
              </a:lnSpc>
              <a:spcBef>
                <a:spcPct val="30000"/>
              </a:spcBef>
              <a:spcAft>
                <a:spcPct val="0"/>
              </a:spcAft>
              <a:buClrTx/>
              <a:buSzTx/>
              <a:buFont typeface="Arial" panose="020B0604020202020204" pitchFamily="34" charset="0"/>
              <a:buChar char="•"/>
              <a:tabLst/>
              <a:defRPr/>
            </a:pPr>
            <a:r>
              <a:rPr lang="en-CA" altLang="en-US" sz="1200" kern="1200" dirty="0" smtClean="0">
                <a:solidFill>
                  <a:schemeClr val="tx1"/>
                </a:solidFill>
                <a:latin typeface="+mn-lt"/>
                <a:ea typeface="+mn-ea"/>
                <a:cs typeface="+mn-cs"/>
              </a:rPr>
              <a:t>Resolutions are an expression of council decisions and require a mover, seconder and a vote.</a:t>
            </a:r>
          </a:p>
          <a:p>
            <a:pPr marL="628650" lvl="1" indent="-171450" eaLnBrk="1" hangingPunct="1">
              <a:buFont typeface="Arial" panose="020B0604020202020204" pitchFamily="34" charset="0"/>
              <a:buChar char="•"/>
            </a:pPr>
            <a:r>
              <a:rPr lang="en-CA" altLang="en-US" sz="1200" kern="1200" dirty="0" smtClean="0">
                <a:solidFill>
                  <a:schemeClr val="tx1"/>
                </a:solidFill>
                <a:latin typeface="+mn-lt"/>
                <a:ea typeface="+mn-ea"/>
                <a:cs typeface="+mn-cs"/>
              </a:rPr>
              <a:t>Bylaws are required when specified by legislation and require three readings done </a:t>
            </a:r>
            <a:r>
              <a:rPr lang="en-CA" altLang="en-US" sz="1200" kern="1200" baseline="0" dirty="0" smtClean="0">
                <a:solidFill>
                  <a:schemeClr val="tx1"/>
                </a:solidFill>
                <a:latin typeface="+mn-lt"/>
                <a:ea typeface="+mn-ea"/>
                <a:cs typeface="+mn-cs"/>
              </a:rPr>
              <a:t>at a minimum of two regular council meetings</a:t>
            </a:r>
            <a:r>
              <a:rPr lang="en-CA" altLang="en-US" sz="1200" kern="1200" dirty="0" smtClean="0">
                <a:solidFill>
                  <a:schemeClr val="tx1"/>
                </a:solidFill>
                <a:latin typeface="+mn-lt"/>
                <a:ea typeface="+mn-ea"/>
                <a:cs typeface="+mn-cs"/>
              </a:rPr>
              <a:t>.</a:t>
            </a:r>
          </a:p>
          <a:p>
            <a:pPr marL="628650" lvl="1" indent="-171450" eaLnBrk="1" hangingPunct="1">
              <a:buFont typeface="Arial" panose="020B0604020202020204" pitchFamily="34" charset="0"/>
              <a:buChar char="•"/>
            </a:pPr>
            <a:r>
              <a:rPr lang="en-US" altLang="en-US" sz="1200" kern="1200" dirty="0" smtClean="0">
                <a:solidFill>
                  <a:schemeClr val="tx1"/>
                </a:solidFill>
                <a:latin typeface="+mn-lt"/>
                <a:ea typeface="+mn-ea"/>
                <a:cs typeface="+mn-cs"/>
              </a:rPr>
              <a:t>Unincorporated communities are required to file a copy with the minister of each resolution</a:t>
            </a:r>
            <a:r>
              <a:rPr lang="en-US" altLang="en-US" sz="1200" kern="1200" baseline="0" dirty="0" smtClean="0">
                <a:solidFill>
                  <a:schemeClr val="tx1"/>
                </a:solidFill>
                <a:latin typeface="+mn-lt"/>
                <a:ea typeface="+mn-ea"/>
                <a:cs typeface="+mn-cs"/>
              </a:rPr>
              <a:t> or </a:t>
            </a:r>
            <a:r>
              <a:rPr lang="en-US" altLang="en-US" sz="1200" kern="1200" dirty="0" smtClean="0">
                <a:solidFill>
                  <a:schemeClr val="tx1"/>
                </a:solidFill>
                <a:latin typeface="+mn-lt"/>
                <a:ea typeface="+mn-ea"/>
                <a:cs typeface="+mn-cs"/>
              </a:rPr>
              <a:t>bylaw passed by council. For bylaws, the department</a:t>
            </a:r>
            <a:r>
              <a:rPr lang="en-US" altLang="en-US" sz="1200" kern="1200" baseline="0" dirty="0" smtClean="0">
                <a:solidFill>
                  <a:schemeClr val="tx1"/>
                </a:solidFill>
                <a:latin typeface="+mn-lt"/>
                <a:ea typeface="+mn-ea"/>
                <a:cs typeface="+mn-cs"/>
              </a:rPr>
              <a:t> Bylaw Registry Office assigns the bylaw number and corporate seal. </a:t>
            </a:r>
          </a:p>
          <a:p>
            <a:pPr marL="628650" lvl="1" indent="-171450" eaLnBrk="1" hangingPunct="1">
              <a:buFont typeface="Arial" panose="020B0604020202020204" pitchFamily="34" charset="0"/>
              <a:buChar char="•"/>
            </a:pPr>
            <a:r>
              <a:rPr lang="en-US" altLang="en-US" sz="1200" kern="1200" baseline="0" dirty="0" smtClean="0">
                <a:solidFill>
                  <a:schemeClr val="tx1"/>
                </a:solidFill>
                <a:latin typeface="+mn-lt"/>
                <a:ea typeface="+mn-ea"/>
                <a:cs typeface="+mn-cs"/>
              </a:rPr>
              <a:t>Incorporated communities pass bylaws under their own authority.</a:t>
            </a:r>
            <a:endParaRPr lang="en-US" altLang="en-US" sz="1200" kern="1200" dirty="0" smtClean="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pPr>
              <a:defRPr/>
            </a:pPr>
            <a:fld id="{7410456D-5B60-4147-AEFC-FDF2F05BA408}" type="slidenum">
              <a:rPr lang="en-CA" smtClean="0"/>
              <a:pPr>
                <a:defRPr/>
              </a:pPr>
              <a:t>52</a:t>
            </a:fld>
            <a:endParaRPr lang="en-CA"/>
          </a:p>
        </p:txBody>
      </p:sp>
    </p:spTree>
    <p:extLst>
      <p:ext uri="{BB962C8B-B14F-4D97-AF65-F5344CB8AC3E}">
        <p14:creationId xmlns:p14="http://schemas.microsoft.com/office/powerpoint/2010/main" val="1316406256"/>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solidFill>
                  <a:schemeClr val="tx1"/>
                </a:solidFill>
                <a:effectLst>
                  <a:outerShdw blurRad="38100" dist="38100" dir="2700000" algn="tl">
                    <a:srgbClr val="C0C0C0"/>
                  </a:outerShdw>
                </a:effectLst>
              </a:rPr>
              <a:t>Financial </a:t>
            </a:r>
            <a:r>
              <a:rPr lang="en-US" b="1" dirty="0" smtClean="0">
                <a:solidFill>
                  <a:schemeClr val="tx1"/>
                </a:solidFill>
                <a:effectLst>
                  <a:outerShdw blurRad="38100" dist="38100" dir="2700000" algn="tl">
                    <a:srgbClr val="C0C0C0"/>
                  </a:outerShdw>
                </a:effectLst>
              </a:rPr>
              <a:t>Management:</a:t>
            </a:r>
            <a:endParaRPr lang="en-CA" b="1" dirty="0" smtClean="0">
              <a:solidFill>
                <a:schemeClr val="tx1"/>
              </a:solidFill>
              <a:effectLst>
                <a:outerShdw blurRad="38100" dist="38100" dir="2700000" algn="tl">
                  <a:srgbClr val="C0C0C0"/>
                </a:outerShdw>
              </a:effectLst>
            </a:endParaRPr>
          </a:p>
          <a:p>
            <a:pPr marL="628650" lvl="1" indent="-171450" eaLnBrk="1" hangingPunct="1">
              <a:buFont typeface="Arial" panose="020B0604020202020204" pitchFamily="34" charset="0"/>
              <a:buChar char="•"/>
            </a:pPr>
            <a:r>
              <a:rPr lang="en-CA" altLang="en-US" sz="1200" kern="1200" dirty="0" smtClean="0">
                <a:solidFill>
                  <a:schemeClr val="tx1"/>
                </a:solidFill>
                <a:latin typeface="+mn-lt"/>
                <a:ea typeface="+mn-ea"/>
                <a:cs typeface="+mn-cs"/>
              </a:rPr>
              <a:t>It is important for council to know the community’s financial position.</a:t>
            </a:r>
          </a:p>
          <a:p>
            <a:pPr marL="628650" lvl="1" indent="-171450" eaLnBrk="1" hangingPunct="1">
              <a:buFont typeface="Arial" panose="020B0604020202020204" pitchFamily="34" charset="0"/>
              <a:buChar char="•"/>
            </a:pPr>
            <a:r>
              <a:rPr lang="en-CA" altLang="en-US" sz="1200" kern="1200" dirty="0" smtClean="0">
                <a:solidFill>
                  <a:schemeClr val="tx1"/>
                </a:solidFill>
                <a:latin typeface="+mn-lt"/>
                <a:ea typeface="+mn-ea"/>
                <a:cs typeface="+mn-cs"/>
              </a:rPr>
              <a:t>Financial management is making economic and efficient use of limited resources and protecting community assets from theft,</a:t>
            </a:r>
            <a:r>
              <a:rPr lang="en-CA" altLang="en-US" sz="1200" kern="1200" baseline="0" dirty="0" smtClean="0">
                <a:solidFill>
                  <a:schemeClr val="tx1"/>
                </a:solidFill>
                <a:latin typeface="+mn-lt"/>
                <a:ea typeface="+mn-ea"/>
                <a:cs typeface="+mn-cs"/>
              </a:rPr>
              <a:t> </a:t>
            </a:r>
            <a:r>
              <a:rPr lang="en-CA" altLang="en-US" sz="1200" kern="1200" dirty="0" smtClean="0">
                <a:solidFill>
                  <a:schemeClr val="tx1"/>
                </a:solidFill>
                <a:latin typeface="+mn-lt"/>
                <a:ea typeface="+mn-ea"/>
                <a:cs typeface="+mn-cs"/>
              </a:rPr>
              <a:t>misuse, neglect</a:t>
            </a:r>
            <a:r>
              <a:rPr lang="en-CA" altLang="en-US" sz="1200" kern="1200" baseline="0" dirty="0" smtClean="0">
                <a:solidFill>
                  <a:schemeClr val="tx1"/>
                </a:solidFill>
                <a:latin typeface="+mn-lt"/>
                <a:ea typeface="+mn-ea"/>
                <a:cs typeface="+mn-cs"/>
              </a:rPr>
              <a:t> and </a:t>
            </a:r>
            <a:r>
              <a:rPr lang="en-CA" altLang="en-US" sz="1200" kern="1200" dirty="0" smtClean="0">
                <a:solidFill>
                  <a:schemeClr val="tx1"/>
                </a:solidFill>
                <a:latin typeface="+mn-lt"/>
                <a:ea typeface="+mn-ea"/>
                <a:cs typeface="+mn-cs"/>
              </a:rPr>
              <a:t>fraud.</a:t>
            </a:r>
          </a:p>
          <a:p>
            <a:pPr marL="628650" lvl="1" indent="-171450" eaLnBrk="1" hangingPunct="1">
              <a:buFont typeface="Arial" panose="020B0604020202020204" pitchFamily="34" charset="0"/>
              <a:buChar char="•"/>
            </a:pPr>
            <a:r>
              <a:rPr lang="en-CA" altLang="en-US" sz="1200" kern="1200" dirty="0" smtClean="0">
                <a:solidFill>
                  <a:schemeClr val="tx1"/>
                </a:solidFill>
                <a:latin typeface="+mn-lt"/>
                <a:ea typeface="+mn-ea"/>
                <a:cs typeface="+mn-cs"/>
              </a:rPr>
              <a:t>Financial management involves planning (includes budgeting), implementing and controlling.</a:t>
            </a:r>
            <a:endParaRPr lang="en-US" altLang="en-US" sz="1200" kern="1200" dirty="0" smtClean="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pPr>
              <a:defRPr/>
            </a:pPr>
            <a:fld id="{7410456D-5B60-4147-AEFC-FDF2F05BA408}" type="slidenum">
              <a:rPr lang="en-CA" smtClean="0"/>
              <a:pPr>
                <a:defRPr/>
              </a:pPr>
              <a:t>53</a:t>
            </a:fld>
            <a:endParaRPr lang="en-CA"/>
          </a:p>
        </p:txBody>
      </p:sp>
    </p:spTree>
    <p:extLst>
      <p:ext uri="{BB962C8B-B14F-4D97-AF65-F5344CB8AC3E}">
        <p14:creationId xmlns:p14="http://schemas.microsoft.com/office/powerpoint/2010/main" val="793229856"/>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solidFill>
                  <a:schemeClr val="tx1"/>
                </a:solidFill>
                <a:effectLst>
                  <a:outerShdw blurRad="38100" dist="38100" dir="2700000" algn="tl">
                    <a:srgbClr val="C0C0C0"/>
                  </a:outerShdw>
                </a:effectLst>
              </a:rPr>
              <a:t>Financial </a:t>
            </a:r>
            <a:r>
              <a:rPr lang="en-US" b="1" dirty="0" smtClean="0">
                <a:solidFill>
                  <a:schemeClr val="tx1"/>
                </a:solidFill>
                <a:effectLst>
                  <a:outerShdw blurRad="38100" dist="38100" dir="2700000" algn="tl">
                    <a:srgbClr val="C0C0C0"/>
                  </a:outerShdw>
                </a:effectLst>
              </a:rPr>
              <a:t>Management:</a:t>
            </a:r>
            <a:endParaRPr lang="en-US" b="1" dirty="0" smtClean="0">
              <a:solidFill>
                <a:schemeClr val="tx1"/>
              </a:solidFill>
              <a:effectLst>
                <a:outerShdw blurRad="38100" dist="38100" dir="2700000" algn="tl">
                  <a:srgbClr val="C0C0C0"/>
                </a:outerShdw>
              </a:effectLst>
            </a:endParaRPr>
          </a:p>
          <a:p>
            <a:endParaRPr lang="en-US" b="1" dirty="0" smtClean="0">
              <a:solidFill>
                <a:schemeClr val="tx1"/>
              </a:solidFill>
              <a:effectLst>
                <a:outerShdw blurRad="38100" dist="38100" dir="2700000" algn="tl">
                  <a:srgbClr val="C0C0C0"/>
                </a:outerShdw>
              </a:effectLst>
            </a:endParaRPr>
          </a:p>
          <a:p>
            <a:r>
              <a:rPr lang="en-US" b="1" dirty="0" smtClean="0">
                <a:solidFill>
                  <a:schemeClr val="tx1"/>
                </a:solidFill>
                <a:effectLst>
                  <a:outerShdw blurRad="38100" dist="38100" dir="2700000" algn="tl">
                    <a:srgbClr val="C0C0C0"/>
                  </a:outerShdw>
                </a:effectLst>
              </a:rPr>
              <a:t>Planning:</a:t>
            </a:r>
          </a:p>
          <a:p>
            <a:pPr marL="628650" lvl="1" indent="-171450" eaLnBrk="1" hangingPunct="1">
              <a:lnSpc>
                <a:spcPct val="90000"/>
              </a:lnSpc>
              <a:buFont typeface="Arial" panose="020B0604020202020204" pitchFamily="34" charset="0"/>
              <a:buChar char="•"/>
              <a:defRPr/>
            </a:pPr>
            <a:r>
              <a:rPr lang="en-CA" sz="1200" kern="1200" dirty="0" smtClean="0">
                <a:solidFill>
                  <a:schemeClr val="tx1"/>
                </a:solidFill>
                <a:latin typeface="+mn-lt"/>
                <a:ea typeface="+mn-ea"/>
                <a:cs typeface="+mn-cs"/>
              </a:rPr>
              <a:t>Council is responsible to adopt</a:t>
            </a:r>
            <a:r>
              <a:rPr lang="en-CA" sz="1200" kern="1200" baseline="0" dirty="0" smtClean="0">
                <a:solidFill>
                  <a:schemeClr val="tx1"/>
                </a:solidFill>
                <a:latin typeface="+mn-lt"/>
                <a:ea typeface="+mn-ea"/>
                <a:cs typeface="+mn-cs"/>
              </a:rPr>
              <a:t> an annual management plan </a:t>
            </a:r>
            <a:r>
              <a:rPr lang="en-CA" altLang="en-US" sz="1200" kern="1200" baseline="0" dirty="0" smtClean="0">
                <a:solidFill>
                  <a:schemeClr val="tx1"/>
                </a:solidFill>
                <a:latin typeface="+mn-lt"/>
                <a:ea typeface="+mn-ea"/>
                <a:cs typeface="+mn-cs"/>
              </a:rPr>
              <a:t>per subsection 142(1) of the act </a:t>
            </a:r>
            <a:r>
              <a:rPr lang="en-CA" sz="1200" kern="1200" baseline="0" dirty="0" smtClean="0">
                <a:solidFill>
                  <a:schemeClr val="tx1"/>
                </a:solidFill>
                <a:latin typeface="+mn-lt"/>
                <a:ea typeface="+mn-ea"/>
                <a:cs typeface="+mn-cs"/>
              </a:rPr>
              <a:t>or what is commonly referred to as the </a:t>
            </a:r>
            <a:r>
              <a:rPr lang="en-CA" sz="1200" kern="1200" dirty="0" smtClean="0">
                <a:solidFill>
                  <a:schemeClr val="tx1"/>
                </a:solidFill>
                <a:latin typeface="+mn-lt"/>
                <a:ea typeface="+mn-ea"/>
                <a:cs typeface="+mn-cs"/>
              </a:rPr>
              <a:t>CMP.</a:t>
            </a:r>
          </a:p>
          <a:p>
            <a:pPr marL="628650" lvl="1" indent="-171450" eaLnBrk="1" hangingPunct="1">
              <a:lnSpc>
                <a:spcPct val="90000"/>
              </a:lnSpc>
              <a:buFont typeface="Arial" panose="020B0604020202020204" pitchFamily="34" charset="0"/>
              <a:buChar char="•"/>
              <a:defRPr/>
            </a:pPr>
            <a:r>
              <a:rPr lang="en-CA" sz="1200" kern="1200" dirty="0" smtClean="0">
                <a:solidFill>
                  <a:schemeClr val="tx1"/>
                </a:solidFill>
                <a:latin typeface="+mn-lt"/>
                <a:ea typeface="+mn-ea"/>
                <a:cs typeface="+mn-cs"/>
              </a:rPr>
              <a:t>This plan is due January 31 to the department.</a:t>
            </a:r>
          </a:p>
          <a:p>
            <a:pPr marL="628650" lvl="1" indent="-171450" eaLnBrk="1" hangingPunct="1">
              <a:lnSpc>
                <a:spcPct val="90000"/>
              </a:lnSpc>
              <a:buFont typeface="Arial" panose="020B0604020202020204" pitchFamily="34" charset="0"/>
              <a:buChar char="•"/>
              <a:defRPr/>
            </a:pPr>
            <a:r>
              <a:rPr lang="en-CA" sz="1200" kern="1200" dirty="0" smtClean="0">
                <a:solidFill>
                  <a:schemeClr val="tx1"/>
                </a:solidFill>
                <a:latin typeface="+mn-lt"/>
                <a:ea typeface="+mn-ea"/>
                <a:cs typeface="+mn-cs"/>
              </a:rPr>
              <a:t>Components of</a:t>
            </a:r>
            <a:r>
              <a:rPr lang="en-CA" sz="1200" kern="1200" baseline="0" dirty="0" smtClean="0">
                <a:solidFill>
                  <a:schemeClr val="tx1"/>
                </a:solidFill>
                <a:latin typeface="+mn-lt"/>
                <a:ea typeface="+mn-ea"/>
                <a:cs typeface="+mn-cs"/>
              </a:rPr>
              <a:t> the plan must include per </a:t>
            </a:r>
            <a:r>
              <a:rPr lang="en-CA" altLang="en-US" sz="1200" kern="1200" baseline="0" dirty="0" smtClean="0">
                <a:solidFill>
                  <a:schemeClr val="tx1"/>
                </a:solidFill>
                <a:latin typeface="+mn-lt"/>
                <a:ea typeface="+mn-ea"/>
                <a:cs typeface="+mn-cs"/>
              </a:rPr>
              <a:t>subsection 142(3) of the act:</a:t>
            </a:r>
            <a:r>
              <a:rPr lang="en-CA" sz="1200" kern="1200" dirty="0" smtClean="0">
                <a:solidFill>
                  <a:schemeClr val="tx1"/>
                </a:solidFill>
                <a:latin typeface="+mn-lt"/>
                <a:ea typeface="+mn-ea"/>
                <a:cs typeface="+mn-cs"/>
              </a:rPr>
              <a:t> an operating budget, a capital budget, a five</a:t>
            </a:r>
            <a:r>
              <a:rPr lang="en-CA" sz="1200" kern="1200" baseline="0" dirty="0" smtClean="0">
                <a:solidFill>
                  <a:schemeClr val="tx1"/>
                </a:solidFill>
                <a:latin typeface="+mn-lt"/>
                <a:ea typeface="+mn-ea"/>
                <a:cs typeface="+mn-cs"/>
              </a:rPr>
              <a:t> </a:t>
            </a:r>
            <a:r>
              <a:rPr lang="en-CA" sz="1200" kern="1200" dirty="0" smtClean="0">
                <a:solidFill>
                  <a:schemeClr val="tx1"/>
                </a:solidFill>
                <a:latin typeface="+mn-lt"/>
                <a:ea typeface="+mn-ea"/>
                <a:cs typeface="+mn-cs"/>
              </a:rPr>
              <a:t>year capital expenditure program and any</a:t>
            </a:r>
            <a:r>
              <a:rPr lang="en-CA" sz="1200" kern="1200" baseline="0" dirty="0" smtClean="0">
                <a:solidFill>
                  <a:schemeClr val="tx1"/>
                </a:solidFill>
                <a:latin typeface="+mn-lt"/>
                <a:ea typeface="+mn-ea"/>
                <a:cs typeface="+mn-cs"/>
              </a:rPr>
              <a:t> </a:t>
            </a:r>
            <a:r>
              <a:rPr lang="en-CA" sz="1200" kern="1200" dirty="0" smtClean="0">
                <a:solidFill>
                  <a:schemeClr val="tx1"/>
                </a:solidFill>
                <a:latin typeface="+mn-lt"/>
                <a:ea typeface="+mn-ea"/>
                <a:cs typeface="+mn-cs"/>
              </a:rPr>
              <a:t>other component prescribed by the minister (which include a staff training plan, CED strategy</a:t>
            </a:r>
            <a:r>
              <a:rPr lang="en-CA" sz="1200" kern="1200" baseline="0" dirty="0" smtClean="0">
                <a:solidFill>
                  <a:schemeClr val="tx1"/>
                </a:solidFill>
                <a:latin typeface="+mn-lt"/>
                <a:ea typeface="+mn-ea"/>
                <a:cs typeface="+mn-cs"/>
              </a:rPr>
              <a:t> for incorporated communities and those in receipt of CED funds)</a:t>
            </a:r>
            <a:r>
              <a:rPr lang="en-CA" sz="1200" kern="1200" dirty="0" smtClean="0">
                <a:solidFill>
                  <a:schemeClr val="tx1"/>
                </a:solidFill>
                <a:latin typeface="+mn-lt"/>
                <a:ea typeface="+mn-ea"/>
                <a:cs typeface="+mn-cs"/>
              </a:rPr>
              <a:t>.</a:t>
            </a:r>
            <a:endParaRPr lang="en-US" sz="1200" kern="1200" dirty="0" smtClean="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pPr>
              <a:defRPr/>
            </a:pPr>
            <a:fld id="{7410456D-5B60-4147-AEFC-FDF2F05BA408}" type="slidenum">
              <a:rPr lang="en-CA" smtClean="0"/>
              <a:pPr>
                <a:defRPr/>
              </a:pPr>
              <a:t>54</a:t>
            </a:fld>
            <a:endParaRPr lang="en-CA"/>
          </a:p>
        </p:txBody>
      </p:sp>
    </p:spTree>
    <p:extLst>
      <p:ext uri="{BB962C8B-B14F-4D97-AF65-F5344CB8AC3E}">
        <p14:creationId xmlns:p14="http://schemas.microsoft.com/office/powerpoint/2010/main" val="697690848"/>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solidFill>
                  <a:schemeClr val="tx1"/>
                </a:solidFill>
                <a:effectLst/>
              </a:rPr>
              <a:t>Financial </a:t>
            </a:r>
            <a:r>
              <a:rPr lang="en-US" b="1" dirty="0" smtClean="0">
                <a:solidFill>
                  <a:schemeClr val="tx1"/>
                </a:solidFill>
                <a:effectLst/>
              </a:rPr>
              <a:t>Management:</a:t>
            </a:r>
            <a:endParaRPr lang="en-US" b="1" dirty="0" smtClean="0">
              <a:solidFill>
                <a:schemeClr val="tx1"/>
              </a:solidFill>
              <a:effectLst/>
            </a:endParaRPr>
          </a:p>
          <a:p>
            <a:endParaRPr lang="en-US" b="1" dirty="0" smtClean="0">
              <a:solidFill>
                <a:schemeClr val="tx1"/>
              </a:solidFill>
              <a:effectLst/>
            </a:endParaRPr>
          </a:p>
          <a:p>
            <a:pPr eaLnBrk="1" hangingPunct="1">
              <a:lnSpc>
                <a:spcPct val="90000"/>
              </a:lnSpc>
              <a:buFontTx/>
              <a:buNone/>
              <a:defRPr/>
            </a:pPr>
            <a:r>
              <a:rPr lang="en-US" sz="1200" b="1" kern="1200" dirty="0" smtClean="0">
                <a:solidFill>
                  <a:schemeClr val="tx1"/>
                </a:solidFill>
                <a:latin typeface="+mn-lt"/>
                <a:ea typeface="+mn-ea"/>
                <a:cs typeface="+mn-cs"/>
              </a:rPr>
              <a:t>Implementing:</a:t>
            </a:r>
          </a:p>
          <a:p>
            <a:pPr marL="628650" lvl="1" indent="-171450">
              <a:buFont typeface="Arial" panose="020B0604020202020204" pitchFamily="34" charset="0"/>
              <a:buChar char="•"/>
            </a:pPr>
            <a:r>
              <a:rPr lang="en-CA" sz="1200" kern="1200" dirty="0" smtClean="0">
                <a:solidFill>
                  <a:schemeClr val="tx1"/>
                </a:solidFill>
                <a:effectLst/>
                <a:latin typeface="+mn-lt"/>
                <a:ea typeface="+mn-ea"/>
                <a:cs typeface="+mn-cs"/>
              </a:rPr>
              <a:t>Throughout the year decisions are guided by the CMP.</a:t>
            </a:r>
          </a:p>
          <a:p>
            <a:pPr marL="628650" lvl="1" indent="-171450">
              <a:buFont typeface="Arial" panose="020B0604020202020204" pitchFamily="34" charset="0"/>
              <a:buChar char="•"/>
            </a:pPr>
            <a:r>
              <a:rPr lang="en-CA" sz="1200" kern="1200" dirty="0" smtClean="0">
                <a:solidFill>
                  <a:schemeClr val="tx1"/>
                </a:solidFill>
                <a:effectLst/>
                <a:latin typeface="+mn-lt"/>
                <a:ea typeface="+mn-ea"/>
                <a:cs typeface="+mn-cs"/>
              </a:rPr>
              <a:t>Significant deviations from the plan will require council to act to ensure council does not incur a </a:t>
            </a:r>
            <a:r>
              <a:rPr lang="en-CA" sz="1200" u="sng" kern="1200" dirty="0" smtClean="0">
                <a:solidFill>
                  <a:schemeClr val="tx1"/>
                </a:solidFill>
                <a:effectLst/>
                <a:latin typeface="+mn-lt"/>
                <a:ea typeface="+mn-ea"/>
                <a:cs typeface="+mn-cs"/>
              </a:rPr>
              <a:t>deficit:</a:t>
            </a:r>
            <a:endParaRPr lang="en-CA" sz="1200" kern="1200" dirty="0" smtClean="0">
              <a:solidFill>
                <a:schemeClr val="tx1"/>
              </a:solidFill>
              <a:effectLst/>
              <a:latin typeface="+mn-lt"/>
              <a:ea typeface="+mn-ea"/>
              <a:cs typeface="+mn-cs"/>
            </a:endParaRPr>
          </a:p>
          <a:p>
            <a:pPr marL="1085850" lvl="2" indent="-171450">
              <a:buFont typeface="Symbol" panose="05050102010706020507" pitchFamily="18" charset="2"/>
              <a:buChar char=""/>
            </a:pPr>
            <a:r>
              <a:rPr lang="en-US" sz="1200" kern="1200" dirty="0" smtClean="0">
                <a:solidFill>
                  <a:schemeClr val="tx1"/>
                </a:solidFill>
                <a:effectLst/>
                <a:latin typeface="+mn-lt"/>
                <a:ea typeface="+mn-ea"/>
                <a:cs typeface="+mn-cs"/>
              </a:rPr>
              <a:t>anticipated deficits must be reported to the minister and may not be incurred</a:t>
            </a:r>
            <a:r>
              <a:rPr lang="en-US" sz="1200" kern="1200" baseline="0" dirty="0" smtClean="0">
                <a:solidFill>
                  <a:schemeClr val="tx1"/>
                </a:solidFill>
                <a:effectLst/>
                <a:latin typeface="+mn-lt"/>
                <a:ea typeface="+mn-ea"/>
                <a:cs typeface="+mn-cs"/>
              </a:rPr>
              <a:t> without written </a:t>
            </a:r>
            <a:r>
              <a:rPr lang="en-US" sz="1200" kern="1200" dirty="0" smtClean="0">
                <a:solidFill>
                  <a:schemeClr val="tx1"/>
                </a:solidFill>
                <a:effectLst/>
                <a:latin typeface="+mn-lt"/>
                <a:ea typeface="+mn-ea"/>
                <a:cs typeface="+mn-cs"/>
              </a:rPr>
              <a:t>approval from the minister</a:t>
            </a:r>
            <a:r>
              <a:rPr lang="en-US" sz="1200" kern="1200" baseline="0" dirty="0" smtClean="0">
                <a:solidFill>
                  <a:schemeClr val="tx1"/>
                </a:solidFill>
                <a:effectLst/>
                <a:latin typeface="+mn-lt"/>
                <a:ea typeface="+mn-ea"/>
                <a:cs typeface="+mn-cs"/>
              </a:rPr>
              <a:t> in accordance with </a:t>
            </a:r>
            <a:r>
              <a:rPr lang="en-US" sz="1200" kern="1200" dirty="0" smtClean="0">
                <a:solidFill>
                  <a:schemeClr val="tx1"/>
                </a:solidFill>
                <a:effectLst/>
                <a:latin typeface="+mn-lt"/>
                <a:ea typeface="+mn-ea"/>
                <a:cs typeface="+mn-cs"/>
              </a:rPr>
              <a:t>section</a:t>
            </a:r>
            <a:r>
              <a:rPr lang="en-US" sz="1200" kern="1200" baseline="0" dirty="0" smtClean="0">
                <a:solidFill>
                  <a:schemeClr val="tx1"/>
                </a:solidFill>
                <a:effectLst/>
                <a:latin typeface="+mn-lt"/>
                <a:ea typeface="+mn-ea"/>
                <a:cs typeface="+mn-cs"/>
              </a:rPr>
              <a:t> 149 of the act</a:t>
            </a:r>
            <a:endParaRPr lang="en-CA" sz="1200" kern="1200" dirty="0" smtClean="0">
              <a:solidFill>
                <a:schemeClr val="tx1"/>
              </a:solidFill>
              <a:effectLst/>
              <a:latin typeface="+mn-lt"/>
              <a:ea typeface="+mn-ea"/>
              <a:cs typeface="+mn-cs"/>
            </a:endParaRPr>
          </a:p>
          <a:p>
            <a:pPr marL="628650" lvl="1" indent="-171450">
              <a:buFont typeface="Arial" panose="020B0604020202020204" pitchFamily="34" charset="0"/>
              <a:buChar char="•"/>
            </a:pPr>
            <a:r>
              <a:rPr lang="en-CA" sz="1200" kern="1200" dirty="0" smtClean="0">
                <a:solidFill>
                  <a:schemeClr val="tx1"/>
                </a:solidFill>
                <a:effectLst/>
                <a:latin typeface="+mn-lt"/>
                <a:ea typeface="+mn-ea"/>
                <a:cs typeface="+mn-cs"/>
              </a:rPr>
              <a:t>Council must identify cost savings or extra funding needed prior to approving any unplanned expenditures</a:t>
            </a:r>
            <a:r>
              <a:rPr lang="en-CA" sz="1200" kern="1200" baseline="0" dirty="0" smtClean="0">
                <a:solidFill>
                  <a:schemeClr val="tx1"/>
                </a:solidFill>
                <a:effectLst/>
                <a:latin typeface="+mn-lt"/>
                <a:ea typeface="+mn-ea"/>
                <a:cs typeface="+mn-cs"/>
              </a:rPr>
              <a:t> per section 150 of the act</a:t>
            </a:r>
            <a:r>
              <a:rPr lang="en-CA" sz="1200" kern="1200" dirty="0" smtClean="0">
                <a:solidFill>
                  <a:schemeClr val="tx1"/>
                </a:solidFill>
                <a:effectLst/>
                <a:latin typeface="+mn-lt"/>
                <a:ea typeface="+mn-ea"/>
                <a:cs typeface="+mn-cs"/>
              </a:rPr>
              <a:t>.</a:t>
            </a:r>
          </a:p>
          <a:p>
            <a:pPr marL="628650" lvl="1" indent="-171450">
              <a:buFont typeface="Arial" panose="020B0604020202020204" pitchFamily="34" charset="0"/>
              <a:buChar char="•"/>
            </a:pPr>
            <a:r>
              <a:rPr lang="en-CA" sz="1200" kern="1200" dirty="0" smtClean="0">
                <a:solidFill>
                  <a:schemeClr val="tx1"/>
                </a:solidFill>
                <a:effectLst/>
                <a:latin typeface="+mn-lt"/>
                <a:ea typeface="+mn-ea"/>
                <a:cs typeface="+mn-cs"/>
              </a:rPr>
              <a:t>Counci</a:t>
            </a:r>
            <a:r>
              <a:rPr lang="en-CA" sz="1200" kern="1200" baseline="0" dirty="0" smtClean="0">
                <a:solidFill>
                  <a:schemeClr val="tx1"/>
                </a:solidFill>
                <a:effectLst/>
                <a:latin typeface="+mn-lt"/>
                <a:ea typeface="+mn-ea"/>
                <a:cs typeface="+mn-cs"/>
              </a:rPr>
              <a:t>l may by resolution expend excess revenues for a purpose not set out in the operating budget, transfer to the capital budget or transfer it to a reserve fund. This is in accordance with subsection 150(4) of the act.</a:t>
            </a:r>
            <a:endParaRPr lang="en-CA" sz="1200" kern="120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pPr>
              <a:defRPr/>
            </a:pPr>
            <a:fld id="{7410456D-5B60-4147-AEFC-FDF2F05BA408}" type="slidenum">
              <a:rPr lang="en-CA" smtClean="0"/>
              <a:pPr>
                <a:defRPr/>
              </a:pPr>
              <a:t>55</a:t>
            </a:fld>
            <a:endParaRPr lang="en-CA"/>
          </a:p>
        </p:txBody>
      </p:sp>
    </p:spTree>
    <p:extLst>
      <p:ext uri="{BB962C8B-B14F-4D97-AF65-F5344CB8AC3E}">
        <p14:creationId xmlns:p14="http://schemas.microsoft.com/office/powerpoint/2010/main" val="2796947162"/>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solidFill>
                  <a:schemeClr val="tx1"/>
                </a:solidFill>
                <a:effectLst/>
              </a:rPr>
              <a:t>Financial </a:t>
            </a:r>
            <a:r>
              <a:rPr lang="en-US" b="1" dirty="0" smtClean="0">
                <a:solidFill>
                  <a:schemeClr val="tx1"/>
                </a:solidFill>
                <a:effectLst/>
              </a:rPr>
              <a:t>Management:</a:t>
            </a:r>
            <a:endParaRPr lang="en-US" b="1" dirty="0" smtClean="0">
              <a:solidFill>
                <a:schemeClr val="tx1"/>
              </a:solidFill>
              <a:effectLst/>
            </a:endParaRPr>
          </a:p>
          <a:p>
            <a:endParaRPr lang="en-US" b="1" dirty="0" smtClean="0">
              <a:solidFill>
                <a:schemeClr val="tx1"/>
              </a:solidFill>
              <a:effectLst/>
            </a:endParaRPr>
          </a:p>
          <a:p>
            <a:pPr eaLnBrk="1" hangingPunct="1">
              <a:lnSpc>
                <a:spcPct val="90000"/>
              </a:lnSpc>
              <a:buFontTx/>
              <a:buNone/>
              <a:defRPr/>
            </a:pPr>
            <a:r>
              <a:rPr lang="en-US" b="1" dirty="0" smtClean="0"/>
              <a:t>Controlling:</a:t>
            </a:r>
          </a:p>
          <a:p>
            <a:pPr marL="628650" lvl="1" indent="-171450" eaLnBrk="1" hangingPunct="1">
              <a:lnSpc>
                <a:spcPct val="90000"/>
              </a:lnSpc>
              <a:buFont typeface="Arial" panose="020B0604020202020204" pitchFamily="34" charset="0"/>
              <a:buChar char="•"/>
              <a:defRPr/>
            </a:pPr>
            <a:r>
              <a:rPr lang="en-CA" dirty="0" smtClean="0"/>
              <a:t>Financial control by council requires current and accurate financial information.</a:t>
            </a:r>
          </a:p>
          <a:p>
            <a:pPr marL="628650" lvl="1" indent="-171450" eaLnBrk="1" hangingPunct="1">
              <a:lnSpc>
                <a:spcPct val="90000"/>
              </a:lnSpc>
              <a:buFont typeface="Arial" panose="020B0604020202020204" pitchFamily="34" charset="0"/>
              <a:buChar char="•"/>
              <a:defRPr/>
            </a:pPr>
            <a:r>
              <a:rPr lang="en-CA" dirty="0" smtClean="0"/>
              <a:t>Information is found in the community financial statements.</a:t>
            </a:r>
          </a:p>
          <a:p>
            <a:pPr marL="628650" lvl="1" indent="-171450" eaLnBrk="1" hangingPunct="1">
              <a:lnSpc>
                <a:spcPct val="90000"/>
              </a:lnSpc>
              <a:buFont typeface="Arial" panose="020B0604020202020204" pitchFamily="34" charset="0"/>
              <a:buChar char="•"/>
              <a:defRPr/>
            </a:pPr>
            <a:r>
              <a:rPr lang="en-CA" dirty="0" smtClean="0"/>
              <a:t>Understanding of these financial statements is required to make good financial decisions of</a:t>
            </a:r>
            <a:r>
              <a:rPr lang="en-CA" baseline="0" dirty="0" smtClean="0"/>
              <a:t> which further detail is provided in the </a:t>
            </a:r>
            <a:r>
              <a:rPr lang="en-CA" i="1" baseline="0" dirty="0" smtClean="0"/>
              <a:t>Understanding and Interpreting Financial Statements</a:t>
            </a:r>
            <a:r>
              <a:rPr lang="en-CA" baseline="0" dirty="0" smtClean="0"/>
              <a:t> document.</a:t>
            </a:r>
            <a:endParaRPr lang="en-CA" dirty="0" smtClean="0"/>
          </a:p>
        </p:txBody>
      </p:sp>
      <p:sp>
        <p:nvSpPr>
          <p:cNvPr id="4" name="Slide Number Placeholder 3"/>
          <p:cNvSpPr>
            <a:spLocks noGrp="1"/>
          </p:cNvSpPr>
          <p:nvPr>
            <p:ph type="sldNum" sz="quarter" idx="10"/>
          </p:nvPr>
        </p:nvSpPr>
        <p:spPr/>
        <p:txBody>
          <a:bodyPr/>
          <a:lstStyle/>
          <a:p>
            <a:pPr>
              <a:defRPr/>
            </a:pPr>
            <a:fld id="{7410456D-5B60-4147-AEFC-FDF2F05BA408}" type="slidenum">
              <a:rPr lang="en-CA" smtClean="0"/>
              <a:pPr>
                <a:defRPr/>
              </a:pPr>
              <a:t>56</a:t>
            </a:fld>
            <a:endParaRPr lang="en-CA"/>
          </a:p>
        </p:txBody>
      </p:sp>
    </p:spTree>
    <p:extLst>
      <p:ext uri="{BB962C8B-B14F-4D97-AF65-F5344CB8AC3E}">
        <p14:creationId xmlns:p14="http://schemas.microsoft.com/office/powerpoint/2010/main" val="760899657"/>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solidFill>
                  <a:schemeClr val="tx1"/>
                </a:solidFill>
                <a:effectLst>
                  <a:outerShdw blurRad="38100" dist="38100" dir="2700000" algn="tl">
                    <a:srgbClr val="C0C0C0"/>
                  </a:outerShdw>
                </a:effectLst>
              </a:rPr>
              <a:t>Financial </a:t>
            </a:r>
            <a:r>
              <a:rPr lang="en-US" b="1" dirty="0" smtClean="0">
                <a:solidFill>
                  <a:schemeClr val="tx1"/>
                </a:solidFill>
                <a:effectLst>
                  <a:outerShdw blurRad="38100" dist="38100" dir="2700000" algn="tl">
                    <a:srgbClr val="C0C0C0"/>
                  </a:outerShdw>
                </a:effectLst>
              </a:rPr>
              <a:t>Management:</a:t>
            </a:r>
            <a:endParaRPr lang="en-US" b="1" dirty="0" smtClean="0">
              <a:solidFill>
                <a:schemeClr val="tx1"/>
              </a:solidFill>
              <a:effectLst>
                <a:outerShdw blurRad="38100" dist="38100" dir="2700000" algn="tl">
                  <a:srgbClr val="C0C0C0"/>
                </a:outerShdw>
              </a:effectLst>
            </a:endParaRPr>
          </a:p>
          <a:p>
            <a:endParaRPr lang="en-US" b="1" dirty="0" smtClean="0">
              <a:solidFill>
                <a:schemeClr val="tx1"/>
              </a:solidFill>
              <a:effectLst>
                <a:outerShdw blurRad="38100" dist="38100" dir="2700000" algn="tl">
                  <a:srgbClr val="C0C0C0"/>
                </a:outerShdw>
              </a:effectLst>
            </a:endParaRPr>
          </a:p>
          <a:p>
            <a:pPr marL="0" indent="0">
              <a:buFont typeface="Arial" panose="020B0604020202020204" pitchFamily="34" charset="0"/>
              <a:buNone/>
            </a:pPr>
            <a:r>
              <a:rPr lang="en-CA" sz="1200" b="1" dirty="0" smtClean="0">
                <a:solidFill>
                  <a:schemeClr val="tx1"/>
                </a:solidFill>
              </a:rPr>
              <a:t>Understanding and Interpreting Financial Statements:</a:t>
            </a:r>
          </a:p>
          <a:p>
            <a:pPr marL="628650" lvl="1" indent="-171450">
              <a:buFont typeface="Arial" panose="020B0604020202020204" pitchFamily="34" charset="0"/>
              <a:buChar char="•"/>
            </a:pPr>
            <a:r>
              <a:rPr lang="en-CA" altLang="en-US" sz="1200" b="0" dirty="0" smtClean="0">
                <a:solidFill>
                  <a:schemeClr val="tx1"/>
                </a:solidFill>
              </a:rPr>
              <a:t>Refer to Appendix B of the of the Council Orientation Manual.</a:t>
            </a:r>
            <a:endParaRPr lang="en-CA" b="1" dirty="0"/>
          </a:p>
        </p:txBody>
      </p:sp>
      <p:sp>
        <p:nvSpPr>
          <p:cNvPr id="4" name="Slide Number Placeholder 3"/>
          <p:cNvSpPr>
            <a:spLocks noGrp="1"/>
          </p:cNvSpPr>
          <p:nvPr>
            <p:ph type="sldNum" sz="quarter" idx="10"/>
          </p:nvPr>
        </p:nvSpPr>
        <p:spPr/>
        <p:txBody>
          <a:bodyPr/>
          <a:lstStyle/>
          <a:p>
            <a:pPr>
              <a:defRPr/>
            </a:pPr>
            <a:fld id="{7410456D-5B60-4147-AEFC-FDF2F05BA408}" type="slidenum">
              <a:rPr lang="en-CA" smtClean="0"/>
              <a:pPr>
                <a:defRPr/>
              </a:pPr>
              <a:t>57</a:t>
            </a:fld>
            <a:endParaRPr lang="en-CA"/>
          </a:p>
        </p:txBody>
      </p:sp>
    </p:spTree>
    <p:extLst>
      <p:ext uri="{BB962C8B-B14F-4D97-AF65-F5344CB8AC3E}">
        <p14:creationId xmlns:p14="http://schemas.microsoft.com/office/powerpoint/2010/main" val="3686874917"/>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b="1" dirty="0" smtClean="0"/>
              <a:t>Code of Conduct:</a:t>
            </a:r>
          </a:p>
          <a:p>
            <a:pPr marL="628650" lvl="1" indent="-171450">
              <a:buFont typeface="Arial" panose="020B0604020202020204" pitchFamily="34" charset="0"/>
              <a:buChar char="•"/>
            </a:pPr>
            <a:r>
              <a:rPr lang="en-GB" sz="1200" kern="1200" dirty="0" smtClean="0">
                <a:solidFill>
                  <a:schemeClr val="tx1"/>
                </a:solidFill>
                <a:effectLst/>
                <a:latin typeface="+mn-lt"/>
                <a:ea typeface="+mn-ea"/>
                <a:cs typeface="+mn-cs"/>
              </a:rPr>
              <a:t>Is a written document that helps to ensure members of council share a common basis for acceptable conduct and behaviour.</a:t>
            </a:r>
          </a:p>
          <a:p>
            <a:pPr marL="628650" lvl="1" indent="-171450">
              <a:buFont typeface="Arial" panose="020B0604020202020204" pitchFamily="34" charset="0"/>
              <a:buChar char="•"/>
            </a:pPr>
            <a:r>
              <a:rPr lang="en-GB" sz="1200" kern="1200" dirty="0" smtClean="0">
                <a:solidFill>
                  <a:schemeClr val="tx1"/>
                </a:solidFill>
                <a:effectLst/>
                <a:latin typeface="+mn-lt"/>
                <a:ea typeface="+mn-ea"/>
                <a:cs typeface="+mn-cs"/>
              </a:rPr>
              <a:t>Is not intended to replace personal ethics and is in addition to existing legislation under which councils govern.</a:t>
            </a:r>
            <a:endParaRPr lang="en-CA" sz="1200" kern="1200" dirty="0" smtClean="0">
              <a:solidFill>
                <a:schemeClr val="tx1"/>
              </a:solidFill>
              <a:effectLst/>
              <a:latin typeface="+mn-lt"/>
              <a:ea typeface="+mn-ea"/>
              <a:cs typeface="+mn-cs"/>
            </a:endParaRPr>
          </a:p>
          <a:p>
            <a:pPr marL="628650" lvl="1" indent="-171450">
              <a:buFont typeface="Arial" panose="020B0604020202020204" pitchFamily="34" charset="0"/>
              <a:buChar char="•"/>
            </a:pPr>
            <a:r>
              <a:rPr lang="en-GB" sz="1200" kern="1200" dirty="0" smtClean="0">
                <a:solidFill>
                  <a:schemeClr val="tx1"/>
                </a:solidFill>
                <a:effectLst/>
                <a:latin typeface="+mn-lt"/>
                <a:ea typeface="+mn-ea"/>
                <a:cs typeface="+mn-cs"/>
              </a:rPr>
              <a:t>This code can be attached to the rules of procedure in place for council and posted in the council office.</a:t>
            </a:r>
            <a:endParaRPr lang="en-CA" sz="1200" kern="1200" dirty="0" smtClean="0">
              <a:solidFill>
                <a:schemeClr val="tx1"/>
              </a:solidFill>
              <a:effectLst/>
              <a:latin typeface="+mn-lt"/>
              <a:ea typeface="+mn-ea"/>
              <a:cs typeface="+mn-cs"/>
            </a:endParaRPr>
          </a:p>
          <a:p>
            <a:pPr marL="628650" lvl="1" indent="-171450">
              <a:buFont typeface="Arial" panose="020B0604020202020204" pitchFamily="34" charset="0"/>
              <a:buChar char="•"/>
            </a:pPr>
            <a:r>
              <a:rPr lang="en-GB" sz="1200" kern="1200" dirty="0" smtClean="0">
                <a:solidFill>
                  <a:schemeClr val="tx1"/>
                </a:solidFill>
                <a:effectLst/>
                <a:latin typeface="+mn-lt"/>
                <a:ea typeface="+mn-ea"/>
                <a:cs typeface="+mn-cs"/>
              </a:rPr>
              <a:t>A consequence of breaching the code is the member may be subject to censure by council which means to publicly reprimand a member at an open meeting of council.</a:t>
            </a:r>
          </a:p>
          <a:p>
            <a:pPr marL="628650" marR="0" lvl="1" indent="-171450" algn="l" defTabSz="914400" rtl="0" eaLnBrk="0" fontAlgn="base" latinLnBrk="0" hangingPunct="0">
              <a:lnSpc>
                <a:spcPct val="100000"/>
              </a:lnSpc>
              <a:spcBef>
                <a:spcPct val="30000"/>
              </a:spcBef>
              <a:spcAft>
                <a:spcPct val="0"/>
              </a:spcAft>
              <a:buClrTx/>
              <a:buSzTx/>
              <a:buFont typeface="Arial" panose="020B0604020202020204" pitchFamily="34" charset="0"/>
              <a:buChar char="•"/>
              <a:tabLst/>
              <a:defRPr/>
            </a:pPr>
            <a:r>
              <a:rPr lang="en-GB" sz="1200" kern="1200" dirty="0" smtClean="0">
                <a:solidFill>
                  <a:schemeClr val="tx1"/>
                </a:solidFill>
                <a:effectLst/>
                <a:latin typeface="+mn-lt"/>
                <a:ea typeface="+mn-ea"/>
                <a:cs typeface="+mn-cs"/>
              </a:rPr>
              <a:t>A sample is provided in the </a:t>
            </a:r>
            <a:r>
              <a:rPr lang="en-GB" sz="1200" i="1" kern="1200" dirty="0" smtClean="0">
                <a:solidFill>
                  <a:schemeClr val="tx1"/>
                </a:solidFill>
                <a:effectLst/>
                <a:latin typeface="+mn-lt"/>
                <a:ea typeface="+mn-ea"/>
                <a:cs typeface="+mn-cs"/>
              </a:rPr>
              <a:t>Financial Management Guide.</a:t>
            </a:r>
            <a:endParaRPr lang="en-CA" sz="1200" kern="120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pPr>
              <a:defRPr/>
            </a:pPr>
            <a:fld id="{7410456D-5B60-4147-AEFC-FDF2F05BA408}" type="slidenum">
              <a:rPr lang="en-CA" smtClean="0"/>
              <a:pPr>
                <a:defRPr/>
              </a:pPr>
              <a:t>59</a:t>
            </a:fld>
            <a:endParaRPr lang="en-CA"/>
          </a:p>
        </p:txBody>
      </p:sp>
    </p:spTree>
    <p:extLst>
      <p:ext uri="{BB962C8B-B14F-4D97-AF65-F5344CB8AC3E}">
        <p14:creationId xmlns:p14="http://schemas.microsoft.com/office/powerpoint/2010/main" val="1091645643"/>
      </p:ext>
    </p:extLst>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b="1" dirty="0" smtClean="0"/>
              <a:t>Code of </a:t>
            </a:r>
            <a:r>
              <a:rPr lang="en-CA" b="1" dirty="0" smtClean="0"/>
              <a:t>Conduct:</a:t>
            </a:r>
            <a:endParaRPr lang="en-CA" b="1" dirty="0" smtClean="0"/>
          </a:p>
          <a:p>
            <a:endParaRPr lang="en-CA" b="1" dirty="0" smtClean="0"/>
          </a:p>
          <a:p>
            <a:r>
              <a:rPr lang="en-CA" b="1" dirty="0" smtClean="0"/>
              <a:t>Developing</a:t>
            </a:r>
            <a:r>
              <a:rPr lang="en-CA" b="1" baseline="0" dirty="0" smtClean="0"/>
              <a:t> an effective code of conduct:</a:t>
            </a:r>
            <a:endParaRPr lang="en-CA" b="1" dirty="0" smtClean="0"/>
          </a:p>
          <a:p>
            <a:r>
              <a:rPr lang="en-GB" sz="1200" kern="1200" dirty="0" smtClean="0">
                <a:solidFill>
                  <a:schemeClr val="tx1"/>
                </a:solidFill>
                <a:effectLst/>
                <a:latin typeface="+mn-lt"/>
                <a:ea typeface="+mn-ea"/>
                <a:cs typeface="+mn-cs"/>
              </a:rPr>
              <a:t>Councils should consider the following to maximize the effectiveness of their code of conduct:</a:t>
            </a:r>
          </a:p>
          <a:p>
            <a:pPr marL="628650" lvl="1" indent="-171450">
              <a:buFont typeface="Arial" panose="020B0604020202020204" pitchFamily="34" charset="0"/>
              <a:buChar char="•"/>
            </a:pPr>
            <a:r>
              <a:rPr lang="en-GB" sz="1200" i="0" kern="1200" dirty="0" smtClean="0">
                <a:solidFill>
                  <a:schemeClr val="tx1"/>
                </a:solidFill>
                <a:effectLst/>
                <a:latin typeface="+mn-lt"/>
                <a:ea typeface="+mn-ea"/>
                <a:cs typeface="+mn-cs"/>
              </a:rPr>
              <a:t>Don’t overlook the importance of the process.</a:t>
            </a:r>
            <a:endParaRPr lang="en-CA" sz="1200" i="0" kern="1200" dirty="0" smtClean="0">
              <a:solidFill>
                <a:schemeClr val="tx1"/>
              </a:solidFill>
              <a:effectLst/>
              <a:latin typeface="+mn-lt"/>
              <a:ea typeface="+mn-ea"/>
              <a:cs typeface="+mn-cs"/>
            </a:endParaRPr>
          </a:p>
          <a:p>
            <a:pPr marL="628650" lvl="1" indent="-171450">
              <a:buFont typeface="Arial" panose="020B0604020202020204" pitchFamily="34" charset="0"/>
              <a:buChar char="•"/>
            </a:pPr>
            <a:r>
              <a:rPr lang="en-GB" sz="1200" i="0" kern="1200" dirty="0" smtClean="0">
                <a:solidFill>
                  <a:schemeClr val="tx1"/>
                </a:solidFill>
                <a:effectLst/>
                <a:latin typeface="+mn-lt"/>
                <a:ea typeface="+mn-ea"/>
                <a:cs typeface="+mn-cs"/>
              </a:rPr>
              <a:t>Make the code of conduct meaningful.</a:t>
            </a:r>
            <a:endParaRPr lang="en-CA" sz="1200" i="0" kern="1200" dirty="0" smtClean="0">
              <a:solidFill>
                <a:schemeClr val="tx1"/>
              </a:solidFill>
              <a:effectLst/>
              <a:latin typeface="+mn-lt"/>
              <a:ea typeface="+mn-ea"/>
              <a:cs typeface="+mn-cs"/>
            </a:endParaRPr>
          </a:p>
          <a:p>
            <a:pPr marL="628650" lvl="1" indent="-171450">
              <a:buFont typeface="Arial" panose="020B0604020202020204" pitchFamily="34" charset="0"/>
              <a:buChar char="•"/>
            </a:pPr>
            <a:r>
              <a:rPr lang="en-GB" sz="1200" i="0" kern="1200" dirty="0" smtClean="0">
                <a:solidFill>
                  <a:schemeClr val="tx1"/>
                </a:solidFill>
                <a:effectLst/>
                <a:latin typeface="+mn-lt"/>
                <a:ea typeface="+mn-ea"/>
                <a:cs typeface="+mn-cs"/>
              </a:rPr>
              <a:t>Make sure the code of conduct is consistent with existing laws and policies.</a:t>
            </a:r>
            <a:endParaRPr lang="en-CA" sz="1200" i="0" kern="1200" dirty="0" smtClean="0">
              <a:solidFill>
                <a:schemeClr val="tx1"/>
              </a:solidFill>
              <a:effectLst/>
              <a:latin typeface="+mn-lt"/>
              <a:ea typeface="+mn-ea"/>
              <a:cs typeface="+mn-cs"/>
            </a:endParaRPr>
          </a:p>
          <a:p>
            <a:pPr marL="628650" lvl="1" indent="-171450">
              <a:buFont typeface="Arial" panose="020B0604020202020204" pitchFamily="34" charset="0"/>
              <a:buChar char="•"/>
            </a:pPr>
            <a:r>
              <a:rPr lang="en-GB" sz="1200" i="0" kern="1200" dirty="0" smtClean="0">
                <a:solidFill>
                  <a:schemeClr val="tx1"/>
                </a:solidFill>
                <a:effectLst/>
                <a:latin typeface="+mn-lt"/>
                <a:ea typeface="+mn-ea"/>
                <a:cs typeface="+mn-cs"/>
              </a:rPr>
              <a:t>Offer ongoing advice, education and support.</a:t>
            </a:r>
            <a:endParaRPr lang="en-CA" sz="1200" i="0" kern="1200" dirty="0" smtClean="0">
              <a:solidFill>
                <a:schemeClr val="tx1"/>
              </a:solidFill>
              <a:effectLst/>
              <a:latin typeface="+mn-lt"/>
              <a:ea typeface="+mn-ea"/>
              <a:cs typeface="+mn-cs"/>
            </a:endParaRPr>
          </a:p>
          <a:p>
            <a:pPr marL="628650" lvl="1" indent="-171450">
              <a:buFont typeface="Arial" panose="020B0604020202020204" pitchFamily="34" charset="0"/>
              <a:buChar char="•"/>
            </a:pPr>
            <a:r>
              <a:rPr lang="en-GB" sz="1200" i="0" kern="1200" dirty="0" smtClean="0">
                <a:solidFill>
                  <a:schemeClr val="tx1"/>
                </a:solidFill>
                <a:effectLst/>
                <a:latin typeface="+mn-lt"/>
                <a:ea typeface="+mn-ea"/>
                <a:cs typeface="+mn-cs"/>
              </a:rPr>
              <a:t>Revisit it regularly.</a:t>
            </a:r>
            <a:endParaRPr lang="en-CA" sz="1200" i="0" kern="120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pPr>
              <a:defRPr/>
            </a:pPr>
            <a:fld id="{7410456D-5B60-4147-AEFC-FDF2F05BA408}" type="slidenum">
              <a:rPr lang="en-CA" smtClean="0"/>
              <a:pPr>
                <a:defRPr/>
              </a:pPr>
              <a:t>60</a:t>
            </a:fld>
            <a:endParaRPr lang="en-CA"/>
          </a:p>
        </p:txBody>
      </p:sp>
    </p:spTree>
    <p:extLst>
      <p:ext uri="{BB962C8B-B14F-4D97-AF65-F5344CB8AC3E}">
        <p14:creationId xmlns:p14="http://schemas.microsoft.com/office/powerpoint/2010/main" val="224007890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Notes Placeholder 2"/>
          <p:cNvSpPr>
            <a:spLocks noGrp="1"/>
          </p:cNvSpPr>
          <p:nvPr>
            <p:ph type="body" idx="1"/>
          </p:nvPr>
        </p:nvSpPr>
        <p:spPr/>
        <p:txBody>
          <a:bodyPr/>
          <a:lstStyle/>
          <a:p>
            <a:pPr marL="0" indent="0" eaLnBrk="1" fontAlgn="auto" hangingPunct="1">
              <a:spcBef>
                <a:spcPts val="0"/>
              </a:spcBef>
              <a:spcAft>
                <a:spcPts val="0"/>
              </a:spcAft>
              <a:buFont typeface="Arial" panose="020B0604020202020204" pitchFamily="34" charset="0"/>
              <a:buNone/>
              <a:defRPr/>
            </a:pPr>
            <a:r>
              <a:rPr lang="en-US" altLang="en-US" sz="800" b="1" dirty="0" smtClean="0"/>
              <a:t>Distribution of Legislative Powers in Canada</a:t>
            </a:r>
            <a:r>
              <a:rPr lang="en-US" altLang="en-US" sz="800" dirty="0" smtClean="0"/>
              <a:t>:</a:t>
            </a:r>
          </a:p>
          <a:p>
            <a:pPr marL="628650" lvl="1" indent="-171450" eaLnBrk="1" fontAlgn="auto" hangingPunct="1">
              <a:spcBef>
                <a:spcPts val="0"/>
              </a:spcBef>
              <a:spcAft>
                <a:spcPts val="0"/>
              </a:spcAft>
              <a:buFont typeface="Arial" panose="020B0604020202020204" pitchFamily="34" charset="0"/>
              <a:buChar char="•"/>
              <a:defRPr/>
            </a:pPr>
            <a:r>
              <a:rPr lang="en-US" altLang="en-US" sz="800" dirty="0" smtClean="0"/>
              <a:t>The federal Constitution Act gives </a:t>
            </a:r>
            <a:r>
              <a:rPr lang="en-CA" altLang="en-US" sz="800" dirty="0" smtClean="0"/>
              <a:t>sovereign</a:t>
            </a:r>
            <a:r>
              <a:rPr lang="en-CA" altLang="en-US" sz="800" i="1" dirty="0" smtClean="0"/>
              <a:t> </a:t>
            </a:r>
            <a:r>
              <a:rPr lang="en-US" altLang="en-US" sz="800" dirty="0" smtClean="0"/>
              <a:t>powers to the federal government and provincial governments.</a:t>
            </a:r>
          </a:p>
          <a:p>
            <a:pPr marL="628650" lvl="1" indent="-171450" eaLnBrk="1" fontAlgn="auto" hangingPunct="1">
              <a:spcBef>
                <a:spcPts val="0"/>
              </a:spcBef>
              <a:spcAft>
                <a:spcPts val="0"/>
              </a:spcAft>
              <a:buFont typeface="Arial" panose="020B0604020202020204" pitchFamily="34" charset="0"/>
              <a:buChar char="•"/>
              <a:defRPr/>
            </a:pPr>
            <a:r>
              <a:rPr lang="en-US" altLang="en-US" sz="800" dirty="0" smtClean="0"/>
              <a:t>The federal government has jurisdiction over all of Canada.</a:t>
            </a:r>
          </a:p>
          <a:p>
            <a:pPr marL="628650" lvl="1" indent="-171450" eaLnBrk="1" fontAlgn="auto" hangingPunct="1">
              <a:spcBef>
                <a:spcPts val="0"/>
              </a:spcBef>
              <a:spcAft>
                <a:spcPts val="0"/>
              </a:spcAft>
              <a:buFont typeface="Arial" panose="020B0604020202020204" pitchFamily="34" charset="0"/>
              <a:buChar char="•"/>
              <a:defRPr/>
            </a:pPr>
            <a:r>
              <a:rPr lang="en-US" altLang="en-US" sz="800" dirty="0" smtClean="0"/>
              <a:t>The provincial governments have jurisdiction only within their provincial boundaries.</a:t>
            </a:r>
          </a:p>
        </p:txBody>
      </p:sp>
      <p:sp>
        <p:nvSpPr>
          <p:cNvPr id="922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9F9299D2-E91A-4AF6-BE0F-8D6501B7A9D0}" type="slidenum">
              <a:rPr lang="en-CA" altLang="en-US" smtClean="0"/>
              <a:pPr/>
              <a:t>6</a:t>
            </a:fld>
            <a:endParaRPr lang="en-CA" altLang="en-US" smtClean="0"/>
          </a:p>
        </p:txBody>
      </p:sp>
    </p:spTree>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b="1" dirty="0" smtClean="0"/>
              <a:t>Conflict</a:t>
            </a:r>
            <a:r>
              <a:rPr lang="en-CA" b="1" baseline="0" dirty="0" smtClean="0"/>
              <a:t> of Interest:</a:t>
            </a:r>
          </a:p>
          <a:p>
            <a:pPr marL="628650" lvl="1" indent="-171450">
              <a:buFont typeface="Arial" panose="020B0604020202020204" pitchFamily="34" charset="0"/>
              <a:buChar char="•"/>
            </a:pPr>
            <a:r>
              <a:rPr lang="en-CA" sz="1200" kern="1200" dirty="0" smtClean="0">
                <a:solidFill>
                  <a:schemeClr val="tx1"/>
                </a:solidFill>
                <a:effectLst/>
                <a:latin typeface="+mn-lt"/>
                <a:ea typeface="+mn-ea"/>
                <a:cs typeface="+mn-cs"/>
              </a:rPr>
              <a:t>Arises when a council member takes advantage of their position on council to benefit themselves or their </a:t>
            </a:r>
            <a:r>
              <a:rPr lang="en-CA" sz="1200" u="sng" kern="1200" dirty="0" smtClean="0">
                <a:solidFill>
                  <a:schemeClr val="tx1"/>
                </a:solidFill>
                <a:effectLst/>
                <a:latin typeface="+mn-lt"/>
                <a:ea typeface="+mn-ea"/>
                <a:cs typeface="+mn-cs"/>
              </a:rPr>
              <a:t>immediate family</a:t>
            </a:r>
            <a:r>
              <a:rPr lang="en-CA" sz="1200" kern="1200" dirty="0" smtClean="0">
                <a:solidFill>
                  <a:schemeClr val="tx1"/>
                </a:solidFill>
                <a:effectLst/>
                <a:latin typeface="+mn-lt"/>
                <a:ea typeface="+mn-ea"/>
                <a:cs typeface="+mn-cs"/>
              </a:rPr>
              <a:t> members as defined in the conflict of interest</a:t>
            </a:r>
            <a:r>
              <a:rPr lang="en-CA" sz="1200" kern="1200" baseline="0" dirty="0" smtClean="0">
                <a:solidFill>
                  <a:schemeClr val="tx1"/>
                </a:solidFill>
                <a:effectLst/>
                <a:latin typeface="+mn-lt"/>
                <a:ea typeface="+mn-ea"/>
                <a:cs typeface="+mn-cs"/>
              </a:rPr>
              <a:t> </a:t>
            </a:r>
            <a:r>
              <a:rPr lang="en-CA" sz="1200" kern="1200" dirty="0" smtClean="0">
                <a:solidFill>
                  <a:schemeClr val="tx1"/>
                </a:solidFill>
                <a:effectLst/>
                <a:latin typeface="+mn-lt"/>
                <a:ea typeface="+mn-ea"/>
                <a:cs typeface="+mn-cs"/>
              </a:rPr>
              <a:t>legislation.</a:t>
            </a:r>
          </a:p>
          <a:p>
            <a:pPr marL="628650" lvl="1" indent="-171450">
              <a:buFont typeface="Arial" panose="020B0604020202020204" pitchFamily="34" charset="0"/>
              <a:buChar char="•"/>
            </a:pPr>
            <a:r>
              <a:rPr lang="en-CA" sz="1200" kern="1200" dirty="0" smtClean="0">
                <a:solidFill>
                  <a:schemeClr val="tx1"/>
                </a:solidFill>
                <a:effectLst/>
                <a:latin typeface="+mn-lt"/>
                <a:ea typeface="+mn-ea"/>
                <a:cs typeface="+mn-cs"/>
              </a:rPr>
              <a:t>Immediate</a:t>
            </a:r>
            <a:r>
              <a:rPr lang="en-CA" sz="1200" kern="1200" baseline="0" dirty="0" smtClean="0">
                <a:solidFill>
                  <a:schemeClr val="tx1"/>
                </a:solidFill>
                <a:effectLst/>
                <a:latin typeface="+mn-lt"/>
                <a:ea typeface="+mn-ea"/>
                <a:cs typeface="+mn-cs"/>
              </a:rPr>
              <a:t> family r</a:t>
            </a:r>
            <a:r>
              <a:rPr lang="en-CA" sz="1200" kern="1200" dirty="0" smtClean="0">
                <a:solidFill>
                  <a:schemeClr val="tx1"/>
                </a:solidFill>
                <a:effectLst/>
                <a:latin typeface="+mn-lt"/>
                <a:ea typeface="+mn-ea"/>
                <a:cs typeface="+mn-cs"/>
              </a:rPr>
              <a:t>efers to a spouse or common-law partner and any dependant child </a:t>
            </a:r>
            <a:r>
              <a:rPr lang="en-CA" sz="1200" b="1" kern="1200" dirty="0" smtClean="0">
                <a:solidFill>
                  <a:schemeClr val="tx1"/>
                </a:solidFill>
                <a:effectLst/>
                <a:latin typeface="+mn-lt"/>
                <a:ea typeface="+mn-ea"/>
                <a:cs typeface="+mn-cs"/>
              </a:rPr>
              <a:t>residing</a:t>
            </a:r>
            <a:r>
              <a:rPr lang="en-CA" sz="1200" kern="1200" dirty="0" smtClean="0">
                <a:solidFill>
                  <a:schemeClr val="tx1"/>
                </a:solidFill>
                <a:effectLst/>
                <a:latin typeface="+mn-lt"/>
                <a:ea typeface="+mn-ea"/>
                <a:cs typeface="+mn-cs"/>
              </a:rPr>
              <a:t> with the member.</a:t>
            </a:r>
          </a:p>
          <a:p>
            <a:pPr marL="628650" lvl="1" indent="-171450">
              <a:buFont typeface="Arial" panose="020B0604020202020204" pitchFamily="34" charset="0"/>
              <a:buChar char="•"/>
            </a:pPr>
            <a:r>
              <a:rPr lang="en-CA" sz="1200" kern="1200" dirty="0" smtClean="0">
                <a:solidFill>
                  <a:schemeClr val="tx1"/>
                </a:solidFill>
                <a:effectLst/>
                <a:latin typeface="+mn-lt"/>
                <a:ea typeface="+mn-ea"/>
                <a:cs typeface="+mn-cs"/>
              </a:rPr>
              <a:t>Members of council cannot use their position for direct personal gain and </a:t>
            </a:r>
            <a:r>
              <a:rPr lang="en-CA" sz="1200" b="1" u="sng" kern="1200" dirty="0" smtClean="0">
                <a:solidFill>
                  <a:schemeClr val="tx1"/>
                </a:solidFill>
                <a:effectLst/>
                <a:latin typeface="+mn-lt"/>
                <a:ea typeface="+mn-ea"/>
                <a:cs typeface="+mn-cs"/>
              </a:rPr>
              <a:t>must</a:t>
            </a:r>
            <a:r>
              <a:rPr lang="en-CA" sz="1200" kern="1200" dirty="0" smtClean="0">
                <a:solidFill>
                  <a:schemeClr val="tx1"/>
                </a:solidFill>
                <a:effectLst/>
                <a:latin typeface="+mn-lt"/>
                <a:ea typeface="+mn-ea"/>
                <a:cs typeface="+mn-cs"/>
              </a:rPr>
              <a:t> excuse themselves </a:t>
            </a:r>
            <a:r>
              <a:rPr lang="en-CA" sz="1200" kern="1200" dirty="0" smtClean="0">
                <a:solidFill>
                  <a:schemeClr val="tx1"/>
                </a:solidFill>
                <a:effectLst/>
                <a:latin typeface="+mn-lt"/>
                <a:ea typeface="+mn-ea"/>
                <a:cs typeface="+mn-cs"/>
              </a:rPr>
              <a:t>from </a:t>
            </a:r>
            <a:r>
              <a:rPr lang="en-CA" sz="1200" kern="1200" dirty="0" smtClean="0">
                <a:solidFill>
                  <a:schemeClr val="tx1"/>
                </a:solidFill>
                <a:effectLst/>
                <a:latin typeface="+mn-lt"/>
                <a:ea typeface="+mn-ea"/>
                <a:cs typeface="+mn-cs"/>
              </a:rPr>
              <a:t>the </a:t>
            </a:r>
            <a:r>
              <a:rPr lang="en-CA" sz="1200" kern="1200" dirty="0" smtClean="0">
                <a:solidFill>
                  <a:schemeClr val="tx1"/>
                </a:solidFill>
                <a:effectLst/>
                <a:latin typeface="+mn-lt"/>
                <a:ea typeface="+mn-ea"/>
                <a:cs typeface="+mn-cs"/>
              </a:rPr>
              <a:t>meeting </a:t>
            </a:r>
            <a:r>
              <a:rPr lang="en-CA" sz="1200" kern="1200" dirty="0" smtClean="0">
                <a:solidFill>
                  <a:schemeClr val="tx1"/>
                </a:solidFill>
                <a:effectLst/>
                <a:latin typeface="+mn-lt"/>
                <a:ea typeface="+mn-ea"/>
                <a:cs typeface="+mn-cs"/>
              </a:rPr>
              <a:t>if they have a conflict of interest</a:t>
            </a:r>
            <a:r>
              <a:rPr lang="en-CA" sz="1200" kern="1200" dirty="0" smtClean="0">
                <a:solidFill>
                  <a:schemeClr val="tx1"/>
                </a:solidFill>
                <a:effectLst/>
                <a:latin typeface="+mn-lt"/>
                <a:ea typeface="+mn-ea"/>
                <a:cs typeface="+mn-cs"/>
              </a:rPr>
              <a:t>.</a:t>
            </a:r>
            <a:r>
              <a:rPr lang="en-CA" sz="1200" kern="1200" baseline="0" dirty="0" smtClean="0">
                <a:solidFill>
                  <a:schemeClr val="tx1"/>
                </a:solidFill>
                <a:effectLst/>
                <a:latin typeface="+mn-lt"/>
                <a:ea typeface="+mn-ea"/>
                <a:cs typeface="+mn-cs"/>
              </a:rPr>
              <a:t> The member must declare the conflict of interest </a:t>
            </a:r>
            <a:r>
              <a:rPr lang="en-CA" sz="1200" b="1" kern="1200" baseline="0" dirty="0" smtClean="0">
                <a:solidFill>
                  <a:schemeClr val="tx1"/>
                </a:solidFill>
                <a:effectLst/>
                <a:latin typeface="+mn-lt"/>
                <a:ea typeface="+mn-ea"/>
                <a:cs typeface="+mn-cs"/>
              </a:rPr>
              <a:t>before</a:t>
            </a:r>
            <a:r>
              <a:rPr lang="en-CA" sz="1200" kern="1200" baseline="0" dirty="0" smtClean="0">
                <a:solidFill>
                  <a:schemeClr val="tx1"/>
                </a:solidFill>
                <a:effectLst/>
                <a:latin typeface="+mn-lt"/>
                <a:ea typeface="+mn-ea"/>
                <a:cs typeface="+mn-cs"/>
              </a:rPr>
              <a:t> any consideration of the matter and must leave the room until all discussion and voting on the matter has finished.</a:t>
            </a:r>
            <a:endParaRPr lang="en-CA" sz="1200" kern="120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pPr>
              <a:defRPr/>
            </a:pPr>
            <a:fld id="{7410456D-5B60-4147-AEFC-FDF2F05BA408}" type="slidenum">
              <a:rPr lang="en-CA" smtClean="0"/>
              <a:pPr>
                <a:defRPr/>
              </a:pPr>
              <a:t>62</a:t>
            </a:fld>
            <a:endParaRPr lang="en-CA"/>
          </a:p>
        </p:txBody>
      </p:sp>
    </p:spTree>
    <p:extLst>
      <p:ext uri="{BB962C8B-B14F-4D97-AF65-F5344CB8AC3E}">
        <p14:creationId xmlns:p14="http://schemas.microsoft.com/office/powerpoint/2010/main" val="706575940"/>
      </p:ext>
    </p:extLst>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b="1" dirty="0" smtClean="0">
                <a:solidFill>
                  <a:schemeClr val="tx1"/>
                </a:solidFill>
                <a:effectLst>
                  <a:outerShdw blurRad="38100" dist="38100" dir="2700000" algn="tl">
                    <a:srgbClr val="000000">
                      <a:alpha val="43137"/>
                    </a:srgbClr>
                  </a:outerShdw>
                </a:effectLst>
              </a:rPr>
              <a:t>Conflict of Interest:</a:t>
            </a:r>
          </a:p>
          <a:p>
            <a:pPr marL="628650" lvl="1" indent="-171450">
              <a:buFont typeface="Arial" panose="020B0604020202020204" pitchFamily="34" charset="0"/>
              <a:buChar char="•"/>
            </a:pPr>
            <a:r>
              <a:rPr lang="en-CA" sz="1200" kern="1200" dirty="0" smtClean="0">
                <a:solidFill>
                  <a:schemeClr val="tx1"/>
                </a:solidFill>
                <a:effectLst/>
                <a:latin typeface="+mn-lt"/>
                <a:ea typeface="+mn-ea"/>
                <a:cs typeface="+mn-cs"/>
              </a:rPr>
              <a:t>The Conflict of Interest regulation and The Municipal Council Conflict of Interest Act requires that each member file a statement of assets and interests with the CAO prior to entering on the duties</a:t>
            </a:r>
            <a:r>
              <a:rPr lang="en-CA" sz="1200" kern="1200" baseline="0" dirty="0" smtClean="0">
                <a:solidFill>
                  <a:schemeClr val="tx1"/>
                </a:solidFill>
                <a:effectLst/>
                <a:latin typeface="+mn-lt"/>
                <a:ea typeface="+mn-ea"/>
                <a:cs typeface="+mn-cs"/>
              </a:rPr>
              <a:t> as a </a:t>
            </a:r>
            <a:r>
              <a:rPr lang="en-CA" sz="1200" kern="1200" dirty="0" smtClean="0">
                <a:solidFill>
                  <a:schemeClr val="tx1"/>
                </a:solidFill>
                <a:effectLst/>
                <a:latin typeface="+mn-lt"/>
                <a:ea typeface="+mn-ea"/>
                <a:cs typeface="+mn-cs"/>
              </a:rPr>
              <a:t>council member and must update the</a:t>
            </a:r>
            <a:r>
              <a:rPr lang="en-CA" sz="1200" kern="1200" baseline="0" dirty="0" smtClean="0">
                <a:solidFill>
                  <a:schemeClr val="tx1"/>
                </a:solidFill>
                <a:effectLst/>
                <a:latin typeface="+mn-lt"/>
                <a:ea typeface="+mn-ea"/>
                <a:cs typeface="+mn-cs"/>
              </a:rPr>
              <a:t> statement </a:t>
            </a:r>
            <a:r>
              <a:rPr lang="en-CA" sz="1200" kern="1200" dirty="0" smtClean="0">
                <a:solidFill>
                  <a:schemeClr val="tx1"/>
                </a:solidFill>
                <a:effectLst/>
                <a:latin typeface="+mn-lt"/>
                <a:ea typeface="+mn-ea"/>
                <a:cs typeface="+mn-cs"/>
              </a:rPr>
              <a:t>when a change occurs.</a:t>
            </a:r>
          </a:p>
          <a:p>
            <a:pPr marL="1085850" lvl="2" indent="-171450">
              <a:buFont typeface="Symbol" panose="05050102010706020507" pitchFamily="18" charset="2"/>
              <a:buChar char=""/>
            </a:pPr>
            <a:r>
              <a:rPr lang="en-CA" sz="1200" kern="1200" dirty="0" smtClean="0">
                <a:solidFill>
                  <a:schemeClr val="tx1"/>
                </a:solidFill>
                <a:effectLst/>
                <a:latin typeface="+mn-lt"/>
                <a:ea typeface="+mn-ea"/>
                <a:cs typeface="+mn-cs"/>
              </a:rPr>
              <a:t>the act (section 10) details the assets and interests that must be disclosed and section 11 details the exemptions</a:t>
            </a:r>
          </a:p>
          <a:p>
            <a:pPr marL="628650" lvl="1" indent="-171450">
              <a:buFont typeface="Arial" panose="020B0604020202020204" pitchFamily="34" charset="0"/>
              <a:buChar char="•"/>
            </a:pPr>
            <a:r>
              <a:rPr lang="en-CA" sz="1200" kern="1200" dirty="0" smtClean="0">
                <a:solidFill>
                  <a:schemeClr val="tx1"/>
                </a:solidFill>
                <a:effectLst/>
                <a:latin typeface="+mn-lt"/>
                <a:ea typeface="+mn-ea"/>
                <a:cs typeface="+mn-cs"/>
              </a:rPr>
              <a:t>Each</a:t>
            </a:r>
            <a:r>
              <a:rPr lang="en-CA" sz="1200" kern="1200" baseline="0" dirty="0" smtClean="0">
                <a:solidFill>
                  <a:schemeClr val="tx1"/>
                </a:solidFill>
                <a:effectLst/>
                <a:latin typeface="+mn-lt"/>
                <a:ea typeface="+mn-ea"/>
                <a:cs typeface="+mn-cs"/>
              </a:rPr>
              <a:t> member of council is required to file a statement of assets and interests annually by November 30. Newly elected members must file their initial statement of assets and interests before entering on the duties as a member of council. Where a council member has not filed this statement, the CAO would provide notification in writing to the council member and the council member has 30 days to file the statement.</a:t>
            </a:r>
            <a:endParaRPr lang="en-CA" sz="1200" kern="1200" dirty="0" smtClean="0">
              <a:solidFill>
                <a:schemeClr val="tx1"/>
              </a:solidFill>
              <a:effectLst/>
              <a:latin typeface="+mn-lt"/>
              <a:ea typeface="+mn-ea"/>
              <a:cs typeface="+mn-cs"/>
            </a:endParaRPr>
          </a:p>
          <a:p>
            <a:pPr marL="628650" lvl="1" indent="-171450">
              <a:buFont typeface="Arial" panose="020B0604020202020204" pitchFamily="34" charset="0"/>
              <a:buChar char="•"/>
            </a:pPr>
            <a:r>
              <a:rPr lang="en-CA" sz="1200" kern="1200" dirty="0" smtClean="0">
                <a:solidFill>
                  <a:schemeClr val="tx1"/>
                </a:solidFill>
                <a:effectLst/>
                <a:latin typeface="+mn-lt"/>
                <a:ea typeface="+mn-ea"/>
                <a:cs typeface="+mn-cs"/>
              </a:rPr>
              <a:t>Council members must disclose any conflict of interest.</a:t>
            </a:r>
          </a:p>
          <a:p>
            <a:pPr marL="628650" lvl="1" indent="-171450">
              <a:buFont typeface="Arial" panose="020B0604020202020204" pitchFamily="34" charset="0"/>
              <a:buChar char="•"/>
            </a:pPr>
            <a:r>
              <a:rPr lang="en-CA" altLang="en-US" sz="2800" dirty="0" smtClean="0">
                <a:latin typeface="Comic Sans MS" panose="030F0702030302020204" pitchFamily="66" charset="0"/>
              </a:rPr>
              <a:t>Statements filed are available</a:t>
            </a:r>
            <a:r>
              <a:rPr lang="en-CA" altLang="en-US" sz="2800" baseline="0" dirty="0" smtClean="0">
                <a:latin typeface="Comic Sans MS" panose="030F0702030302020204" pitchFamily="66" charset="0"/>
              </a:rPr>
              <a:t> for </a:t>
            </a:r>
            <a:r>
              <a:rPr lang="en-CA" altLang="en-US" sz="2800" dirty="0" smtClean="0">
                <a:latin typeface="Comic Sans MS" panose="030F0702030302020204" pitchFamily="66" charset="0"/>
              </a:rPr>
              <a:t>public inspection.</a:t>
            </a:r>
          </a:p>
        </p:txBody>
      </p:sp>
      <p:sp>
        <p:nvSpPr>
          <p:cNvPr id="4" name="Slide Number Placeholder 3"/>
          <p:cNvSpPr>
            <a:spLocks noGrp="1"/>
          </p:cNvSpPr>
          <p:nvPr>
            <p:ph type="sldNum" sz="quarter" idx="10"/>
          </p:nvPr>
        </p:nvSpPr>
        <p:spPr/>
        <p:txBody>
          <a:bodyPr/>
          <a:lstStyle/>
          <a:p>
            <a:pPr>
              <a:defRPr/>
            </a:pPr>
            <a:fld id="{7410456D-5B60-4147-AEFC-FDF2F05BA408}" type="slidenum">
              <a:rPr lang="en-CA" smtClean="0"/>
              <a:pPr>
                <a:defRPr/>
              </a:pPr>
              <a:t>63</a:t>
            </a:fld>
            <a:endParaRPr lang="en-CA"/>
          </a:p>
        </p:txBody>
      </p:sp>
    </p:spTree>
    <p:extLst>
      <p:ext uri="{BB962C8B-B14F-4D97-AF65-F5344CB8AC3E}">
        <p14:creationId xmlns:p14="http://schemas.microsoft.com/office/powerpoint/2010/main" val="2578942745"/>
      </p:ext>
    </p:extLst>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pPr>
              <a:defRPr/>
            </a:pPr>
            <a:fld id="{7410456D-5B60-4147-AEFC-FDF2F05BA408}" type="slidenum">
              <a:rPr lang="en-CA" smtClean="0"/>
              <a:pPr>
                <a:defRPr/>
              </a:pPr>
              <a:t>64</a:t>
            </a:fld>
            <a:endParaRPr lang="en-CA"/>
          </a:p>
        </p:txBody>
      </p:sp>
    </p:spTree>
    <p:extLst>
      <p:ext uri="{BB962C8B-B14F-4D97-AF65-F5344CB8AC3E}">
        <p14:creationId xmlns:p14="http://schemas.microsoft.com/office/powerpoint/2010/main" val="4024102676"/>
      </p:ext>
    </p:extLst>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b="1" dirty="0" smtClean="0"/>
              <a:t>Respectful </a:t>
            </a:r>
            <a:r>
              <a:rPr lang="en-CA" b="1" dirty="0" smtClean="0"/>
              <a:t>Workplaces:</a:t>
            </a:r>
            <a:endParaRPr lang="en-CA" b="1" dirty="0" smtClean="0"/>
          </a:p>
          <a:p>
            <a:pPr marL="0" marR="0" lvl="0" indent="0" algn="l" defTabSz="914400" rtl="0" eaLnBrk="0" fontAlgn="base" latinLnBrk="0" hangingPunct="0">
              <a:lnSpc>
                <a:spcPct val="100000"/>
              </a:lnSpc>
              <a:spcBef>
                <a:spcPct val="30000"/>
              </a:spcBef>
              <a:spcAft>
                <a:spcPct val="0"/>
              </a:spcAft>
              <a:buClrTx/>
              <a:buSzTx/>
              <a:buFont typeface="Arial" panose="020B0604020202020204" pitchFamily="34" charset="0"/>
              <a:buNone/>
              <a:tabLst/>
              <a:defRPr/>
            </a:pPr>
            <a:r>
              <a:rPr lang="en-CA" sz="1200" kern="1200" dirty="0" smtClean="0">
                <a:solidFill>
                  <a:schemeClr val="tx1"/>
                </a:solidFill>
                <a:effectLst/>
                <a:latin typeface="+mn-lt"/>
                <a:ea typeface="+mn-ea"/>
                <a:cs typeface="+mn-cs"/>
              </a:rPr>
              <a:t>Every </a:t>
            </a:r>
            <a:r>
              <a:rPr lang="en-CA" sz="1200" kern="1200" dirty="0" smtClean="0">
                <a:solidFill>
                  <a:schemeClr val="tx1"/>
                </a:solidFill>
                <a:effectLst/>
                <a:latin typeface="+mn-lt"/>
                <a:ea typeface="+mn-ea"/>
                <a:cs typeface="+mn-cs"/>
              </a:rPr>
              <a:t>employee is entitled to work in an environment that is respectful and free of all forms of harassment, including sexual harassment and bullying.</a:t>
            </a:r>
            <a:endParaRPr lang="en-US" sz="1200" kern="1200" dirty="0" smtClean="0">
              <a:solidFill>
                <a:schemeClr val="tx1"/>
              </a:solidFill>
              <a:effectLst/>
              <a:latin typeface="+mn-lt"/>
              <a:ea typeface="+mn-ea"/>
              <a:cs typeface="+mn-cs"/>
            </a:endParaRPr>
          </a:p>
          <a:p>
            <a:pPr marL="628650" lvl="1" indent="-171450">
              <a:buFont typeface="Arial" panose="020B0604020202020204" pitchFamily="34" charset="0"/>
              <a:buChar char="•"/>
            </a:pPr>
            <a:r>
              <a:rPr lang="en-US" sz="1200" kern="1200" dirty="0" smtClean="0">
                <a:solidFill>
                  <a:schemeClr val="tx1"/>
                </a:solidFill>
                <a:effectLst/>
                <a:latin typeface="+mn-lt"/>
                <a:ea typeface="+mn-ea"/>
                <a:cs typeface="+mn-cs"/>
              </a:rPr>
              <a:t>The Manitoba Workplace Safety and Health regulation, under Part 10 requires that an employer </a:t>
            </a:r>
            <a:r>
              <a:rPr lang="en-US" sz="1200" b="1" u="sng" kern="1200" dirty="0" smtClean="0">
                <a:solidFill>
                  <a:schemeClr val="tx1"/>
                </a:solidFill>
                <a:effectLst/>
                <a:latin typeface="+mn-lt"/>
                <a:ea typeface="+mn-ea"/>
                <a:cs typeface="+mn-cs"/>
              </a:rPr>
              <a:t>must</a:t>
            </a:r>
            <a:r>
              <a:rPr lang="en-US" sz="1200" kern="1200" dirty="0" smtClean="0">
                <a:solidFill>
                  <a:schemeClr val="tx1"/>
                </a:solidFill>
                <a:effectLst/>
                <a:latin typeface="+mn-lt"/>
                <a:ea typeface="+mn-ea"/>
                <a:cs typeface="+mn-cs"/>
              </a:rPr>
              <a:t> </a:t>
            </a:r>
            <a:r>
              <a:rPr lang="en-GB" sz="1200" kern="1200" dirty="0" smtClean="0">
                <a:solidFill>
                  <a:schemeClr val="tx1"/>
                </a:solidFill>
                <a:effectLst/>
                <a:latin typeface="+mn-lt"/>
                <a:ea typeface="+mn-ea"/>
                <a:cs typeface="+mn-cs"/>
              </a:rPr>
              <a:t>develop and implement a written policy to prevent harassment in the workplace.</a:t>
            </a:r>
          </a:p>
          <a:p>
            <a:pPr marL="628650" lvl="1" indent="-171450">
              <a:buFont typeface="Arial" panose="020B0604020202020204" pitchFamily="34" charset="0"/>
              <a:buChar char="•"/>
            </a:pPr>
            <a:r>
              <a:rPr lang="en-GB" sz="1200" kern="1200" dirty="0" smtClean="0">
                <a:solidFill>
                  <a:schemeClr val="tx1"/>
                </a:solidFill>
                <a:effectLst/>
                <a:latin typeface="+mn-lt"/>
                <a:ea typeface="+mn-ea"/>
                <a:cs typeface="+mn-cs"/>
              </a:rPr>
              <a:t>Council must ensure workers comply with the community respectful workplace and harassment prevention policy.</a:t>
            </a:r>
          </a:p>
          <a:p>
            <a:pPr marL="628650" lvl="1" indent="-171450">
              <a:buFont typeface="Arial" panose="020B0604020202020204" pitchFamily="34" charset="0"/>
              <a:buChar char="•"/>
            </a:pPr>
            <a:r>
              <a:rPr lang="en-US" sz="1200" kern="1200" dirty="0" smtClean="0">
                <a:solidFill>
                  <a:schemeClr val="tx1"/>
                </a:solidFill>
                <a:effectLst/>
                <a:latin typeface="+mn-lt"/>
                <a:ea typeface="+mn-ea"/>
                <a:cs typeface="+mn-cs"/>
              </a:rPr>
              <a:t>Council must ensure employees are aware of the policy and expected behaviors in the workplace.</a:t>
            </a:r>
            <a:endParaRPr lang="en-CA" b="1" dirty="0"/>
          </a:p>
        </p:txBody>
      </p:sp>
      <p:sp>
        <p:nvSpPr>
          <p:cNvPr id="4" name="Slide Number Placeholder 3"/>
          <p:cNvSpPr>
            <a:spLocks noGrp="1"/>
          </p:cNvSpPr>
          <p:nvPr>
            <p:ph type="sldNum" sz="quarter" idx="10"/>
          </p:nvPr>
        </p:nvSpPr>
        <p:spPr/>
        <p:txBody>
          <a:bodyPr/>
          <a:lstStyle/>
          <a:p>
            <a:pPr>
              <a:defRPr/>
            </a:pPr>
            <a:fld id="{7410456D-5B60-4147-AEFC-FDF2F05BA408}" type="slidenum">
              <a:rPr lang="en-CA" smtClean="0"/>
              <a:pPr>
                <a:defRPr/>
              </a:pPr>
              <a:t>65</a:t>
            </a:fld>
            <a:endParaRPr lang="en-CA"/>
          </a:p>
        </p:txBody>
      </p:sp>
    </p:spTree>
    <p:extLst>
      <p:ext uri="{BB962C8B-B14F-4D97-AF65-F5344CB8AC3E}">
        <p14:creationId xmlns:p14="http://schemas.microsoft.com/office/powerpoint/2010/main" val="1260615638"/>
      </p:ext>
    </p:extLst>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b="1" dirty="0" smtClean="0">
                <a:effectLst>
                  <a:outerShdw blurRad="38100" dist="38100" dir="2700000" algn="tl">
                    <a:srgbClr val="000000">
                      <a:alpha val="43137"/>
                    </a:srgbClr>
                  </a:outerShdw>
                </a:effectLst>
              </a:rPr>
              <a:t>Respectful </a:t>
            </a:r>
            <a:r>
              <a:rPr lang="en-CA" b="1" dirty="0" smtClean="0">
                <a:effectLst>
                  <a:outerShdw blurRad="38100" dist="38100" dir="2700000" algn="tl">
                    <a:srgbClr val="000000">
                      <a:alpha val="43137"/>
                    </a:srgbClr>
                  </a:outerShdw>
                </a:effectLst>
              </a:rPr>
              <a:t>Workplaces:</a:t>
            </a:r>
            <a:endParaRPr lang="en-CA" b="1" dirty="0" smtClean="0">
              <a:effectLst>
                <a:outerShdw blurRad="38100" dist="38100" dir="2700000" algn="tl">
                  <a:srgbClr val="000000">
                    <a:alpha val="43137"/>
                  </a:srgbClr>
                </a:outerShdw>
              </a:effectLst>
            </a:endParaRPr>
          </a:p>
          <a:p>
            <a:endParaRPr lang="en-CA" b="1" dirty="0" smtClean="0">
              <a:effectLst>
                <a:outerShdw blurRad="38100" dist="38100" dir="2700000" algn="tl">
                  <a:srgbClr val="000000">
                    <a:alpha val="43137"/>
                  </a:srgbClr>
                </a:outerShdw>
              </a:effectLst>
            </a:endParaRPr>
          </a:p>
          <a:p>
            <a:pPr marL="0" marR="0" lvl="0" indent="0" algn="l" defTabSz="914400" rtl="0" eaLnBrk="0" fontAlgn="base" latinLnBrk="0" hangingPunct="0">
              <a:lnSpc>
                <a:spcPct val="100000"/>
              </a:lnSpc>
              <a:spcBef>
                <a:spcPct val="30000"/>
              </a:spcBef>
              <a:spcAft>
                <a:spcPct val="0"/>
              </a:spcAft>
              <a:buClrTx/>
              <a:buSzTx/>
              <a:buFontTx/>
              <a:buNone/>
              <a:tabLst/>
              <a:defRPr/>
            </a:pPr>
            <a:r>
              <a:rPr lang="en-CA" b="1" dirty="0" smtClean="0"/>
              <a:t>Types of Harassment:</a:t>
            </a:r>
          </a:p>
          <a:p>
            <a:pPr marL="628650" lvl="1" indent="-171450">
              <a:buFont typeface="Arial" panose="020B0604020202020204" pitchFamily="34" charset="0"/>
              <a:buChar char="•"/>
            </a:pPr>
            <a:r>
              <a:rPr lang="en-US" sz="1200" b="0" kern="1200" dirty="0" smtClean="0">
                <a:solidFill>
                  <a:schemeClr val="tx1"/>
                </a:solidFill>
                <a:effectLst/>
                <a:latin typeface="+mn-lt"/>
                <a:ea typeface="+mn-ea"/>
                <a:cs typeface="+mn-cs"/>
              </a:rPr>
              <a:t>Discrimination means differential treatment of one employee </a:t>
            </a:r>
            <a:r>
              <a:rPr lang="en-US" sz="1200" b="0" i="1" kern="1200" dirty="0" smtClean="0">
                <a:solidFill>
                  <a:schemeClr val="tx1"/>
                </a:solidFill>
                <a:effectLst/>
                <a:latin typeface="+mn-lt"/>
                <a:ea typeface="+mn-ea"/>
                <a:cs typeface="+mn-cs"/>
              </a:rPr>
              <a:t>vis a vis</a:t>
            </a:r>
            <a:r>
              <a:rPr lang="en-US" sz="1200" b="0" kern="1200" dirty="0" smtClean="0">
                <a:solidFill>
                  <a:schemeClr val="tx1"/>
                </a:solidFill>
                <a:effectLst/>
                <a:latin typeface="+mn-lt"/>
                <a:ea typeface="+mn-ea"/>
                <a:cs typeface="+mn-cs"/>
              </a:rPr>
              <a:t> the treatment afforded to or the policies applied to that person’s coworkers, unless there is some demonstrable rationale for different treatment of the two employees.</a:t>
            </a:r>
            <a:endParaRPr lang="en-CA" sz="1200" b="0" kern="1200" dirty="0" smtClean="0">
              <a:solidFill>
                <a:schemeClr val="tx1"/>
              </a:solidFill>
              <a:effectLst/>
              <a:latin typeface="+mn-lt"/>
              <a:ea typeface="+mn-ea"/>
              <a:cs typeface="+mn-cs"/>
            </a:endParaRPr>
          </a:p>
          <a:p>
            <a:pPr marL="628650" lvl="1" indent="-171450">
              <a:buFont typeface="Arial" panose="020B0604020202020204" pitchFamily="34" charset="0"/>
              <a:buChar char="•"/>
            </a:pPr>
            <a:r>
              <a:rPr lang="en-US" sz="1200" b="0" kern="1200" dirty="0" smtClean="0">
                <a:solidFill>
                  <a:schemeClr val="tx1"/>
                </a:solidFill>
                <a:effectLst/>
                <a:latin typeface="+mn-lt"/>
                <a:ea typeface="+mn-ea"/>
                <a:cs typeface="+mn-cs"/>
              </a:rPr>
              <a:t>Disrespectful behavior is behavior that is unwelcome and inappropriate in the workplace.</a:t>
            </a:r>
            <a:endParaRPr lang="en-CA" sz="1200" b="0" kern="1200" dirty="0" smtClean="0">
              <a:solidFill>
                <a:schemeClr val="tx1"/>
              </a:solidFill>
              <a:effectLst/>
              <a:latin typeface="+mn-lt"/>
              <a:ea typeface="+mn-ea"/>
              <a:cs typeface="+mn-cs"/>
            </a:endParaRPr>
          </a:p>
          <a:p>
            <a:pPr marL="628650" lvl="1" indent="-171450">
              <a:buFont typeface="Arial" panose="020B0604020202020204" pitchFamily="34" charset="0"/>
              <a:buChar char="•"/>
            </a:pPr>
            <a:r>
              <a:rPr lang="en-US" sz="1200" b="0" kern="1200" dirty="0" smtClean="0">
                <a:solidFill>
                  <a:schemeClr val="tx1"/>
                </a:solidFill>
                <a:effectLst/>
                <a:latin typeface="+mn-lt"/>
                <a:ea typeface="+mn-ea"/>
                <a:cs typeface="+mn-cs"/>
              </a:rPr>
              <a:t>Disruptive workplace conflict is defined as an ongoing dispute or communications breakdown of two or more individuals that impacts their ability to work productively and cooperatively in the workplace.</a:t>
            </a:r>
            <a:endParaRPr lang="en-CA" sz="1200" b="0" kern="1200" dirty="0" smtClean="0">
              <a:solidFill>
                <a:schemeClr val="tx1"/>
              </a:solidFill>
              <a:effectLst/>
              <a:latin typeface="+mn-lt"/>
              <a:ea typeface="+mn-ea"/>
              <a:cs typeface="+mn-cs"/>
            </a:endParaRPr>
          </a:p>
          <a:p>
            <a:pPr marL="628650" lvl="1" indent="-171450">
              <a:buFont typeface="Arial" panose="020B0604020202020204" pitchFamily="34" charset="0"/>
              <a:buChar char="•"/>
            </a:pPr>
            <a:r>
              <a:rPr lang="en-US" sz="1200" b="0" kern="1200" dirty="0" smtClean="0">
                <a:solidFill>
                  <a:schemeClr val="tx1"/>
                </a:solidFill>
                <a:effectLst/>
                <a:latin typeface="+mn-lt"/>
                <a:ea typeface="+mn-ea"/>
                <a:cs typeface="+mn-cs"/>
              </a:rPr>
              <a:t>Harassment </a:t>
            </a:r>
            <a:r>
              <a:rPr lang="en-GB" sz="1200" b="0" kern="1200" dirty="0" smtClean="0">
                <a:solidFill>
                  <a:schemeClr val="tx1"/>
                </a:solidFill>
                <a:effectLst/>
                <a:latin typeface="+mn-lt"/>
                <a:ea typeface="+mn-ea"/>
                <a:cs typeface="+mn-cs"/>
              </a:rPr>
              <a:t>is an action being taken by an individual that is offensive to another person and/or an offensive action that continues after it has been requested that this action cease.</a:t>
            </a:r>
          </a:p>
          <a:p>
            <a:pPr marL="628650" lvl="1" indent="-171450">
              <a:buFont typeface="Arial" panose="020B0604020202020204" pitchFamily="34" charset="0"/>
              <a:buChar char="•"/>
            </a:pPr>
            <a:r>
              <a:rPr lang="en-US" sz="1200" kern="1200" dirty="0" smtClean="0">
                <a:solidFill>
                  <a:schemeClr val="tx1"/>
                </a:solidFill>
                <a:effectLst/>
                <a:latin typeface="+mn-lt"/>
                <a:ea typeface="+mn-ea"/>
                <a:cs typeface="+mn-cs"/>
              </a:rPr>
              <a:t>Sexual harassment, includes abusive remarks or behaviors based on sex, gender or sexual orientation.</a:t>
            </a:r>
            <a:endParaRPr lang="en-CA" dirty="0" smtClean="0">
              <a:effectLst>
                <a:outerShdw blurRad="38100" dist="38100" dir="2700000" algn="tl">
                  <a:srgbClr val="000000">
                    <a:alpha val="43137"/>
                  </a:srgbClr>
                </a:outerShdw>
              </a:effectLst>
            </a:endParaRPr>
          </a:p>
        </p:txBody>
      </p:sp>
      <p:sp>
        <p:nvSpPr>
          <p:cNvPr id="4" name="Slide Number Placeholder 3"/>
          <p:cNvSpPr>
            <a:spLocks noGrp="1"/>
          </p:cNvSpPr>
          <p:nvPr>
            <p:ph type="sldNum" sz="quarter" idx="10"/>
          </p:nvPr>
        </p:nvSpPr>
        <p:spPr/>
        <p:txBody>
          <a:bodyPr/>
          <a:lstStyle/>
          <a:p>
            <a:pPr>
              <a:defRPr/>
            </a:pPr>
            <a:fld id="{7410456D-5B60-4147-AEFC-FDF2F05BA408}" type="slidenum">
              <a:rPr lang="en-CA" smtClean="0"/>
              <a:pPr>
                <a:defRPr/>
              </a:pPr>
              <a:t>66</a:t>
            </a:fld>
            <a:endParaRPr lang="en-CA"/>
          </a:p>
        </p:txBody>
      </p:sp>
    </p:spTree>
    <p:extLst>
      <p:ext uri="{BB962C8B-B14F-4D97-AF65-F5344CB8AC3E}">
        <p14:creationId xmlns:p14="http://schemas.microsoft.com/office/powerpoint/2010/main" val="1112967086"/>
      </p:ext>
    </p:extLst>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en-CA" b="1" dirty="0" smtClean="0">
                <a:effectLst>
                  <a:outerShdw blurRad="38100" dist="38100" dir="2700000" algn="tl">
                    <a:srgbClr val="000000">
                      <a:alpha val="43137"/>
                    </a:srgbClr>
                  </a:outerShdw>
                </a:effectLst>
              </a:rPr>
              <a:t>Respectful </a:t>
            </a:r>
            <a:r>
              <a:rPr lang="en-CA" b="1" dirty="0" smtClean="0">
                <a:effectLst>
                  <a:outerShdw blurRad="38100" dist="38100" dir="2700000" algn="tl">
                    <a:srgbClr val="000000">
                      <a:alpha val="43137"/>
                    </a:srgbClr>
                  </a:outerShdw>
                </a:effectLst>
              </a:rPr>
              <a:t>Workplaces:</a:t>
            </a:r>
            <a:endParaRPr lang="en-CA" b="1" dirty="0" smtClean="0"/>
          </a:p>
          <a:p>
            <a:pPr marL="0" marR="0" lvl="0" indent="0" algn="l" defTabSz="914400" rtl="0" eaLnBrk="0" fontAlgn="base" latinLnBrk="0" hangingPunct="0">
              <a:lnSpc>
                <a:spcPct val="100000"/>
              </a:lnSpc>
              <a:spcBef>
                <a:spcPct val="30000"/>
              </a:spcBef>
              <a:spcAft>
                <a:spcPct val="0"/>
              </a:spcAft>
              <a:buClrTx/>
              <a:buSzTx/>
              <a:buFontTx/>
              <a:buNone/>
              <a:tabLst/>
              <a:defRPr/>
            </a:pPr>
            <a:endParaRPr lang="en-CA" dirty="0" smtClean="0"/>
          </a:p>
          <a:p>
            <a:pPr marL="0" marR="0" lvl="0" indent="0" algn="l" defTabSz="914400" rtl="0" eaLnBrk="0" fontAlgn="base" latinLnBrk="0" hangingPunct="0">
              <a:lnSpc>
                <a:spcPct val="100000"/>
              </a:lnSpc>
              <a:spcBef>
                <a:spcPct val="30000"/>
              </a:spcBef>
              <a:spcAft>
                <a:spcPct val="0"/>
              </a:spcAft>
              <a:buClrTx/>
              <a:buSzTx/>
              <a:buFontTx/>
              <a:buNone/>
              <a:tabLst/>
              <a:defRPr/>
            </a:pPr>
            <a:r>
              <a:rPr lang="en-CA" b="1" dirty="0" smtClean="0"/>
              <a:t>Employee Rights and Responsibilities:</a:t>
            </a:r>
          </a:p>
          <a:p>
            <a:pPr marL="628650" lvl="1" indent="-171450">
              <a:buFont typeface="Arial" panose="020B0604020202020204" pitchFamily="34" charset="0"/>
              <a:buChar char="•"/>
            </a:pPr>
            <a:r>
              <a:rPr lang="en-CA" sz="1200" kern="1200" dirty="0" smtClean="0">
                <a:solidFill>
                  <a:schemeClr val="tx1"/>
                </a:solidFill>
                <a:effectLst/>
                <a:latin typeface="+mn-lt"/>
                <a:ea typeface="+mn-ea"/>
                <a:cs typeface="+mn-cs"/>
              </a:rPr>
              <a:t>The right to a harassment-free workplace.</a:t>
            </a:r>
          </a:p>
          <a:p>
            <a:pPr marL="628650" marR="0" lvl="1" indent="-171450" algn="l" defTabSz="914400" rtl="0" eaLnBrk="0" fontAlgn="base" latinLnBrk="0" hangingPunct="0">
              <a:lnSpc>
                <a:spcPct val="100000"/>
              </a:lnSpc>
              <a:spcBef>
                <a:spcPct val="30000"/>
              </a:spcBef>
              <a:spcAft>
                <a:spcPct val="0"/>
              </a:spcAft>
              <a:buClrTx/>
              <a:buSzTx/>
              <a:buFont typeface="Arial" panose="020B0604020202020204" pitchFamily="34" charset="0"/>
              <a:buChar char="•"/>
              <a:tabLst/>
              <a:defRPr/>
            </a:pPr>
            <a:r>
              <a:rPr lang="en-CA" sz="1200" kern="1200" dirty="0" smtClean="0">
                <a:solidFill>
                  <a:schemeClr val="tx1"/>
                </a:solidFill>
                <a:effectLst/>
                <a:latin typeface="+mn-lt"/>
                <a:ea typeface="+mn-ea"/>
                <a:cs typeface="+mn-cs"/>
              </a:rPr>
              <a:t>The right to file a complaint with the Manitoba Human Rights Commission.</a:t>
            </a:r>
          </a:p>
          <a:p>
            <a:pPr marL="628650" lvl="1" indent="-171450">
              <a:buFont typeface="Arial" panose="020B0604020202020204" pitchFamily="34" charset="0"/>
              <a:buChar char="•"/>
            </a:pPr>
            <a:r>
              <a:rPr lang="en-CA" sz="1200" kern="1200" dirty="0" smtClean="0">
                <a:solidFill>
                  <a:schemeClr val="tx1"/>
                </a:solidFill>
                <a:effectLst/>
                <a:latin typeface="+mn-lt"/>
                <a:ea typeface="+mn-ea"/>
                <a:cs typeface="+mn-cs"/>
              </a:rPr>
              <a:t>The responsibility to treat other employees with respect.</a:t>
            </a:r>
          </a:p>
          <a:p>
            <a:pPr marL="628650" lvl="1" indent="-171450">
              <a:buFont typeface="Arial" panose="020B0604020202020204" pitchFamily="34" charset="0"/>
              <a:buChar char="•"/>
            </a:pPr>
            <a:r>
              <a:rPr lang="en-CA" sz="1200" kern="1200" dirty="0" smtClean="0">
                <a:solidFill>
                  <a:schemeClr val="tx1"/>
                </a:solidFill>
                <a:effectLst/>
                <a:latin typeface="+mn-lt"/>
                <a:ea typeface="+mn-ea"/>
                <a:cs typeface="+mn-cs"/>
              </a:rPr>
              <a:t>The responsibility to speak up when harassment occurs.</a:t>
            </a:r>
          </a:p>
          <a:p>
            <a:pPr marL="628650" lvl="1" indent="-171450">
              <a:buFont typeface="Arial" panose="020B0604020202020204" pitchFamily="34" charset="0"/>
              <a:buChar char="•"/>
            </a:pPr>
            <a:r>
              <a:rPr lang="en-CA" sz="1200" kern="1200" dirty="0" smtClean="0">
                <a:solidFill>
                  <a:schemeClr val="tx1"/>
                </a:solidFill>
                <a:effectLst/>
                <a:latin typeface="+mn-lt"/>
                <a:ea typeface="+mn-ea"/>
                <a:cs typeface="+mn-cs"/>
              </a:rPr>
              <a:t>The responsibility to report harassment to the appropriate person as soon as possible.</a:t>
            </a:r>
          </a:p>
        </p:txBody>
      </p:sp>
      <p:sp>
        <p:nvSpPr>
          <p:cNvPr id="4" name="Slide Number Placeholder 3"/>
          <p:cNvSpPr>
            <a:spLocks noGrp="1"/>
          </p:cNvSpPr>
          <p:nvPr>
            <p:ph type="sldNum" sz="quarter" idx="10"/>
          </p:nvPr>
        </p:nvSpPr>
        <p:spPr/>
        <p:txBody>
          <a:bodyPr/>
          <a:lstStyle/>
          <a:p>
            <a:pPr>
              <a:defRPr/>
            </a:pPr>
            <a:fld id="{7410456D-5B60-4147-AEFC-FDF2F05BA408}" type="slidenum">
              <a:rPr lang="en-CA" smtClean="0"/>
              <a:pPr>
                <a:defRPr/>
              </a:pPr>
              <a:t>67</a:t>
            </a:fld>
            <a:endParaRPr lang="en-CA"/>
          </a:p>
        </p:txBody>
      </p:sp>
    </p:spTree>
    <p:extLst>
      <p:ext uri="{BB962C8B-B14F-4D97-AF65-F5344CB8AC3E}">
        <p14:creationId xmlns:p14="http://schemas.microsoft.com/office/powerpoint/2010/main" val="224168449"/>
      </p:ext>
    </p:extLst>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b="1" dirty="0" smtClean="0">
                <a:effectLst>
                  <a:outerShdw blurRad="38100" dist="38100" dir="2700000" algn="tl">
                    <a:srgbClr val="000000">
                      <a:alpha val="43137"/>
                    </a:srgbClr>
                  </a:outerShdw>
                </a:effectLst>
              </a:rPr>
              <a:t>Respectful </a:t>
            </a:r>
            <a:r>
              <a:rPr lang="en-CA" b="1" dirty="0" smtClean="0">
                <a:effectLst>
                  <a:outerShdw blurRad="38100" dist="38100" dir="2700000" algn="tl">
                    <a:srgbClr val="000000">
                      <a:alpha val="43137"/>
                    </a:srgbClr>
                  </a:outerShdw>
                </a:effectLst>
              </a:rPr>
              <a:t>Workplaces:</a:t>
            </a:r>
            <a:endParaRPr lang="en-CA" b="0" dirty="0" smtClean="0">
              <a:effectLst/>
            </a:endParaRPr>
          </a:p>
          <a:p>
            <a:endParaRPr lang="en-CA" b="0" dirty="0" smtClean="0">
              <a:effectLst/>
            </a:endParaRPr>
          </a:p>
          <a:p>
            <a:r>
              <a:rPr lang="en-CA" b="1" dirty="0" smtClean="0">
                <a:effectLst/>
              </a:rPr>
              <a:t>Employer</a:t>
            </a:r>
            <a:r>
              <a:rPr lang="en-CA" b="1" baseline="0" dirty="0" smtClean="0">
                <a:effectLst/>
              </a:rPr>
              <a:t> Responsibilities:</a:t>
            </a:r>
            <a:endParaRPr lang="en-CA" b="1" dirty="0" smtClean="0">
              <a:effectLst/>
            </a:endParaRPr>
          </a:p>
          <a:p>
            <a:pPr marL="0" marR="0" lvl="0" indent="0" algn="l" defTabSz="914400" rtl="0" eaLnBrk="0" fontAlgn="base" latinLnBrk="0" hangingPunct="0">
              <a:lnSpc>
                <a:spcPct val="100000"/>
              </a:lnSpc>
              <a:spcBef>
                <a:spcPct val="30000"/>
              </a:spcBef>
              <a:spcAft>
                <a:spcPct val="0"/>
              </a:spcAft>
              <a:buClrTx/>
              <a:buSzTx/>
              <a:buFontTx/>
              <a:buNone/>
              <a:tabLst/>
              <a:defRPr/>
            </a:pPr>
            <a:r>
              <a:rPr lang="en-US" sz="1200" kern="1200" dirty="0" smtClean="0">
                <a:solidFill>
                  <a:schemeClr val="tx1"/>
                </a:solidFill>
                <a:effectLst/>
                <a:latin typeface="+mn-lt"/>
                <a:ea typeface="+mn-ea"/>
                <a:cs typeface="+mn-cs"/>
              </a:rPr>
              <a:t>As an employer, you are responsible for:</a:t>
            </a:r>
          </a:p>
          <a:p>
            <a:pPr marL="628650" marR="0" lvl="1" indent="-171450" algn="l" defTabSz="914400" rtl="0" eaLnBrk="0" fontAlgn="base" latinLnBrk="0" hangingPunct="0">
              <a:lnSpc>
                <a:spcPct val="100000"/>
              </a:lnSpc>
              <a:spcBef>
                <a:spcPct val="30000"/>
              </a:spcBef>
              <a:spcAft>
                <a:spcPct val="0"/>
              </a:spcAft>
              <a:buClrTx/>
              <a:buSzTx/>
              <a:buFont typeface="Arial" panose="020B0604020202020204" pitchFamily="34" charset="0"/>
              <a:buChar char="•"/>
              <a:tabLst/>
              <a:defRPr/>
            </a:pPr>
            <a:r>
              <a:rPr lang="en-US" sz="1200" kern="1200" dirty="0" smtClean="0">
                <a:solidFill>
                  <a:schemeClr val="tx1"/>
                </a:solidFill>
                <a:effectLst/>
                <a:latin typeface="+mn-lt"/>
                <a:ea typeface="+mn-ea"/>
                <a:cs typeface="+mn-cs"/>
              </a:rPr>
              <a:t>Ensuring a harassment-free workplace.</a:t>
            </a:r>
          </a:p>
          <a:p>
            <a:pPr marL="628650" marR="0" lvl="1" indent="-171450" algn="l" defTabSz="914400" rtl="0" eaLnBrk="0" fontAlgn="base" latinLnBrk="0" hangingPunct="0">
              <a:lnSpc>
                <a:spcPct val="100000"/>
              </a:lnSpc>
              <a:spcBef>
                <a:spcPct val="30000"/>
              </a:spcBef>
              <a:spcAft>
                <a:spcPct val="0"/>
              </a:spcAft>
              <a:buClrTx/>
              <a:buSzTx/>
              <a:buFont typeface="Arial" panose="020B0604020202020204" pitchFamily="34" charset="0"/>
              <a:buChar char="•"/>
              <a:tabLst/>
              <a:defRPr/>
            </a:pPr>
            <a:r>
              <a:rPr lang="en-US" sz="1200" kern="1200" dirty="0" smtClean="0">
                <a:solidFill>
                  <a:schemeClr val="tx1"/>
                </a:solidFill>
                <a:effectLst/>
                <a:latin typeface="+mn-lt"/>
                <a:ea typeface="+mn-ea"/>
                <a:cs typeface="+mn-cs"/>
              </a:rPr>
              <a:t>Providing leadership and taking responsibility for fostering a workplace culture of respect.</a:t>
            </a:r>
          </a:p>
          <a:p>
            <a:pPr marL="1085850" marR="0" lvl="2" indent="-171450" algn="l" defTabSz="914400" rtl="0" eaLnBrk="0" fontAlgn="base" latinLnBrk="0" hangingPunct="0">
              <a:lnSpc>
                <a:spcPct val="100000"/>
              </a:lnSpc>
              <a:spcBef>
                <a:spcPct val="30000"/>
              </a:spcBef>
              <a:spcAft>
                <a:spcPct val="0"/>
              </a:spcAft>
              <a:buClrTx/>
              <a:buSzTx/>
              <a:buFont typeface="Symbol" panose="05050102010706020507" pitchFamily="18" charset="2"/>
              <a:buChar char=""/>
              <a:tabLst/>
              <a:defRPr/>
            </a:pPr>
            <a:r>
              <a:rPr lang="en-US" sz="1200" kern="1200" dirty="0" smtClean="0">
                <a:solidFill>
                  <a:schemeClr val="tx1"/>
                </a:solidFill>
                <a:effectLst/>
                <a:latin typeface="+mn-lt"/>
                <a:ea typeface="+mn-ea"/>
                <a:cs typeface="+mn-cs"/>
              </a:rPr>
              <a:t>a truly respectful workplace requires the cooperation and support of all persons in the organization</a:t>
            </a:r>
          </a:p>
          <a:p>
            <a:pPr marL="628650" marR="0" lvl="1" indent="-171450" algn="l" defTabSz="914400" rtl="0" eaLnBrk="0" fontAlgn="base" latinLnBrk="0" hangingPunct="0">
              <a:lnSpc>
                <a:spcPct val="100000"/>
              </a:lnSpc>
              <a:spcBef>
                <a:spcPct val="30000"/>
              </a:spcBef>
              <a:spcAft>
                <a:spcPct val="0"/>
              </a:spcAft>
              <a:buClrTx/>
              <a:buSzTx/>
              <a:buFont typeface="Arial" panose="020B0604020202020204" pitchFamily="34" charset="0"/>
              <a:buChar char="•"/>
              <a:tabLst/>
              <a:defRPr/>
            </a:pPr>
            <a:r>
              <a:rPr lang="en-US" sz="1200" kern="1200" dirty="0" smtClean="0">
                <a:solidFill>
                  <a:schemeClr val="tx1"/>
                </a:solidFill>
                <a:effectLst/>
                <a:latin typeface="+mn-lt"/>
                <a:ea typeface="+mn-ea"/>
                <a:cs typeface="+mn-cs"/>
              </a:rPr>
              <a:t>Set a positive example.</a:t>
            </a:r>
          </a:p>
          <a:p>
            <a:pPr marL="628650" marR="0" lvl="1" indent="-171450" algn="l" defTabSz="914400" rtl="0" eaLnBrk="0" fontAlgn="base" latinLnBrk="0" hangingPunct="0">
              <a:lnSpc>
                <a:spcPct val="100000"/>
              </a:lnSpc>
              <a:spcBef>
                <a:spcPct val="30000"/>
              </a:spcBef>
              <a:spcAft>
                <a:spcPct val="0"/>
              </a:spcAft>
              <a:buClrTx/>
              <a:buSzTx/>
              <a:buFont typeface="Arial" panose="020B0604020202020204" pitchFamily="34" charset="0"/>
              <a:buChar char="•"/>
              <a:tabLst/>
              <a:defRPr/>
            </a:pPr>
            <a:r>
              <a:rPr lang="en-US" sz="1200" kern="1200" dirty="0" smtClean="0">
                <a:solidFill>
                  <a:schemeClr val="tx1"/>
                </a:solidFill>
                <a:effectLst/>
                <a:latin typeface="+mn-lt"/>
                <a:ea typeface="+mn-ea"/>
                <a:cs typeface="+mn-cs"/>
              </a:rPr>
              <a:t>Avoid behaving disrespectfully, including behavior that would reasonably offend, intimidate, embarrass or humiliate others, whether deliberately or unintentionally.</a:t>
            </a:r>
          </a:p>
          <a:p>
            <a:pPr marL="628650" marR="0" lvl="1" indent="-171450" algn="l" defTabSz="914400" rtl="0" eaLnBrk="0" fontAlgn="base" latinLnBrk="0" hangingPunct="0">
              <a:lnSpc>
                <a:spcPct val="100000"/>
              </a:lnSpc>
              <a:spcBef>
                <a:spcPct val="30000"/>
              </a:spcBef>
              <a:spcAft>
                <a:spcPct val="0"/>
              </a:spcAft>
              <a:buClrTx/>
              <a:buSzTx/>
              <a:buFont typeface="Arial" panose="020B0604020202020204" pitchFamily="34" charset="0"/>
              <a:buChar char="•"/>
              <a:tabLst/>
              <a:defRPr/>
            </a:pPr>
            <a:r>
              <a:rPr lang="en-US" sz="1200" kern="1200" dirty="0" smtClean="0">
                <a:solidFill>
                  <a:schemeClr val="tx1"/>
                </a:solidFill>
                <a:effectLst/>
                <a:latin typeface="+mn-lt"/>
                <a:ea typeface="+mn-ea"/>
                <a:cs typeface="+mn-cs"/>
              </a:rPr>
              <a:t>Participate in respectful workplace and harassment prevention training. </a:t>
            </a:r>
            <a:endParaRPr lang="en-CA" sz="1200" kern="120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pPr>
              <a:defRPr/>
            </a:pPr>
            <a:fld id="{7410456D-5B60-4147-AEFC-FDF2F05BA408}" type="slidenum">
              <a:rPr lang="en-CA" smtClean="0"/>
              <a:pPr>
                <a:defRPr/>
              </a:pPr>
              <a:t>68</a:t>
            </a:fld>
            <a:endParaRPr lang="en-CA"/>
          </a:p>
        </p:txBody>
      </p:sp>
    </p:spTree>
    <p:extLst>
      <p:ext uri="{BB962C8B-B14F-4D97-AF65-F5344CB8AC3E}">
        <p14:creationId xmlns:p14="http://schemas.microsoft.com/office/powerpoint/2010/main" val="3357941407"/>
      </p:ext>
    </p:extLst>
  </p:cSld>
  <p:clrMapOvr>
    <a:masterClrMapping/>
  </p:clrMapOvr>
</p:notes>
</file>

<file path=ppt/notesSlides/notesSlide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b="1" dirty="0" smtClean="0"/>
              <a:t>Respectful </a:t>
            </a:r>
            <a:r>
              <a:rPr lang="en-CA" b="1" dirty="0" smtClean="0"/>
              <a:t>Workplaces:</a:t>
            </a:r>
            <a:endParaRPr lang="en-CA" b="1" dirty="0" smtClean="0"/>
          </a:p>
          <a:p>
            <a:endParaRPr lang="en-CA" b="1" dirty="0" smtClean="0"/>
          </a:p>
          <a:p>
            <a:r>
              <a:rPr lang="en-CA" b="1" dirty="0" smtClean="0"/>
              <a:t>Employer Responsibilities:</a:t>
            </a:r>
            <a:endParaRPr lang="en-CA" b="1" dirty="0" smtClean="0"/>
          </a:p>
          <a:p>
            <a:pPr marL="0" marR="0" lvl="0" indent="0" algn="l" defTabSz="914400" rtl="0" eaLnBrk="0" fontAlgn="base" latinLnBrk="0" hangingPunct="0">
              <a:lnSpc>
                <a:spcPct val="100000"/>
              </a:lnSpc>
              <a:spcBef>
                <a:spcPct val="30000"/>
              </a:spcBef>
              <a:spcAft>
                <a:spcPct val="0"/>
              </a:spcAft>
              <a:buClrTx/>
              <a:buSzTx/>
              <a:buFontTx/>
              <a:buNone/>
              <a:tabLst/>
              <a:defRPr/>
            </a:pPr>
            <a:r>
              <a:rPr lang="en-US" kern="1200" dirty="0" smtClean="0"/>
              <a:t>As an employer, you are responsible to:</a:t>
            </a:r>
          </a:p>
          <a:p>
            <a:pPr marL="628650" marR="0" lvl="1" indent="-171450" algn="l" defTabSz="914400" rtl="0" eaLnBrk="0" fontAlgn="base" latinLnBrk="0" hangingPunct="0">
              <a:lnSpc>
                <a:spcPct val="100000"/>
              </a:lnSpc>
              <a:spcBef>
                <a:spcPct val="30000"/>
              </a:spcBef>
              <a:spcAft>
                <a:spcPct val="0"/>
              </a:spcAft>
              <a:buClrTx/>
              <a:buSzTx/>
              <a:buFont typeface="Arial" panose="020B0604020202020204" pitchFamily="34" charset="0"/>
              <a:buChar char="•"/>
              <a:tabLst/>
              <a:defRPr/>
            </a:pPr>
            <a:r>
              <a:rPr lang="en-US" sz="1200" kern="1200" dirty="0" smtClean="0">
                <a:solidFill>
                  <a:schemeClr val="tx1"/>
                </a:solidFill>
                <a:effectLst/>
                <a:latin typeface="+mn-lt"/>
                <a:ea typeface="+mn-ea"/>
                <a:cs typeface="+mn-cs"/>
              </a:rPr>
              <a:t>Intervene promptly once aware of sexual harassment, harassment/bullying and/or workplace violence.</a:t>
            </a:r>
          </a:p>
          <a:p>
            <a:pPr marL="628650" marR="0" lvl="1" indent="-171450" algn="l" defTabSz="914400" rtl="0" eaLnBrk="0" fontAlgn="base" latinLnBrk="0" hangingPunct="0">
              <a:lnSpc>
                <a:spcPct val="100000"/>
              </a:lnSpc>
              <a:spcBef>
                <a:spcPct val="30000"/>
              </a:spcBef>
              <a:spcAft>
                <a:spcPct val="0"/>
              </a:spcAft>
              <a:buClrTx/>
              <a:buSzTx/>
              <a:buFont typeface="Arial" panose="020B0604020202020204" pitchFamily="34" charset="0"/>
              <a:buChar char="•"/>
              <a:tabLst/>
              <a:defRPr/>
            </a:pPr>
            <a:r>
              <a:rPr lang="en-US" sz="1200" kern="1200" dirty="0" smtClean="0">
                <a:solidFill>
                  <a:schemeClr val="tx1"/>
                </a:solidFill>
                <a:effectLst/>
                <a:latin typeface="+mn-lt"/>
                <a:ea typeface="+mn-ea"/>
                <a:cs typeface="+mn-cs"/>
              </a:rPr>
              <a:t>Ensure all complaints are handled fairly, confidentially, effectively and in a timely manner.</a:t>
            </a:r>
          </a:p>
          <a:p>
            <a:pPr marL="628650" marR="0" lvl="1" indent="-171450" algn="l" defTabSz="914400" rtl="0" eaLnBrk="0" fontAlgn="base" latinLnBrk="0" hangingPunct="0">
              <a:lnSpc>
                <a:spcPct val="100000"/>
              </a:lnSpc>
              <a:spcBef>
                <a:spcPct val="30000"/>
              </a:spcBef>
              <a:spcAft>
                <a:spcPct val="0"/>
              </a:spcAft>
              <a:buClrTx/>
              <a:buSzTx/>
              <a:buFont typeface="Arial" panose="020B0604020202020204" pitchFamily="34" charset="0"/>
              <a:buChar char="•"/>
              <a:tabLst/>
              <a:defRPr/>
            </a:pPr>
            <a:r>
              <a:rPr lang="en-US" sz="1200" kern="1200" dirty="0" smtClean="0">
                <a:solidFill>
                  <a:schemeClr val="tx1"/>
                </a:solidFill>
                <a:effectLst/>
                <a:latin typeface="+mn-lt"/>
                <a:ea typeface="+mn-ea"/>
                <a:cs typeface="+mn-cs"/>
              </a:rPr>
              <a:t>Take appropriate action respecting employees and that all actions taken to resolve the issue are documented.</a:t>
            </a:r>
          </a:p>
          <a:p>
            <a:pPr marL="628650" marR="0" lvl="1" indent="-171450" algn="l" defTabSz="914400" rtl="0" eaLnBrk="0" fontAlgn="base" latinLnBrk="0" hangingPunct="0">
              <a:lnSpc>
                <a:spcPct val="100000"/>
              </a:lnSpc>
              <a:spcBef>
                <a:spcPct val="30000"/>
              </a:spcBef>
              <a:spcAft>
                <a:spcPct val="0"/>
              </a:spcAft>
              <a:buClrTx/>
              <a:buSzTx/>
              <a:buFont typeface="Arial" panose="020B0604020202020204" pitchFamily="34" charset="0"/>
              <a:buChar char="•"/>
              <a:tabLst/>
              <a:defRPr/>
            </a:pPr>
            <a:r>
              <a:rPr lang="en-US" sz="1200" kern="1200" dirty="0" smtClean="0">
                <a:solidFill>
                  <a:schemeClr val="tx1"/>
                </a:solidFill>
                <a:effectLst/>
                <a:latin typeface="+mn-lt"/>
                <a:ea typeface="+mn-ea"/>
                <a:cs typeface="+mn-cs"/>
              </a:rPr>
              <a:t>Ensure there is no reprisal or retaliation against the person who made the complaint.</a:t>
            </a:r>
          </a:p>
          <a:p>
            <a:pPr marL="628650" marR="0" lvl="1" indent="-171450" algn="l" defTabSz="914400" rtl="0" eaLnBrk="0" fontAlgn="base" latinLnBrk="0" hangingPunct="0">
              <a:lnSpc>
                <a:spcPct val="100000"/>
              </a:lnSpc>
              <a:spcBef>
                <a:spcPct val="30000"/>
              </a:spcBef>
              <a:spcAft>
                <a:spcPct val="0"/>
              </a:spcAft>
              <a:buClrTx/>
              <a:buSzTx/>
              <a:buFont typeface="Arial" panose="020B0604020202020204" pitchFamily="34" charset="0"/>
              <a:buChar char="•"/>
              <a:tabLst/>
              <a:defRPr/>
            </a:pPr>
            <a:r>
              <a:rPr lang="en-US" sz="1200" kern="1200" dirty="0" smtClean="0">
                <a:solidFill>
                  <a:schemeClr val="tx1"/>
                </a:solidFill>
                <a:effectLst/>
                <a:latin typeface="+mn-lt"/>
                <a:ea typeface="+mn-ea"/>
                <a:cs typeface="+mn-cs"/>
              </a:rPr>
              <a:t>Ensure workplace restoration measures are put in place following the resolution of a situation involving inappropriate behavior.</a:t>
            </a:r>
          </a:p>
          <a:p>
            <a:pPr marL="628650" marR="0" lvl="1" indent="-171450" algn="l" defTabSz="914400" rtl="0" eaLnBrk="0" fontAlgn="base" latinLnBrk="0" hangingPunct="0">
              <a:lnSpc>
                <a:spcPct val="100000"/>
              </a:lnSpc>
              <a:spcBef>
                <a:spcPct val="30000"/>
              </a:spcBef>
              <a:spcAft>
                <a:spcPct val="0"/>
              </a:spcAft>
              <a:buClrTx/>
              <a:buSzTx/>
              <a:buFont typeface="Arial" panose="020B0604020202020204" pitchFamily="34" charset="0"/>
              <a:buChar char="•"/>
              <a:tabLst/>
              <a:defRPr/>
            </a:pPr>
            <a:r>
              <a:rPr lang="en-US" sz="1200" kern="1200" dirty="0" smtClean="0">
                <a:solidFill>
                  <a:schemeClr val="tx1"/>
                </a:solidFill>
                <a:effectLst/>
                <a:latin typeface="+mn-lt"/>
                <a:ea typeface="+mn-ea"/>
                <a:cs typeface="+mn-cs"/>
              </a:rPr>
              <a:t>Report or investigate all complaints and maintain confidentiality of all disclosures received under the community respectful workplace and harassment prevention policy.</a:t>
            </a:r>
            <a:endParaRPr lang="en-CA" dirty="0"/>
          </a:p>
        </p:txBody>
      </p:sp>
      <p:sp>
        <p:nvSpPr>
          <p:cNvPr id="4" name="Slide Number Placeholder 3"/>
          <p:cNvSpPr>
            <a:spLocks noGrp="1"/>
          </p:cNvSpPr>
          <p:nvPr>
            <p:ph type="sldNum" sz="quarter" idx="10"/>
          </p:nvPr>
        </p:nvSpPr>
        <p:spPr/>
        <p:txBody>
          <a:bodyPr/>
          <a:lstStyle/>
          <a:p>
            <a:pPr>
              <a:defRPr/>
            </a:pPr>
            <a:fld id="{7410456D-5B60-4147-AEFC-FDF2F05BA408}" type="slidenum">
              <a:rPr lang="en-CA" smtClean="0"/>
              <a:pPr>
                <a:defRPr/>
              </a:pPr>
              <a:t>69</a:t>
            </a:fld>
            <a:endParaRPr lang="en-CA"/>
          </a:p>
        </p:txBody>
      </p:sp>
    </p:spTree>
    <p:extLst>
      <p:ext uri="{BB962C8B-B14F-4D97-AF65-F5344CB8AC3E}">
        <p14:creationId xmlns:p14="http://schemas.microsoft.com/office/powerpoint/2010/main" val="2997002813"/>
      </p:ext>
    </p:extLst>
  </p:cSld>
  <p:clrMapOvr>
    <a:masterClrMapping/>
  </p:clrMapOvr>
</p:notes>
</file>

<file path=ppt/notesSlides/notesSlide6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pPr>
              <a:defRPr/>
            </a:pPr>
            <a:fld id="{7410456D-5B60-4147-AEFC-FDF2F05BA408}" type="slidenum">
              <a:rPr lang="en-CA" smtClean="0"/>
              <a:pPr>
                <a:defRPr/>
              </a:pPr>
              <a:t>70</a:t>
            </a:fld>
            <a:endParaRPr lang="en-CA"/>
          </a:p>
        </p:txBody>
      </p:sp>
    </p:spTree>
    <p:extLst>
      <p:ext uri="{BB962C8B-B14F-4D97-AF65-F5344CB8AC3E}">
        <p14:creationId xmlns:p14="http://schemas.microsoft.com/office/powerpoint/2010/main" val="203117562"/>
      </p:ext>
    </p:extLst>
  </p:cSld>
  <p:clrMapOvr>
    <a:masterClrMapping/>
  </p:clrMapOvr>
</p:notes>
</file>

<file path=ppt/notesSlides/notesSlide6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b="1" dirty="0" smtClean="0">
                <a:solidFill>
                  <a:schemeClr val="tx1"/>
                </a:solidFill>
                <a:effectLst>
                  <a:outerShdw blurRad="38100" dist="38100" dir="2700000" algn="tl">
                    <a:srgbClr val="C0C0C0"/>
                  </a:outerShdw>
                </a:effectLst>
              </a:rPr>
              <a:t>Fraud Awareness:</a:t>
            </a:r>
          </a:p>
          <a:p>
            <a:pPr marL="171450" indent="-171450" eaLnBrk="1" hangingPunct="1">
              <a:lnSpc>
                <a:spcPct val="80000"/>
              </a:lnSpc>
              <a:buFont typeface="Arial" panose="020B0604020202020204" pitchFamily="34" charset="0"/>
              <a:buChar char="•"/>
              <a:defRPr/>
            </a:pPr>
            <a:r>
              <a:rPr lang="en-CA" sz="1200" dirty="0" smtClean="0">
                <a:latin typeface="Comic Sans MS" pitchFamily="66" charset="0"/>
              </a:rPr>
              <a:t>Each council member is responsible to protect community assets from theft,</a:t>
            </a:r>
            <a:r>
              <a:rPr lang="en-CA" sz="1200" baseline="0" dirty="0" smtClean="0">
                <a:latin typeface="Comic Sans MS" pitchFamily="66" charset="0"/>
              </a:rPr>
              <a:t> </a:t>
            </a:r>
            <a:r>
              <a:rPr lang="en-CA" sz="1200" dirty="0" smtClean="0">
                <a:latin typeface="Comic Sans MS" pitchFamily="66" charset="0"/>
              </a:rPr>
              <a:t>misuse, neglect</a:t>
            </a:r>
            <a:r>
              <a:rPr lang="en-CA" sz="1200" baseline="0" dirty="0" smtClean="0">
                <a:latin typeface="Comic Sans MS" pitchFamily="66" charset="0"/>
              </a:rPr>
              <a:t> and </a:t>
            </a:r>
            <a:r>
              <a:rPr lang="en-CA" sz="1200" dirty="0" smtClean="0">
                <a:latin typeface="Comic Sans MS" pitchFamily="66" charset="0"/>
              </a:rPr>
              <a:t>fraud</a:t>
            </a:r>
            <a:r>
              <a:rPr lang="en-CA" sz="1200" baseline="0" dirty="0" smtClean="0">
                <a:latin typeface="Comic Sans MS" pitchFamily="66" charset="0"/>
              </a:rPr>
              <a:t>.</a:t>
            </a:r>
            <a:endParaRPr lang="en-CA" sz="1200" dirty="0" smtClean="0">
              <a:latin typeface="Comic Sans MS" pitchFamily="66" charset="0"/>
            </a:endParaRPr>
          </a:p>
          <a:p>
            <a:pPr eaLnBrk="1" hangingPunct="1">
              <a:lnSpc>
                <a:spcPct val="80000"/>
              </a:lnSpc>
              <a:buFontTx/>
              <a:buNone/>
              <a:defRPr/>
            </a:pPr>
            <a:endParaRPr lang="en-CA" sz="900" b="1" dirty="0" smtClean="0">
              <a:solidFill>
                <a:schemeClr val="folHlink"/>
              </a:solidFill>
              <a:effectLst>
                <a:outerShdw blurRad="38100" dist="38100" dir="2700000" algn="tl">
                  <a:srgbClr val="C0C0C0"/>
                </a:outerShdw>
              </a:effectLst>
              <a:latin typeface="Comic Sans MS" pitchFamily="66" charset="0"/>
            </a:endParaRPr>
          </a:p>
          <a:p>
            <a:pPr eaLnBrk="1" hangingPunct="1">
              <a:lnSpc>
                <a:spcPct val="80000"/>
              </a:lnSpc>
              <a:buFontTx/>
              <a:buNone/>
              <a:defRPr/>
            </a:pPr>
            <a:r>
              <a:rPr lang="en-CA" sz="800" b="1" kern="1200" dirty="0" smtClean="0">
                <a:solidFill>
                  <a:schemeClr val="tx1"/>
                </a:solidFill>
                <a:latin typeface="+mn-lt"/>
                <a:ea typeface="+mn-ea"/>
                <a:cs typeface="+mn-cs"/>
              </a:rPr>
              <a:t>Fraud Related Facts:</a:t>
            </a:r>
          </a:p>
          <a:p>
            <a:pPr marL="628650" lvl="1" indent="-171450" eaLnBrk="1" hangingPunct="1">
              <a:lnSpc>
                <a:spcPct val="80000"/>
              </a:lnSpc>
              <a:buFont typeface="Arial" panose="020B0604020202020204" pitchFamily="34" charset="0"/>
              <a:buChar char="•"/>
              <a:defRPr/>
            </a:pPr>
            <a:r>
              <a:rPr lang="en-CA" sz="1200" kern="1200" dirty="0" smtClean="0">
                <a:solidFill>
                  <a:schemeClr val="tx1"/>
                </a:solidFill>
                <a:latin typeface="+mn-lt"/>
                <a:ea typeface="+mn-ea"/>
                <a:cs typeface="+mn-cs"/>
              </a:rPr>
              <a:t>Fraud is often a result of poor management practices which should not be tolerated by council.</a:t>
            </a:r>
          </a:p>
          <a:p>
            <a:pPr marL="628650" lvl="1" indent="-171450" eaLnBrk="1" hangingPunct="1">
              <a:lnSpc>
                <a:spcPct val="80000"/>
              </a:lnSpc>
              <a:buFont typeface="Arial" panose="020B0604020202020204" pitchFamily="34" charset="0"/>
              <a:buChar char="•"/>
              <a:defRPr/>
            </a:pPr>
            <a:r>
              <a:rPr lang="en-CA" sz="1200" kern="1200" dirty="0" smtClean="0">
                <a:solidFill>
                  <a:schemeClr val="tx1"/>
                </a:solidFill>
                <a:latin typeface="+mn-lt"/>
                <a:ea typeface="+mn-ea"/>
                <a:cs typeface="+mn-cs"/>
              </a:rPr>
              <a:t>Early detection reduces losses, whereas delay increases them.</a:t>
            </a:r>
          </a:p>
          <a:p>
            <a:pPr marL="628650" lvl="1" indent="-171450" eaLnBrk="1" hangingPunct="1">
              <a:lnSpc>
                <a:spcPct val="80000"/>
              </a:lnSpc>
              <a:buFont typeface="Arial" panose="020B0604020202020204" pitchFamily="34" charset="0"/>
              <a:buChar char="•"/>
              <a:defRPr/>
            </a:pPr>
            <a:r>
              <a:rPr lang="en-CA" sz="1200" kern="1200" dirty="0" smtClean="0">
                <a:solidFill>
                  <a:schemeClr val="tx1"/>
                </a:solidFill>
                <a:latin typeface="+mn-lt"/>
                <a:ea typeface="+mn-ea"/>
                <a:cs typeface="+mn-cs"/>
              </a:rPr>
              <a:t>Prevention starts with good financial and administrative practices.</a:t>
            </a:r>
          </a:p>
          <a:p>
            <a:pPr marL="628650" lvl="1" indent="-171450" eaLnBrk="1" hangingPunct="1">
              <a:lnSpc>
                <a:spcPct val="80000"/>
              </a:lnSpc>
              <a:buFont typeface="Arial" panose="020B0604020202020204" pitchFamily="34" charset="0"/>
              <a:buChar char="•"/>
              <a:defRPr/>
            </a:pPr>
            <a:r>
              <a:rPr lang="en-CA" sz="1200" kern="1200" dirty="0" smtClean="0">
                <a:solidFill>
                  <a:schemeClr val="tx1"/>
                </a:solidFill>
                <a:latin typeface="+mn-lt"/>
                <a:ea typeface="+mn-ea"/>
                <a:cs typeface="+mn-cs"/>
              </a:rPr>
              <a:t>Be aware of the warning signs.</a:t>
            </a:r>
            <a:endParaRPr lang="en-US" sz="1200" kern="1200" dirty="0" smtClean="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pPr>
              <a:defRPr/>
            </a:pPr>
            <a:fld id="{7410456D-5B60-4147-AEFC-FDF2F05BA408}" type="slidenum">
              <a:rPr lang="en-CA" smtClean="0"/>
              <a:pPr>
                <a:defRPr/>
              </a:pPr>
              <a:t>71</a:t>
            </a:fld>
            <a:endParaRPr lang="en-CA"/>
          </a:p>
        </p:txBody>
      </p:sp>
    </p:spTree>
    <p:extLst>
      <p:ext uri="{BB962C8B-B14F-4D97-AF65-F5344CB8AC3E}">
        <p14:creationId xmlns:p14="http://schemas.microsoft.com/office/powerpoint/2010/main" val="241913032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267" name="Notes Placeholder 2"/>
          <p:cNvSpPr>
            <a:spLocks noGrp="1"/>
          </p:cNvSpPr>
          <p:nvPr>
            <p:ph type="body" idx="1"/>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indent="0" eaLnBrk="1" hangingPunct="1">
              <a:spcBef>
                <a:spcPct val="0"/>
              </a:spcBef>
              <a:buFont typeface="Arial" panose="020B0604020202020204" pitchFamily="34" charset="0"/>
              <a:buNone/>
              <a:defRPr/>
            </a:pPr>
            <a:r>
              <a:rPr lang="en-US" altLang="en-US" sz="2400" b="1" dirty="0" smtClean="0"/>
              <a:t>Distribution</a:t>
            </a:r>
            <a:r>
              <a:rPr lang="en-US" altLang="en-US" sz="2400" b="1" baseline="0" dirty="0" smtClean="0"/>
              <a:t> of Legislative Powers in </a:t>
            </a:r>
            <a:r>
              <a:rPr lang="en-US" altLang="en-US" sz="2400" b="1" baseline="0" dirty="0" smtClean="0"/>
              <a:t>Canada:</a:t>
            </a:r>
            <a:endParaRPr lang="en-US" altLang="en-US" sz="2400" b="1" baseline="0" dirty="0" smtClean="0"/>
          </a:p>
          <a:p>
            <a:pPr marL="0" indent="0" eaLnBrk="1" hangingPunct="1">
              <a:spcBef>
                <a:spcPct val="0"/>
              </a:spcBef>
              <a:buFont typeface="Arial" panose="020B0604020202020204" pitchFamily="34" charset="0"/>
              <a:buNone/>
              <a:defRPr/>
            </a:pPr>
            <a:endParaRPr lang="en-US" altLang="en-US" sz="2400" b="1" dirty="0" smtClean="0"/>
          </a:p>
          <a:p>
            <a:pPr marL="0" indent="0" eaLnBrk="1" hangingPunct="1">
              <a:spcBef>
                <a:spcPct val="0"/>
              </a:spcBef>
              <a:buFont typeface="Arial" panose="020B0604020202020204" pitchFamily="34" charset="0"/>
              <a:buNone/>
              <a:defRPr/>
            </a:pPr>
            <a:r>
              <a:rPr lang="en-US" altLang="en-US" sz="2400" b="1" dirty="0" smtClean="0"/>
              <a:t>Delegated Authority:</a:t>
            </a:r>
          </a:p>
          <a:p>
            <a:pPr marL="628650" lvl="1" indent="-171450" eaLnBrk="1" hangingPunct="1">
              <a:spcBef>
                <a:spcPct val="0"/>
              </a:spcBef>
              <a:buFont typeface="Arial" panose="020B0604020202020204" pitchFamily="34" charset="0"/>
              <a:buChar char="•"/>
              <a:defRPr/>
            </a:pPr>
            <a:r>
              <a:rPr lang="en-US" altLang="en-US" sz="2400" dirty="0" smtClean="0"/>
              <a:t>Local government authorities are created by provincial legislation and have no sovereign powers.</a:t>
            </a:r>
          </a:p>
          <a:p>
            <a:pPr marL="628650" lvl="1" indent="-171450" eaLnBrk="1" hangingPunct="1">
              <a:spcBef>
                <a:spcPct val="0"/>
              </a:spcBef>
              <a:buFont typeface="Arial" panose="020B0604020202020204" pitchFamily="34" charset="0"/>
              <a:buChar char="•"/>
              <a:defRPr/>
            </a:pPr>
            <a:r>
              <a:rPr lang="en-US" altLang="en-US" sz="2400" dirty="0" smtClean="0"/>
              <a:t>Local authorities have powers that are delegated by the provincial governments.</a:t>
            </a:r>
          </a:p>
          <a:p>
            <a:pPr marL="628650" lvl="1" indent="-171450" eaLnBrk="1" hangingPunct="1">
              <a:spcBef>
                <a:spcPct val="0"/>
              </a:spcBef>
              <a:buFont typeface="Arial" panose="020B0604020202020204" pitchFamily="34" charset="0"/>
              <a:buChar char="•"/>
              <a:defRPr/>
            </a:pPr>
            <a:r>
              <a:rPr lang="en-US" altLang="en-US" sz="2400" dirty="0" smtClean="0"/>
              <a:t>Council receives its authority</a:t>
            </a:r>
            <a:r>
              <a:rPr lang="en-US" altLang="en-US" sz="2400" b="0" i="0" dirty="0" smtClean="0"/>
              <a:t> </a:t>
            </a:r>
            <a:r>
              <a:rPr lang="en-US" altLang="en-US" sz="2400" b="0" i="0" dirty="0" smtClean="0">
                <a:solidFill>
                  <a:srgbClr val="FF0000"/>
                </a:solidFill>
              </a:rPr>
              <a:t>and must govern</a:t>
            </a:r>
            <a:r>
              <a:rPr lang="en-US" altLang="en-US" sz="2400" b="0" i="0" baseline="0" dirty="0" smtClean="0">
                <a:solidFill>
                  <a:srgbClr val="FF0000"/>
                </a:solidFill>
              </a:rPr>
              <a:t> in accordance </a:t>
            </a:r>
            <a:r>
              <a:rPr lang="en-US" altLang="en-US" sz="2400" baseline="0" dirty="0" smtClean="0"/>
              <a:t>with</a:t>
            </a:r>
            <a:r>
              <a:rPr lang="en-US" altLang="en-US" sz="2400" dirty="0" smtClean="0"/>
              <a:t> The Northern Affairs Act.</a:t>
            </a:r>
          </a:p>
        </p:txBody>
      </p:sp>
      <p:sp>
        <p:nvSpPr>
          <p:cNvPr id="1126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379F6F8A-9094-402B-ADD1-89BB3EC21109}" type="slidenum">
              <a:rPr lang="en-CA" altLang="en-US" smtClean="0"/>
              <a:pPr/>
              <a:t>7</a:t>
            </a:fld>
            <a:endParaRPr lang="en-CA" altLang="en-US" smtClean="0"/>
          </a:p>
        </p:txBody>
      </p:sp>
    </p:spTree>
  </p:cSld>
  <p:clrMapOvr>
    <a:masterClrMapping/>
  </p:clrMapOvr>
</p:notes>
</file>

<file path=ppt/notesSlides/notesSlide7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b="1" dirty="0" smtClean="0">
                <a:solidFill>
                  <a:schemeClr val="tx1"/>
                </a:solidFill>
                <a:effectLst>
                  <a:outerShdw blurRad="38100" dist="38100" dir="2700000" algn="tl">
                    <a:srgbClr val="C0C0C0"/>
                  </a:outerShdw>
                </a:effectLst>
              </a:rPr>
              <a:t>Fraud </a:t>
            </a:r>
            <a:r>
              <a:rPr lang="en-CA" b="1" dirty="0" smtClean="0">
                <a:solidFill>
                  <a:schemeClr val="tx1"/>
                </a:solidFill>
                <a:effectLst>
                  <a:outerShdw blurRad="38100" dist="38100" dir="2700000" algn="tl">
                    <a:srgbClr val="C0C0C0"/>
                  </a:outerShdw>
                </a:effectLst>
              </a:rPr>
              <a:t>Awareness:</a:t>
            </a:r>
            <a:endParaRPr lang="en-CA" b="1" dirty="0" smtClean="0">
              <a:solidFill>
                <a:schemeClr val="tx1"/>
              </a:solidFill>
              <a:effectLst>
                <a:outerShdw blurRad="38100" dist="38100" dir="2700000" algn="tl">
                  <a:srgbClr val="C0C0C0"/>
                </a:outerShdw>
              </a:effectLst>
            </a:endParaRPr>
          </a:p>
          <a:p>
            <a:endParaRPr lang="en-CA" b="1" dirty="0" smtClean="0">
              <a:solidFill>
                <a:schemeClr val="tx1"/>
              </a:solidFill>
              <a:effectLst>
                <a:outerShdw blurRad="38100" dist="38100" dir="2700000" algn="tl">
                  <a:srgbClr val="C0C0C0"/>
                </a:outerShdw>
              </a:effectLst>
            </a:endParaRPr>
          </a:p>
          <a:p>
            <a:pPr eaLnBrk="1" hangingPunct="1">
              <a:lnSpc>
                <a:spcPct val="80000"/>
              </a:lnSpc>
              <a:buFontTx/>
              <a:buNone/>
              <a:defRPr/>
            </a:pPr>
            <a:r>
              <a:rPr lang="en-CA" b="1" dirty="0" smtClean="0"/>
              <a:t>Warning Signs:</a:t>
            </a:r>
          </a:p>
          <a:p>
            <a:pPr marL="628650" lvl="1" indent="-171450">
              <a:buFont typeface="Arial" panose="020B0604020202020204" pitchFamily="34" charset="0"/>
              <a:buChar char="•"/>
            </a:pPr>
            <a:r>
              <a:rPr lang="en-CA" sz="1200" kern="1200" dirty="0" smtClean="0">
                <a:solidFill>
                  <a:schemeClr val="tx1"/>
                </a:solidFill>
                <a:effectLst/>
                <a:latin typeface="+mn-lt"/>
                <a:ea typeface="+mn-ea"/>
                <a:cs typeface="+mn-cs"/>
              </a:rPr>
              <a:t>Infrequent council meetings.</a:t>
            </a:r>
          </a:p>
          <a:p>
            <a:pPr marL="628650" lvl="1" indent="-171450">
              <a:buFont typeface="Arial" panose="020B0604020202020204" pitchFamily="34" charset="0"/>
              <a:buChar char="•"/>
            </a:pPr>
            <a:r>
              <a:rPr lang="en-CA" sz="1200" kern="1200" dirty="0" smtClean="0">
                <a:solidFill>
                  <a:schemeClr val="tx1"/>
                </a:solidFill>
                <a:effectLst/>
                <a:latin typeface="+mn-lt"/>
                <a:ea typeface="+mn-ea"/>
                <a:cs typeface="+mn-cs"/>
              </a:rPr>
              <a:t>No approval of prior minutes, expenditures and financial statements in council minutes.</a:t>
            </a:r>
          </a:p>
          <a:p>
            <a:pPr marL="628650" lvl="1" indent="-171450">
              <a:buFont typeface="Arial" panose="020B0604020202020204" pitchFamily="34" charset="0"/>
              <a:buChar char="•"/>
            </a:pPr>
            <a:r>
              <a:rPr lang="en-CA" sz="1200" kern="1200" dirty="0" smtClean="0">
                <a:solidFill>
                  <a:schemeClr val="tx1"/>
                </a:solidFill>
                <a:effectLst/>
                <a:latin typeface="+mn-lt"/>
                <a:ea typeface="+mn-ea"/>
                <a:cs typeface="+mn-cs"/>
              </a:rPr>
              <a:t>Unapproved expenditures.</a:t>
            </a:r>
          </a:p>
          <a:p>
            <a:pPr marL="628650" lvl="1" indent="-171450">
              <a:buFont typeface="Arial" panose="020B0604020202020204" pitchFamily="34" charset="0"/>
              <a:buChar char="•"/>
            </a:pPr>
            <a:r>
              <a:rPr lang="en-CA" sz="1200" kern="1200" dirty="0" smtClean="0">
                <a:solidFill>
                  <a:schemeClr val="tx1"/>
                </a:solidFill>
                <a:effectLst/>
                <a:latin typeface="+mn-lt"/>
                <a:ea typeface="+mn-ea"/>
                <a:cs typeface="+mn-cs"/>
              </a:rPr>
              <a:t>No documentation for expenditures. </a:t>
            </a:r>
          </a:p>
          <a:p>
            <a:pPr marL="628650" lvl="1" indent="-171450">
              <a:buFont typeface="Arial" panose="020B0604020202020204" pitchFamily="34" charset="0"/>
              <a:buChar char="•"/>
            </a:pPr>
            <a:r>
              <a:rPr lang="en-CA" sz="1200" kern="1200" dirty="0" smtClean="0">
                <a:solidFill>
                  <a:schemeClr val="tx1"/>
                </a:solidFill>
                <a:effectLst/>
                <a:latin typeface="+mn-lt"/>
                <a:ea typeface="+mn-ea"/>
                <a:cs typeface="+mn-cs"/>
              </a:rPr>
              <a:t>Late or no bank reconciliations.</a:t>
            </a:r>
          </a:p>
          <a:p>
            <a:pPr marL="628650" lvl="1" indent="-171450">
              <a:buFont typeface="Arial" panose="020B0604020202020204" pitchFamily="34" charset="0"/>
              <a:buChar char="•"/>
            </a:pPr>
            <a:r>
              <a:rPr lang="en-CA" sz="1200" kern="1200" dirty="0" smtClean="0">
                <a:solidFill>
                  <a:schemeClr val="tx1"/>
                </a:solidFill>
                <a:effectLst/>
                <a:latin typeface="+mn-lt"/>
                <a:ea typeface="+mn-ea"/>
                <a:cs typeface="+mn-cs"/>
              </a:rPr>
              <a:t>Late payments/late payment charges and penalties.</a:t>
            </a:r>
          </a:p>
          <a:p>
            <a:pPr marL="628650" lvl="1" indent="-171450">
              <a:buFont typeface="Arial" panose="020B0604020202020204" pitchFamily="34" charset="0"/>
              <a:buChar char="•"/>
            </a:pPr>
            <a:r>
              <a:rPr lang="en-CA" sz="1200" kern="1200" dirty="0" smtClean="0">
                <a:solidFill>
                  <a:schemeClr val="tx1"/>
                </a:solidFill>
                <a:effectLst/>
                <a:latin typeface="+mn-lt"/>
                <a:ea typeface="+mn-ea"/>
                <a:cs typeface="+mn-cs"/>
              </a:rPr>
              <a:t>Inability to complete projects on a timely basis.</a:t>
            </a:r>
          </a:p>
          <a:p>
            <a:pPr marL="628650" lvl="1" indent="-171450">
              <a:buFont typeface="Arial" panose="020B0604020202020204" pitchFamily="34" charset="0"/>
              <a:buChar char="•"/>
            </a:pPr>
            <a:r>
              <a:rPr lang="en-CA" sz="1200" kern="1200" dirty="0" smtClean="0">
                <a:solidFill>
                  <a:schemeClr val="tx1"/>
                </a:solidFill>
                <a:effectLst/>
                <a:latin typeface="+mn-lt"/>
                <a:ea typeface="+mn-ea"/>
                <a:cs typeface="+mn-cs"/>
              </a:rPr>
              <a:t>Failure to deposit reserve funds into reserve investments on a timely basis.</a:t>
            </a:r>
          </a:p>
          <a:p>
            <a:pPr marL="628650" lvl="1" indent="-171450">
              <a:buFont typeface="Arial" panose="020B0604020202020204" pitchFamily="34" charset="0"/>
              <a:buChar char="•"/>
            </a:pPr>
            <a:r>
              <a:rPr lang="en-CA" sz="1200" kern="1200" dirty="0" smtClean="0">
                <a:solidFill>
                  <a:schemeClr val="tx1"/>
                </a:solidFill>
                <a:effectLst/>
                <a:latin typeface="+mn-lt"/>
                <a:ea typeface="+mn-ea"/>
                <a:cs typeface="+mn-cs"/>
              </a:rPr>
              <a:t>Signing of blank cheques.</a:t>
            </a:r>
          </a:p>
        </p:txBody>
      </p:sp>
      <p:sp>
        <p:nvSpPr>
          <p:cNvPr id="4" name="Slide Number Placeholder 3"/>
          <p:cNvSpPr>
            <a:spLocks noGrp="1"/>
          </p:cNvSpPr>
          <p:nvPr>
            <p:ph type="sldNum" sz="quarter" idx="10"/>
          </p:nvPr>
        </p:nvSpPr>
        <p:spPr/>
        <p:txBody>
          <a:bodyPr/>
          <a:lstStyle/>
          <a:p>
            <a:pPr>
              <a:defRPr/>
            </a:pPr>
            <a:fld id="{7410456D-5B60-4147-AEFC-FDF2F05BA408}" type="slidenum">
              <a:rPr lang="en-CA" smtClean="0"/>
              <a:pPr>
                <a:defRPr/>
              </a:pPr>
              <a:t>72</a:t>
            </a:fld>
            <a:endParaRPr lang="en-CA"/>
          </a:p>
        </p:txBody>
      </p:sp>
    </p:spTree>
    <p:extLst>
      <p:ext uri="{BB962C8B-B14F-4D97-AF65-F5344CB8AC3E}">
        <p14:creationId xmlns:p14="http://schemas.microsoft.com/office/powerpoint/2010/main" val="495439769"/>
      </p:ext>
    </p:extLst>
  </p:cSld>
  <p:clrMapOvr>
    <a:masterClrMapping/>
  </p:clrMapOvr>
</p:notes>
</file>

<file path=ppt/notesSlides/notesSlide7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b="1" dirty="0" smtClean="0">
                <a:solidFill>
                  <a:schemeClr val="tx1"/>
                </a:solidFill>
                <a:effectLst>
                  <a:outerShdw blurRad="38100" dist="38100" dir="2700000" algn="tl">
                    <a:srgbClr val="C0C0C0"/>
                  </a:outerShdw>
                </a:effectLst>
              </a:rPr>
              <a:t>Fraud </a:t>
            </a:r>
            <a:r>
              <a:rPr lang="en-CA" b="1" dirty="0" smtClean="0">
                <a:solidFill>
                  <a:schemeClr val="tx1"/>
                </a:solidFill>
                <a:effectLst>
                  <a:outerShdw blurRad="38100" dist="38100" dir="2700000" algn="tl">
                    <a:srgbClr val="C0C0C0"/>
                  </a:outerShdw>
                </a:effectLst>
              </a:rPr>
              <a:t>Awareness:</a:t>
            </a:r>
            <a:endParaRPr lang="en-CA" b="1" dirty="0" smtClean="0">
              <a:solidFill>
                <a:schemeClr val="tx1"/>
              </a:solidFill>
              <a:effectLst>
                <a:outerShdw blurRad="38100" dist="38100" dir="2700000" algn="tl">
                  <a:srgbClr val="C0C0C0"/>
                </a:outerShdw>
              </a:effectLst>
            </a:endParaRPr>
          </a:p>
          <a:p>
            <a:endParaRPr lang="en-CA" b="1" dirty="0" smtClean="0">
              <a:solidFill>
                <a:schemeClr val="tx1"/>
              </a:solidFill>
              <a:effectLst>
                <a:outerShdw blurRad="38100" dist="38100" dir="2700000" algn="tl">
                  <a:srgbClr val="C0C0C0"/>
                </a:outerShdw>
              </a:effectLst>
            </a:endParaRPr>
          </a:p>
          <a:p>
            <a:pPr eaLnBrk="1" hangingPunct="1">
              <a:lnSpc>
                <a:spcPct val="80000"/>
              </a:lnSpc>
              <a:buFontTx/>
              <a:buNone/>
              <a:defRPr/>
            </a:pPr>
            <a:r>
              <a:rPr lang="en-CA" b="1" dirty="0" smtClean="0"/>
              <a:t>Warning Signs:</a:t>
            </a:r>
          </a:p>
          <a:p>
            <a:pPr marL="628650" lvl="1" indent="-171450">
              <a:buFont typeface="Arial" panose="020B0604020202020204" pitchFamily="34" charset="0"/>
              <a:buChar char="•"/>
            </a:pPr>
            <a:r>
              <a:rPr lang="en-CA" sz="1200" kern="1200" dirty="0" smtClean="0">
                <a:solidFill>
                  <a:schemeClr val="tx1"/>
                </a:solidFill>
                <a:effectLst/>
                <a:latin typeface="+mn-lt"/>
                <a:ea typeface="+mn-ea"/>
                <a:cs typeface="+mn-cs"/>
              </a:rPr>
              <a:t>Use</a:t>
            </a:r>
            <a:r>
              <a:rPr lang="en-CA" sz="1200" kern="1200" baseline="0" dirty="0" smtClean="0">
                <a:solidFill>
                  <a:schemeClr val="tx1"/>
                </a:solidFill>
                <a:effectLst/>
                <a:latin typeface="+mn-lt"/>
                <a:ea typeface="+mn-ea"/>
                <a:cs typeface="+mn-cs"/>
              </a:rPr>
              <a:t> of private email to conduct council business and using the internet for financial transactions without a proper paper trail for audit purposes.</a:t>
            </a:r>
            <a:endParaRPr lang="en-CA" sz="1200" kern="1200" dirty="0" smtClean="0">
              <a:solidFill>
                <a:schemeClr val="tx1"/>
              </a:solidFill>
              <a:effectLst/>
              <a:latin typeface="+mn-lt"/>
              <a:ea typeface="+mn-ea"/>
              <a:cs typeface="+mn-cs"/>
            </a:endParaRPr>
          </a:p>
          <a:p>
            <a:pPr marL="628650" lvl="1" indent="-171450">
              <a:buFont typeface="Arial" panose="020B0604020202020204" pitchFamily="34" charset="0"/>
              <a:buChar char="•"/>
            </a:pPr>
            <a:r>
              <a:rPr lang="en-CA" sz="1200" kern="1200" dirty="0" smtClean="0">
                <a:solidFill>
                  <a:schemeClr val="tx1"/>
                </a:solidFill>
                <a:effectLst/>
                <a:latin typeface="+mn-lt"/>
                <a:ea typeface="+mn-ea"/>
                <a:cs typeface="+mn-cs"/>
              </a:rPr>
              <a:t>Non-compliance</a:t>
            </a:r>
            <a:r>
              <a:rPr lang="en-CA" sz="1200" kern="1200" baseline="0" dirty="0" smtClean="0">
                <a:solidFill>
                  <a:schemeClr val="tx1"/>
                </a:solidFill>
                <a:effectLst/>
                <a:latin typeface="+mn-lt"/>
                <a:ea typeface="+mn-ea"/>
                <a:cs typeface="+mn-cs"/>
              </a:rPr>
              <a:t> with department reporting requirements, ex. late receipt of audit, CMP, quarterly financial statements, year-end financial statement. Council must ensure reports are submitted in a timely manner to the department.</a:t>
            </a:r>
            <a:endParaRPr lang="en-CA" sz="1200" kern="1200" dirty="0" smtClean="0">
              <a:solidFill>
                <a:schemeClr val="tx1"/>
              </a:solidFill>
              <a:effectLst/>
              <a:latin typeface="+mn-lt"/>
              <a:ea typeface="+mn-ea"/>
              <a:cs typeface="+mn-cs"/>
            </a:endParaRPr>
          </a:p>
          <a:p>
            <a:pPr marL="628650" lvl="1" indent="-171450">
              <a:buFont typeface="Arial" panose="020B0604020202020204" pitchFamily="34" charset="0"/>
              <a:buChar char="•"/>
            </a:pPr>
            <a:r>
              <a:rPr lang="en-CA" sz="1200" kern="1200" dirty="0" smtClean="0">
                <a:solidFill>
                  <a:schemeClr val="tx1"/>
                </a:solidFill>
                <a:effectLst/>
                <a:latin typeface="+mn-lt"/>
                <a:ea typeface="+mn-ea"/>
                <a:cs typeface="+mn-cs"/>
              </a:rPr>
              <a:t>Late or not</a:t>
            </a:r>
            <a:r>
              <a:rPr lang="en-CA" sz="1200" kern="1200" baseline="0" dirty="0" smtClean="0">
                <a:solidFill>
                  <a:schemeClr val="tx1"/>
                </a:solidFill>
                <a:effectLst/>
                <a:latin typeface="+mn-lt"/>
                <a:ea typeface="+mn-ea"/>
                <a:cs typeface="+mn-cs"/>
              </a:rPr>
              <a:t> submitting required documents when requested to do </a:t>
            </a:r>
            <a:r>
              <a:rPr lang="en-CA" sz="1200" kern="1200" baseline="0" dirty="0" smtClean="0">
                <a:solidFill>
                  <a:schemeClr val="tx1"/>
                </a:solidFill>
                <a:effectLst/>
                <a:latin typeface="+mn-lt"/>
                <a:ea typeface="+mn-ea"/>
                <a:cs typeface="+mn-cs"/>
              </a:rPr>
              <a:t>so </a:t>
            </a:r>
            <a:r>
              <a:rPr lang="en-CA" sz="1200" kern="1200" baseline="0" dirty="0" smtClean="0">
                <a:solidFill>
                  <a:schemeClr val="tx1"/>
                </a:solidFill>
                <a:effectLst/>
                <a:latin typeface="+mn-lt"/>
                <a:ea typeface="+mn-ea"/>
                <a:cs typeface="+mn-cs"/>
              </a:rPr>
              <a:t>either by the department or other agencies, ex. auditor.</a:t>
            </a:r>
            <a:endParaRPr lang="en-CA" sz="1200" kern="120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pPr>
              <a:defRPr/>
            </a:pPr>
            <a:fld id="{7410456D-5B60-4147-AEFC-FDF2F05BA408}" type="slidenum">
              <a:rPr lang="en-CA" smtClean="0"/>
              <a:pPr>
                <a:defRPr/>
              </a:pPr>
              <a:t>73</a:t>
            </a:fld>
            <a:endParaRPr lang="en-CA"/>
          </a:p>
        </p:txBody>
      </p:sp>
    </p:spTree>
    <p:extLst>
      <p:ext uri="{BB962C8B-B14F-4D97-AF65-F5344CB8AC3E}">
        <p14:creationId xmlns:p14="http://schemas.microsoft.com/office/powerpoint/2010/main" val="307253417"/>
      </p:ext>
    </p:extLst>
  </p:cSld>
  <p:clrMapOvr>
    <a:masterClrMapping/>
  </p:clrMapOvr>
</p:notes>
</file>

<file path=ppt/notesSlides/notesSlide7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b="1" dirty="0" smtClean="0">
                <a:solidFill>
                  <a:schemeClr val="tx1"/>
                </a:solidFill>
                <a:effectLst>
                  <a:outerShdw blurRad="38100" dist="38100" dir="2700000" algn="tl">
                    <a:srgbClr val="C0C0C0"/>
                  </a:outerShdw>
                </a:effectLst>
              </a:rPr>
              <a:t>Fraud </a:t>
            </a:r>
            <a:r>
              <a:rPr lang="en-CA" b="1" dirty="0" smtClean="0">
                <a:solidFill>
                  <a:schemeClr val="tx1"/>
                </a:solidFill>
                <a:effectLst>
                  <a:outerShdw blurRad="38100" dist="38100" dir="2700000" algn="tl">
                    <a:srgbClr val="C0C0C0"/>
                  </a:outerShdw>
                </a:effectLst>
              </a:rPr>
              <a:t>Awareness:</a:t>
            </a:r>
            <a:endParaRPr lang="en-CA" b="1" dirty="0" smtClean="0">
              <a:solidFill>
                <a:schemeClr val="tx1"/>
              </a:solidFill>
              <a:effectLst>
                <a:outerShdw blurRad="38100" dist="38100" dir="2700000" algn="tl">
                  <a:srgbClr val="C0C0C0"/>
                </a:outerShdw>
              </a:effectLst>
            </a:endParaRPr>
          </a:p>
          <a:p>
            <a:endParaRPr lang="en-CA" b="1" dirty="0" smtClean="0">
              <a:solidFill>
                <a:schemeClr val="tx1"/>
              </a:solidFill>
              <a:effectLst>
                <a:outerShdw blurRad="38100" dist="38100" dir="2700000" algn="tl">
                  <a:srgbClr val="C0C0C0"/>
                </a:outerShdw>
              </a:effectLst>
            </a:endParaRPr>
          </a:p>
          <a:p>
            <a:pPr marL="0" indent="0" eaLnBrk="1" hangingPunct="1">
              <a:lnSpc>
                <a:spcPct val="80000"/>
              </a:lnSpc>
              <a:buFontTx/>
              <a:buNone/>
              <a:defRPr/>
            </a:pPr>
            <a:r>
              <a:rPr lang="en-CA" sz="800" b="1" kern="1200" dirty="0" smtClean="0">
                <a:solidFill>
                  <a:schemeClr val="tx1"/>
                </a:solidFill>
                <a:latin typeface="+mn-lt"/>
                <a:ea typeface="+mn-ea"/>
                <a:cs typeface="+mn-cs"/>
              </a:rPr>
              <a:t>Preventing Fraud in Your Community</a:t>
            </a:r>
          </a:p>
          <a:p>
            <a:pPr marL="0" indent="0" eaLnBrk="1" hangingPunct="1">
              <a:lnSpc>
                <a:spcPct val="80000"/>
              </a:lnSpc>
              <a:buFontTx/>
              <a:buNone/>
              <a:defRPr/>
            </a:pPr>
            <a:r>
              <a:rPr lang="en-CA" sz="800" b="0" kern="1200" dirty="0" smtClean="0">
                <a:solidFill>
                  <a:schemeClr val="tx1"/>
                </a:solidFill>
                <a:latin typeface="+mn-lt"/>
                <a:ea typeface="+mn-ea"/>
                <a:cs typeface="+mn-cs"/>
              </a:rPr>
              <a:t>Your </a:t>
            </a:r>
            <a:r>
              <a:rPr lang="en-CA" sz="800" b="0" kern="1200" baseline="0" dirty="0" smtClean="0">
                <a:solidFill>
                  <a:schemeClr val="tx1"/>
                </a:solidFill>
                <a:latin typeface="+mn-lt"/>
                <a:ea typeface="+mn-ea"/>
                <a:cs typeface="+mn-cs"/>
              </a:rPr>
              <a:t>duty as a m</a:t>
            </a:r>
            <a:r>
              <a:rPr lang="en-CA" sz="800" b="0" kern="1200" dirty="0" smtClean="0">
                <a:solidFill>
                  <a:schemeClr val="tx1"/>
                </a:solidFill>
                <a:latin typeface="+mn-lt"/>
                <a:ea typeface="+mn-ea"/>
                <a:cs typeface="+mn-cs"/>
              </a:rPr>
              <a:t>ember of council:</a:t>
            </a:r>
          </a:p>
          <a:p>
            <a:pPr marL="628650" lvl="1" indent="-171450" eaLnBrk="1" hangingPunct="1">
              <a:lnSpc>
                <a:spcPct val="80000"/>
              </a:lnSpc>
              <a:buFont typeface="Arial" panose="020B0604020202020204" pitchFamily="34" charset="0"/>
              <a:buChar char="•"/>
              <a:defRPr/>
            </a:pPr>
            <a:r>
              <a:rPr lang="en-CA" sz="1200" kern="1200" dirty="0" smtClean="0">
                <a:solidFill>
                  <a:schemeClr val="tx1"/>
                </a:solidFill>
                <a:latin typeface="+mn-lt"/>
                <a:ea typeface="+mn-ea"/>
                <a:cs typeface="+mn-cs"/>
              </a:rPr>
              <a:t>Attend council meetings and ensure they occur at least monthly.</a:t>
            </a:r>
          </a:p>
          <a:p>
            <a:pPr marL="628650" lvl="1" indent="-171450" eaLnBrk="1" hangingPunct="1">
              <a:lnSpc>
                <a:spcPct val="80000"/>
              </a:lnSpc>
              <a:buFont typeface="Arial" panose="020B0604020202020204" pitchFamily="34" charset="0"/>
              <a:buChar char="•"/>
              <a:defRPr/>
            </a:pPr>
            <a:r>
              <a:rPr lang="en-CA" sz="1200" kern="1200" dirty="0" smtClean="0">
                <a:solidFill>
                  <a:schemeClr val="tx1"/>
                </a:solidFill>
                <a:latin typeface="+mn-lt"/>
                <a:ea typeface="+mn-ea"/>
                <a:cs typeface="+mn-cs"/>
              </a:rPr>
              <a:t>Ensure resolutions are passed approving all payments made or to be made each month and list totals are correct.</a:t>
            </a:r>
          </a:p>
          <a:p>
            <a:pPr marL="628650" lvl="1" indent="-171450" eaLnBrk="1" hangingPunct="1">
              <a:lnSpc>
                <a:spcPct val="80000"/>
              </a:lnSpc>
              <a:buFont typeface="Arial" panose="020B0604020202020204" pitchFamily="34" charset="0"/>
              <a:buChar char="•"/>
              <a:defRPr/>
            </a:pPr>
            <a:r>
              <a:rPr lang="en-CA" sz="1200" kern="1200" dirty="0" smtClean="0">
                <a:solidFill>
                  <a:schemeClr val="tx1"/>
                </a:solidFill>
                <a:latin typeface="+mn-lt"/>
                <a:ea typeface="+mn-ea"/>
                <a:cs typeface="+mn-cs"/>
              </a:rPr>
              <a:t>Ensure a resolution is passed approving the latest financial statements and a bank reconciliation is attached.</a:t>
            </a:r>
          </a:p>
          <a:p>
            <a:pPr marL="628650" lvl="1" indent="-171450" eaLnBrk="1" hangingPunct="1">
              <a:lnSpc>
                <a:spcPct val="80000"/>
              </a:lnSpc>
              <a:buFont typeface="Arial" panose="020B0604020202020204" pitchFamily="34" charset="0"/>
              <a:buChar char="•"/>
              <a:defRPr/>
            </a:pPr>
            <a:r>
              <a:rPr lang="en-CA" sz="1200" kern="1200" dirty="0" smtClean="0">
                <a:solidFill>
                  <a:schemeClr val="tx1"/>
                </a:solidFill>
                <a:latin typeface="+mn-lt"/>
                <a:ea typeface="+mn-ea"/>
                <a:cs typeface="+mn-cs"/>
              </a:rPr>
              <a:t>Ensure minutes are complete prior to approval, with all lists attached.</a:t>
            </a:r>
          </a:p>
        </p:txBody>
      </p:sp>
      <p:sp>
        <p:nvSpPr>
          <p:cNvPr id="4" name="Slide Number Placeholder 3"/>
          <p:cNvSpPr>
            <a:spLocks noGrp="1"/>
          </p:cNvSpPr>
          <p:nvPr>
            <p:ph type="sldNum" sz="quarter" idx="10"/>
          </p:nvPr>
        </p:nvSpPr>
        <p:spPr/>
        <p:txBody>
          <a:bodyPr/>
          <a:lstStyle/>
          <a:p>
            <a:pPr>
              <a:defRPr/>
            </a:pPr>
            <a:fld id="{7410456D-5B60-4147-AEFC-FDF2F05BA408}" type="slidenum">
              <a:rPr lang="en-CA" smtClean="0"/>
              <a:pPr>
                <a:defRPr/>
              </a:pPr>
              <a:t>74</a:t>
            </a:fld>
            <a:endParaRPr lang="en-CA"/>
          </a:p>
        </p:txBody>
      </p:sp>
    </p:spTree>
    <p:extLst>
      <p:ext uri="{BB962C8B-B14F-4D97-AF65-F5344CB8AC3E}">
        <p14:creationId xmlns:p14="http://schemas.microsoft.com/office/powerpoint/2010/main" val="1853169285"/>
      </p:ext>
    </p:extLst>
  </p:cSld>
  <p:clrMapOvr>
    <a:masterClrMapping/>
  </p:clrMapOvr>
</p:notes>
</file>

<file path=ppt/notesSlides/notesSlide7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b="1" dirty="0" smtClean="0">
                <a:solidFill>
                  <a:schemeClr val="tx1"/>
                </a:solidFill>
                <a:effectLst>
                  <a:outerShdw blurRad="38100" dist="38100" dir="2700000" algn="tl">
                    <a:srgbClr val="C0C0C0"/>
                  </a:outerShdw>
                </a:effectLst>
              </a:rPr>
              <a:t>Fraud </a:t>
            </a:r>
            <a:r>
              <a:rPr lang="en-CA" b="1" dirty="0" smtClean="0">
                <a:solidFill>
                  <a:schemeClr val="tx1"/>
                </a:solidFill>
                <a:effectLst>
                  <a:outerShdw blurRad="38100" dist="38100" dir="2700000" algn="tl">
                    <a:srgbClr val="C0C0C0"/>
                  </a:outerShdw>
                </a:effectLst>
              </a:rPr>
              <a:t>Awareness:</a:t>
            </a:r>
            <a:endParaRPr lang="en-CA" b="1" dirty="0" smtClean="0">
              <a:solidFill>
                <a:schemeClr val="tx1"/>
              </a:solidFill>
              <a:effectLst>
                <a:outerShdw blurRad="38100" dist="38100" dir="2700000" algn="tl">
                  <a:srgbClr val="C0C0C0"/>
                </a:outerShdw>
              </a:effectLst>
            </a:endParaRPr>
          </a:p>
          <a:p>
            <a:endParaRPr lang="en-CA" b="1" dirty="0" smtClean="0">
              <a:solidFill>
                <a:schemeClr val="tx1"/>
              </a:solidFill>
              <a:effectLst>
                <a:outerShdw blurRad="38100" dist="38100" dir="2700000" algn="tl">
                  <a:srgbClr val="C0C0C0"/>
                </a:outerShdw>
              </a:effectLst>
            </a:endParaRPr>
          </a:p>
          <a:p>
            <a:pPr marL="0" indent="0" eaLnBrk="1" hangingPunct="1">
              <a:lnSpc>
                <a:spcPct val="80000"/>
              </a:lnSpc>
              <a:buFontTx/>
              <a:buNone/>
              <a:defRPr/>
            </a:pPr>
            <a:r>
              <a:rPr lang="en-CA" sz="800" b="1" kern="1200" dirty="0" smtClean="0">
                <a:solidFill>
                  <a:schemeClr val="tx1"/>
                </a:solidFill>
                <a:latin typeface="+mn-lt"/>
                <a:ea typeface="+mn-ea"/>
                <a:cs typeface="+mn-cs"/>
              </a:rPr>
              <a:t>Preventing Fraud in Your Community</a:t>
            </a:r>
          </a:p>
          <a:p>
            <a:pPr marL="0" indent="0" eaLnBrk="1" hangingPunct="1">
              <a:lnSpc>
                <a:spcPct val="80000"/>
              </a:lnSpc>
              <a:buFontTx/>
              <a:buNone/>
              <a:defRPr/>
            </a:pPr>
            <a:r>
              <a:rPr lang="en-CA" sz="800" b="0" kern="1200" dirty="0" smtClean="0">
                <a:solidFill>
                  <a:schemeClr val="tx1"/>
                </a:solidFill>
                <a:latin typeface="+mn-lt"/>
                <a:ea typeface="+mn-ea"/>
                <a:cs typeface="+mn-cs"/>
              </a:rPr>
              <a:t>Your duty as a member of council:</a:t>
            </a:r>
          </a:p>
          <a:p>
            <a:pPr marL="628650" lvl="1" indent="-171450" eaLnBrk="1" hangingPunct="1">
              <a:lnSpc>
                <a:spcPct val="80000"/>
              </a:lnSpc>
              <a:buFont typeface="Arial" panose="020B0604020202020204" pitchFamily="34" charset="0"/>
              <a:buChar char="•"/>
              <a:defRPr/>
            </a:pPr>
            <a:r>
              <a:rPr lang="en-CA" sz="1200" kern="1200" dirty="0" smtClean="0">
                <a:solidFill>
                  <a:schemeClr val="tx1"/>
                </a:solidFill>
                <a:latin typeface="+mn-lt"/>
                <a:ea typeface="+mn-ea"/>
                <a:cs typeface="+mn-cs"/>
              </a:rPr>
              <a:t>Ensure all payments presented for approval have</a:t>
            </a:r>
            <a:r>
              <a:rPr lang="en-CA" sz="1200" kern="1200" baseline="0" dirty="0" smtClean="0">
                <a:solidFill>
                  <a:schemeClr val="tx1"/>
                </a:solidFill>
                <a:latin typeface="+mn-lt"/>
                <a:ea typeface="+mn-ea"/>
                <a:cs typeface="+mn-cs"/>
              </a:rPr>
              <a:t> </a:t>
            </a:r>
            <a:r>
              <a:rPr lang="en-CA" sz="1200" kern="1200" dirty="0" smtClean="0">
                <a:solidFill>
                  <a:schemeClr val="tx1"/>
                </a:solidFill>
                <a:latin typeface="+mn-lt"/>
                <a:ea typeface="+mn-ea"/>
                <a:cs typeface="+mn-cs"/>
              </a:rPr>
              <a:t>backup and any unusual interest charges are noted in the minutes with council’s plan to investigate/correct the situation.</a:t>
            </a:r>
          </a:p>
          <a:p>
            <a:pPr marL="628650" lvl="1" indent="-171450" eaLnBrk="1" hangingPunct="1">
              <a:lnSpc>
                <a:spcPct val="80000"/>
              </a:lnSpc>
              <a:buFont typeface="Arial" panose="020B0604020202020204" pitchFamily="34" charset="0"/>
              <a:buChar char="•"/>
              <a:defRPr/>
            </a:pPr>
            <a:r>
              <a:rPr lang="en-CA" sz="1200" kern="1200" dirty="0" smtClean="0">
                <a:solidFill>
                  <a:schemeClr val="tx1"/>
                </a:solidFill>
                <a:latin typeface="+mn-lt"/>
                <a:ea typeface="+mn-ea"/>
                <a:cs typeface="+mn-cs"/>
              </a:rPr>
              <a:t>Ensure all travel advances are within department policy and adequately accounted for.</a:t>
            </a:r>
          </a:p>
          <a:p>
            <a:pPr marL="628650" lvl="1" indent="-171450" eaLnBrk="1" hangingPunct="1">
              <a:lnSpc>
                <a:spcPct val="80000"/>
              </a:lnSpc>
              <a:buFont typeface="Arial" panose="020B0604020202020204" pitchFamily="34" charset="0"/>
              <a:buChar char="•"/>
              <a:defRPr/>
            </a:pPr>
            <a:r>
              <a:rPr lang="en-CA" sz="1200" kern="1200" dirty="0" smtClean="0">
                <a:solidFill>
                  <a:schemeClr val="tx1"/>
                </a:solidFill>
                <a:latin typeface="+mn-lt"/>
                <a:ea typeface="+mn-ea"/>
                <a:cs typeface="+mn-cs"/>
              </a:rPr>
              <a:t>Take any complaint or rumour of misuse of community assets seriously.</a:t>
            </a:r>
          </a:p>
          <a:p>
            <a:pPr marL="628650" lvl="1" indent="-171450" eaLnBrk="1" hangingPunct="1">
              <a:lnSpc>
                <a:spcPct val="80000"/>
              </a:lnSpc>
              <a:buFont typeface="Arial" panose="020B0604020202020204" pitchFamily="34" charset="0"/>
              <a:buChar char="•"/>
              <a:defRPr/>
            </a:pPr>
            <a:r>
              <a:rPr lang="en-CA" sz="1200" kern="1200" dirty="0" smtClean="0">
                <a:solidFill>
                  <a:schemeClr val="tx1"/>
                </a:solidFill>
                <a:latin typeface="+mn-lt"/>
                <a:ea typeface="+mn-ea"/>
                <a:cs typeface="+mn-cs"/>
              </a:rPr>
              <a:t>Ensure immediate family as defined under conflict of interest legislation are not signatories on a cheque.</a:t>
            </a:r>
          </a:p>
          <a:p>
            <a:pPr marL="628650" lvl="1" indent="-171450" eaLnBrk="1" hangingPunct="1">
              <a:lnSpc>
                <a:spcPct val="80000"/>
              </a:lnSpc>
              <a:buFont typeface="Arial" panose="020B0604020202020204" pitchFamily="34" charset="0"/>
              <a:buChar char="•"/>
              <a:defRPr/>
            </a:pPr>
            <a:r>
              <a:rPr lang="en-CA" sz="1200" kern="1200" dirty="0" smtClean="0">
                <a:solidFill>
                  <a:schemeClr val="tx1"/>
                </a:solidFill>
                <a:latin typeface="+mn-lt"/>
                <a:ea typeface="+mn-ea"/>
                <a:cs typeface="+mn-cs"/>
              </a:rPr>
              <a:t>Report any concerns immediately to the department where council fails to adequately address any of the above deficiencies.</a:t>
            </a:r>
            <a:endParaRPr lang="en-US" sz="1200" kern="1200" dirty="0" smtClean="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pPr>
              <a:defRPr/>
            </a:pPr>
            <a:fld id="{7410456D-5B60-4147-AEFC-FDF2F05BA408}" type="slidenum">
              <a:rPr lang="en-CA" smtClean="0"/>
              <a:pPr>
                <a:defRPr/>
              </a:pPr>
              <a:t>75</a:t>
            </a:fld>
            <a:endParaRPr lang="en-CA"/>
          </a:p>
        </p:txBody>
      </p:sp>
    </p:spTree>
    <p:extLst>
      <p:ext uri="{BB962C8B-B14F-4D97-AF65-F5344CB8AC3E}">
        <p14:creationId xmlns:p14="http://schemas.microsoft.com/office/powerpoint/2010/main" val="2391107138"/>
      </p:ext>
    </p:extLst>
  </p:cSld>
  <p:clrMapOvr>
    <a:masterClrMapping/>
  </p:clrMapOvr>
</p:notes>
</file>

<file path=ppt/notesSlides/notesSlide7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b="1" dirty="0" smtClean="0"/>
              <a:t>Questions?</a:t>
            </a:r>
          </a:p>
          <a:p>
            <a:pPr marL="628650" lvl="1" indent="-171450">
              <a:buFont typeface="Arial" panose="020B0604020202020204" pitchFamily="34" charset="0"/>
              <a:buChar char="•"/>
            </a:pPr>
            <a:r>
              <a:rPr lang="en-CA" dirty="0" smtClean="0"/>
              <a:t>Most questions can be answered utilizing</a:t>
            </a:r>
            <a:r>
              <a:rPr lang="en-CA" baseline="0" dirty="0" smtClean="0"/>
              <a:t> the community documents available on the departments website: </a:t>
            </a:r>
            <a:r>
              <a:rPr lang="en-CA" u="sng" baseline="0" dirty="0" smtClean="0"/>
              <a:t>https://www.gov.mb.ca/inr/resources/community-docs.html</a:t>
            </a:r>
            <a:r>
              <a:rPr lang="en-CA" baseline="0" dirty="0" smtClean="0"/>
              <a:t>.</a:t>
            </a:r>
          </a:p>
          <a:p>
            <a:pPr marL="628650" lvl="1" indent="-171450">
              <a:buFont typeface="Arial" panose="020B0604020202020204" pitchFamily="34" charset="0"/>
              <a:buChar char="•"/>
            </a:pPr>
            <a:r>
              <a:rPr lang="en-CA" baseline="0" dirty="0" smtClean="0"/>
              <a:t>Your CAO is your main source of information and advice. Department staff are also available to support communities. Contact information is contained in the Community Elected Officials and Employee Listing maintained and distributed quarterly </a:t>
            </a:r>
            <a:r>
              <a:rPr lang="en-CA" baseline="0" dirty="0" smtClean="0"/>
              <a:t>to communities by </a:t>
            </a:r>
            <a:r>
              <a:rPr lang="en-CA" baseline="0" dirty="0" smtClean="0"/>
              <a:t>the department.</a:t>
            </a:r>
          </a:p>
        </p:txBody>
      </p:sp>
      <p:sp>
        <p:nvSpPr>
          <p:cNvPr id="4" name="Slide Number Placeholder 3"/>
          <p:cNvSpPr>
            <a:spLocks noGrp="1"/>
          </p:cNvSpPr>
          <p:nvPr>
            <p:ph type="sldNum" sz="quarter" idx="10"/>
          </p:nvPr>
        </p:nvSpPr>
        <p:spPr/>
        <p:txBody>
          <a:bodyPr/>
          <a:lstStyle/>
          <a:p>
            <a:pPr>
              <a:defRPr/>
            </a:pPr>
            <a:fld id="{7410456D-5B60-4147-AEFC-FDF2F05BA408}" type="slidenum">
              <a:rPr lang="en-CA" smtClean="0"/>
              <a:pPr>
                <a:defRPr/>
              </a:pPr>
              <a:t>76</a:t>
            </a:fld>
            <a:endParaRPr lang="en-CA"/>
          </a:p>
        </p:txBody>
      </p:sp>
    </p:spTree>
    <p:extLst>
      <p:ext uri="{BB962C8B-B14F-4D97-AF65-F5344CB8AC3E}">
        <p14:creationId xmlns:p14="http://schemas.microsoft.com/office/powerpoint/2010/main" val="3713259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Notes Placeholder 2"/>
          <p:cNvSpPr>
            <a:spLocks noGrp="1"/>
          </p:cNvSpPr>
          <p:nvPr>
            <p:ph type="body" idx="1"/>
          </p:nvPr>
        </p:nvSpPr>
        <p:spPr/>
        <p:txBody>
          <a:bodyPr/>
          <a:lstStyle/>
          <a:p>
            <a:r>
              <a:rPr lang="en-US" sz="1200" b="1" kern="1200" dirty="0" smtClean="0">
                <a:solidFill>
                  <a:schemeClr val="tx1"/>
                </a:solidFill>
                <a:effectLst/>
                <a:latin typeface="+mn-lt"/>
                <a:ea typeface="+mn-ea"/>
                <a:cs typeface="+mn-cs"/>
              </a:rPr>
              <a:t>Community </a:t>
            </a:r>
            <a:r>
              <a:rPr lang="en-US" sz="1200" b="1" kern="1200" dirty="0" smtClean="0">
                <a:solidFill>
                  <a:schemeClr val="tx1"/>
                </a:solidFill>
                <a:effectLst/>
                <a:latin typeface="+mn-lt"/>
                <a:ea typeface="+mn-ea"/>
                <a:cs typeface="+mn-cs"/>
              </a:rPr>
              <a:t>Council:</a:t>
            </a:r>
            <a:endParaRPr lang="en-US" sz="1200" b="1" kern="1200" dirty="0" smtClean="0">
              <a:solidFill>
                <a:schemeClr val="tx1"/>
              </a:solidFill>
              <a:effectLst/>
              <a:latin typeface="+mn-lt"/>
              <a:ea typeface="+mn-ea"/>
              <a:cs typeface="+mn-cs"/>
            </a:endParaRPr>
          </a:p>
          <a:p>
            <a:endParaRPr lang="en-US" sz="1200" b="1" kern="1200" dirty="0" smtClean="0">
              <a:solidFill>
                <a:schemeClr val="tx1"/>
              </a:solidFill>
              <a:effectLst/>
              <a:latin typeface="+mn-lt"/>
              <a:ea typeface="+mn-ea"/>
              <a:cs typeface="+mn-cs"/>
            </a:endParaRPr>
          </a:p>
          <a:p>
            <a:r>
              <a:rPr lang="en-US" sz="1200" b="1" kern="1200" dirty="0" smtClean="0">
                <a:solidFill>
                  <a:schemeClr val="tx1"/>
                </a:solidFill>
                <a:effectLst/>
                <a:latin typeface="+mn-lt"/>
                <a:ea typeface="+mn-ea"/>
                <a:cs typeface="+mn-cs"/>
              </a:rPr>
              <a:t>Definition:</a:t>
            </a:r>
            <a:endParaRPr lang="en-CA" sz="1200" kern="1200" dirty="0" smtClean="0">
              <a:solidFill>
                <a:schemeClr val="tx1"/>
              </a:solidFill>
              <a:effectLst/>
              <a:latin typeface="+mn-lt"/>
              <a:ea typeface="+mn-ea"/>
              <a:cs typeface="+mn-cs"/>
            </a:endParaRPr>
          </a:p>
          <a:p>
            <a:pPr marL="628650" lvl="1" indent="-171450">
              <a:buFont typeface="Arial" panose="020B0604020202020204" pitchFamily="34" charset="0"/>
              <a:buChar char="•"/>
            </a:pPr>
            <a:r>
              <a:rPr lang="en-US" sz="1200" kern="1200" dirty="0" smtClean="0">
                <a:solidFill>
                  <a:schemeClr val="tx1"/>
                </a:solidFill>
                <a:effectLst/>
                <a:latin typeface="+mn-lt"/>
                <a:ea typeface="+mn-ea"/>
                <a:cs typeface="+mn-cs"/>
              </a:rPr>
              <a:t>Group of representatives of the community elected by the residents to:</a:t>
            </a:r>
            <a:endParaRPr lang="en-CA" sz="1200" kern="1200" dirty="0" smtClean="0">
              <a:solidFill>
                <a:schemeClr val="tx1"/>
              </a:solidFill>
              <a:effectLst/>
              <a:latin typeface="+mn-lt"/>
              <a:ea typeface="+mn-ea"/>
              <a:cs typeface="+mn-cs"/>
            </a:endParaRPr>
          </a:p>
          <a:p>
            <a:pPr marL="1085850" lvl="2" indent="-171450">
              <a:buFont typeface="Symbol" panose="05050102010706020507" pitchFamily="18" charset="2"/>
              <a:buChar char=""/>
            </a:pPr>
            <a:r>
              <a:rPr lang="en-US" sz="1200" kern="1200" dirty="0" smtClean="0">
                <a:solidFill>
                  <a:schemeClr val="tx1"/>
                </a:solidFill>
                <a:effectLst/>
                <a:latin typeface="+mn-lt"/>
                <a:ea typeface="+mn-ea"/>
                <a:cs typeface="+mn-cs"/>
              </a:rPr>
              <a:t>provide municipal services and programs</a:t>
            </a:r>
            <a:endParaRPr lang="en-CA" sz="1200" kern="1200" dirty="0" smtClean="0">
              <a:solidFill>
                <a:schemeClr val="tx1"/>
              </a:solidFill>
              <a:effectLst/>
              <a:latin typeface="+mn-lt"/>
              <a:ea typeface="+mn-ea"/>
              <a:cs typeface="+mn-cs"/>
            </a:endParaRPr>
          </a:p>
          <a:p>
            <a:pPr marL="1085850" lvl="2" indent="-171450">
              <a:buFont typeface="Symbol" panose="05050102010706020507" pitchFamily="18" charset="2"/>
              <a:buChar char=""/>
            </a:pPr>
            <a:r>
              <a:rPr lang="en-US" sz="1200" kern="1200" dirty="0" smtClean="0">
                <a:solidFill>
                  <a:schemeClr val="tx1"/>
                </a:solidFill>
                <a:effectLst/>
                <a:latin typeface="+mn-lt"/>
                <a:ea typeface="+mn-ea"/>
                <a:cs typeface="+mn-cs"/>
              </a:rPr>
              <a:t>ensure all decisions are made by majority vote</a:t>
            </a:r>
            <a:endParaRPr lang="en-CA" sz="1200" kern="1200" dirty="0" smtClean="0">
              <a:solidFill>
                <a:schemeClr val="tx1"/>
              </a:solidFill>
              <a:effectLst/>
              <a:latin typeface="+mn-lt"/>
              <a:ea typeface="+mn-ea"/>
              <a:cs typeface="+mn-cs"/>
            </a:endParaRPr>
          </a:p>
          <a:p>
            <a:pPr marL="1085850" lvl="2" indent="-171450">
              <a:buFont typeface="Symbol" panose="05050102010706020507" pitchFamily="18" charset="2"/>
              <a:buChar char=""/>
            </a:pPr>
            <a:r>
              <a:rPr lang="en-US" sz="1200" kern="1200" dirty="0" smtClean="0">
                <a:solidFill>
                  <a:schemeClr val="tx1"/>
                </a:solidFill>
                <a:effectLst/>
                <a:latin typeface="+mn-lt"/>
                <a:ea typeface="+mn-ea"/>
                <a:cs typeface="+mn-cs"/>
              </a:rPr>
              <a:t>operate in an open and transparent manner</a:t>
            </a:r>
            <a:endParaRPr lang="en-CA" sz="1200" kern="1200" dirty="0" smtClean="0">
              <a:solidFill>
                <a:schemeClr val="tx1"/>
              </a:solidFill>
              <a:effectLst/>
              <a:latin typeface="+mn-lt"/>
              <a:ea typeface="+mn-ea"/>
              <a:cs typeface="+mn-cs"/>
            </a:endParaRPr>
          </a:p>
          <a:p>
            <a:pPr marL="628650" lvl="1" indent="-171450">
              <a:buFont typeface="Arial" panose="020B0604020202020204" pitchFamily="34" charset="0"/>
              <a:buChar char="•"/>
            </a:pPr>
            <a:r>
              <a:rPr lang="en-US" sz="1200" kern="1200" dirty="0" smtClean="0">
                <a:solidFill>
                  <a:schemeClr val="tx1"/>
                </a:solidFill>
                <a:effectLst/>
                <a:latin typeface="+mn-lt"/>
                <a:ea typeface="+mn-ea"/>
                <a:cs typeface="+mn-cs"/>
              </a:rPr>
              <a:t>The number of council members and maximum honorarium payable is set by regulation and can not</a:t>
            </a:r>
            <a:r>
              <a:rPr lang="en-US" sz="1200" kern="1200" baseline="0" dirty="0" smtClean="0">
                <a:solidFill>
                  <a:schemeClr val="tx1"/>
                </a:solidFill>
                <a:effectLst/>
                <a:latin typeface="+mn-lt"/>
                <a:ea typeface="+mn-ea"/>
                <a:cs typeface="+mn-cs"/>
              </a:rPr>
              <a:t> be exceeded by council</a:t>
            </a:r>
            <a:r>
              <a:rPr lang="en-US" sz="1200" kern="1200" dirty="0" smtClean="0">
                <a:solidFill>
                  <a:schemeClr val="tx1"/>
                </a:solidFill>
                <a:effectLst/>
                <a:latin typeface="+mn-lt"/>
                <a:ea typeface="+mn-ea"/>
                <a:cs typeface="+mn-cs"/>
              </a:rPr>
              <a:t>.</a:t>
            </a:r>
            <a:endParaRPr lang="en-CA" sz="1200" kern="1200" dirty="0" smtClean="0">
              <a:solidFill>
                <a:schemeClr val="tx1"/>
              </a:solidFill>
              <a:effectLst/>
              <a:latin typeface="+mn-lt"/>
              <a:ea typeface="+mn-ea"/>
              <a:cs typeface="+mn-cs"/>
            </a:endParaRPr>
          </a:p>
        </p:txBody>
      </p:sp>
      <p:sp>
        <p:nvSpPr>
          <p:cNvPr id="1331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031E8955-37D3-4B6F-9135-814EC5C512DE}" type="slidenum">
              <a:rPr lang="en-CA" altLang="en-US" smtClean="0"/>
              <a:pPr/>
              <a:t>8</a:t>
            </a:fld>
            <a:endParaRPr lang="en-CA" alt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Notes Placeholder 2"/>
          <p:cNvSpPr>
            <a:spLocks noGrp="1"/>
          </p:cNvSpPr>
          <p:nvPr>
            <p:ph type="body" idx="1"/>
          </p:nvPr>
        </p:nvSpPr>
        <p:spPr/>
        <p:txBody>
          <a:bodyPr/>
          <a:lstStyle/>
          <a:p>
            <a:pPr marL="0" lvl="0" indent="0">
              <a:buFont typeface="Arial" panose="020B0604020202020204" pitchFamily="34" charset="0"/>
              <a:buNone/>
            </a:pPr>
            <a:r>
              <a:rPr lang="en-GB" sz="1200" b="1" kern="1200" dirty="0" smtClean="0">
                <a:solidFill>
                  <a:schemeClr val="tx1"/>
                </a:solidFill>
                <a:latin typeface="+mn-lt"/>
                <a:ea typeface="+mn-ea"/>
                <a:cs typeface="+mn-cs"/>
              </a:rPr>
              <a:t>Purpose</a:t>
            </a:r>
            <a:r>
              <a:rPr lang="en-GB" sz="1200" b="1" kern="1200" baseline="0" dirty="0" smtClean="0">
                <a:solidFill>
                  <a:schemeClr val="tx1"/>
                </a:solidFill>
                <a:latin typeface="+mn-lt"/>
                <a:ea typeface="+mn-ea"/>
                <a:cs typeface="+mn-cs"/>
              </a:rPr>
              <a:t> of a Community:</a:t>
            </a:r>
          </a:p>
          <a:p>
            <a:pPr marL="628650" lvl="1" indent="-171450">
              <a:buFont typeface="Arial" panose="020B0604020202020204" pitchFamily="34" charset="0"/>
              <a:buChar char="•"/>
            </a:pPr>
            <a:r>
              <a:rPr lang="en-GB" sz="1200" kern="1200" dirty="0" smtClean="0">
                <a:solidFill>
                  <a:schemeClr val="tx1"/>
                </a:solidFill>
                <a:effectLst/>
                <a:latin typeface="+mn-lt"/>
                <a:ea typeface="+mn-ea"/>
                <a:cs typeface="+mn-cs"/>
              </a:rPr>
              <a:t>Provide good government.</a:t>
            </a:r>
            <a:endParaRPr lang="en-CA" sz="1200" i="0" kern="1200" dirty="0" smtClean="0">
              <a:solidFill>
                <a:schemeClr val="tx1"/>
              </a:solidFill>
              <a:effectLst/>
              <a:latin typeface="+mn-lt"/>
              <a:ea typeface="+mn-ea"/>
              <a:cs typeface="+mn-cs"/>
            </a:endParaRPr>
          </a:p>
          <a:p>
            <a:pPr marL="628650" lvl="1" indent="-171450">
              <a:buFont typeface="Arial" panose="020B0604020202020204" pitchFamily="34" charset="0"/>
              <a:buChar char="•"/>
            </a:pPr>
            <a:r>
              <a:rPr lang="en-GB" sz="1200" b="0" i="0" kern="1200" dirty="0" smtClean="0">
                <a:solidFill>
                  <a:schemeClr val="tx1"/>
                </a:solidFill>
                <a:effectLst/>
                <a:latin typeface="+mn-lt"/>
                <a:ea typeface="+mn-ea"/>
                <a:cs typeface="+mn-cs"/>
              </a:rPr>
              <a:t>Provide municipal</a:t>
            </a:r>
            <a:r>
              <a:rPr lang="en-GB" sz="1200" b="0" i="0" kern="1200" baseline="0" dirty="0" smtClean="0">
                <a:solidFill>
                  <a:schemeClr val="tx1"/>
                </a:solidFill>
                <a:effectLst/>
                <a:latin typeface="+mn-lt"/>
                <a:ea typeface="+mn-ea"/>
                <a:cs typeface="+mn-cs"/>
              </a:rPr>
              <a:t> programs/services/facilities, ex. water, wastewater, household waste, roads, fire and emergency response, community safety, </a:t>
            </a:r>
            <a:r>
              <a:rPr lang="en-GB" sz="1200" b="0" i="0" kern="1200" baseline="0" dirty="0" smtClean="0">
                <a:solidFill>
                  <a:schemeClr val="tx1"/>
                </a:solidFill>
                <a:effectLst/>
                <a:latin typeface="+mn-lt"/>
                <a:ea typeface="+mn-ea"/>
                <a:cs typeface="+mn-cs"/>
              </a:rPr>
              <a:t>recreation within its boundaries. </a:t>
            </a:r>
            <a:r>
              <a:rPr lang="en-GB" sz="1200" b="0" i="0" u="sng" kern="1200" baseline="0" dirty="0" smtClean="0">
                <a:solidFill>
                  <a:schemeClr val="tx1"/>
                </a:solidFill>
                <a:effectLst/>
                <a:latin typeface="+mn-lt"/>
                <a:ea typeface="+mn-ea"/>
                <a:cs typeface="+mn-cs"/>
              </a:rPr>
              <a:t>Note:</a:t>
            </a:r>
            <a:r>
              <a:rPr lang="en-GB" sz="1200" b="0" i="0" kern="1200" baseline="0" dirty="0" smtClean="0">
                <a:solidFill>
                  <a:schemeClr val="tx1"/>
                </a:solidFill>
                <a:effectLst/>
                <a:latin typeface="+mn-lt"/>
                <a:ea typeface="+mn-ea"/>
                <a:cs typeface="+mn-cs"/>
              </a:rPr>
              <a:t> Residential housing is under the authority of Manitoba Housing and public education (schools) is the responsibility of Manitoba Education.</a:t>
            </a:r>
            <a:endParaRPr lang="en-CA" sz="1200" b="0" i="0" kern="1200" dirty="0" smtClean="0">
              <a:solidFill>
                <a:schemeClr val="tx1"/>
              </a:solidFill>
              <a:effectLst/>
              <a:latin typeface="+mn-lt"/>
              <a:ea typeface="+mn-ea"/>
              <a:cs typeface="+mn-cs"/>
            </a:endParaRPr>
          </a:p>
          <a:p>
            <a:pPr marL="628650" lvl="1" indent="-171450">
              <a:buFont typeface="Arial" panose="020B0604020202020204" pitchFamily="34" charset="0"/>
              <a:buChar char="•"/>
            </a:pPr>
            <a:r>
              <a:rPr lang="en-GB" sz="1200" kern="1200" dirty="0" smtClean="0">
                <a:solidFill>
                  <a:schemeClr val="tx1"/>
                </a:solidFill>
                <a:effectLst/>
                <a:latin typeface="+mn-lt"/>
                <a:ea typeface="+mn-ea"/>
                <a:cs typeface="+mn-cs"/>
              </a:rPr>
              <a:t>Develop and maintain a safe and viable community.</a:t>
            </a:r>
            <a:endParaRPr lang="en-CA" sz="1200" kern="1200" dirty="0" smtClean="0">
              <a:solidFill>
                <a:schemeClr val="tx1"/>
              </a:solidFill>
              <a:effectLst/>
              <a:latin typeface="+mn-lt"/>
              <a:ea typeface="+mn-ea"/>
              <a:cs typeface="+mn-cs"/>
            </a:endParaRPr>
          </a:p>
          <a:p>
            <a:pPr marL="628650" lvl="1" indent="-171450">
              <a:buFont typeface="Arial" panose="020B0604020202020204" pitchFamily="34" charset="0"/>
              <a:buChar char="•"/>
            </a:pPr>
            <a:r>
              <a:rPr lang="en-GB" sz="1200" kern="1200" dirty="0" smtClean="0">
                <a:solidFill>
                  <a:schemeClr val="tx1"/>
                </a:solidFill>
                <a:effectLst/>
                <a:latin typeface="+mn-lt"/>
                <a:ea typeface="+mn-ea"/>
                <a:cs typeface="+mn-cs"/>
              </a:rPr>
              <a:t>Foster economic, social and environmental well being.</a:t>
            </a:r>
            <a:endParaRPr lang="en-CA" sz="1200" kern="1200" dirty="0" smtClean="0">
              <a:solidFill>
                <a:schemeClr val="tx1"/>
              </a:solidFill>
              <a:effectLst/>
              <a:latin typeface="+mn-lt"/>
              <a:ea typeface="+mn-ea"/>
              <a:cs typeface="+mn-cs"/>
            </a:endParaRPr>
          </a:p>
          <a:p>
            <a:pPr marL="628650" lvl="1" indent="-171450">
              <a:buFont typeface="Arial" panose="020B0604020202020204" pitchFamily="34" charset="0"/>
              <a:buChar char="•"/>
            </a:pPr>
            <a:r>
              <a:rPr lang="en-GB" sz="1200" kern="1200" dirty="0" smtClean="0">
                <a:solidFill>
                  <a:schemeClr val="tx1"/>
                </a:solidFill>
                <a:effectLst/>
                <a:latin typeface="+mn-lt"/>
                <a:ea typeface="+mn-ea"/>
                <a:cs typeface="+mn-cs"/>
              </a:rPr>
              <a:t>Provide</a:t>
            </a:r>
            <a:r>
              <a:rPr lang="en-GB" sz="1200" kern="1200" baseline="0" dirty="0" smtClean="0">
                <a:solidFill>
                  <a:schemeClr val="tx1"/>
                </a:solidFill>
                <a:effectLst/>
                <a:latin typeface="+mn-lt"/>
                <a:ea typeface="+mn-ea"/>
                <a:cs typeface="+mn-cs"/>
              </a:rPr>
              <a:t> w</a:t>
            </a:r>
            <a:r>
              <a:rPr lang="en-GB" sz="1200" kern="1200" dirty="0" smtClean="0">
                <a:solidFill>
                  <a:schemeClr val="tx1"/>
                </a:solidFill>
                <a:effectLst/>
                <a:latin typeface="+mn-lt"/>
                <a:ea typeface="+mn-ea"/>
                <a:cs typeface="+mn-cs"/>
              </a:rPr>
              <a:t>ise stewardship of public assets</a:t>
            </a:r>
            <a:r>
              <a:rPr lang="en-GB" sz="1200" kern="1200" baseline="0" dirty="0" smtClean="0">
                <a:solidFill>
                  <a:schemeClr val="tx1"/>
                </a:solidFill>
                <a:effectLst/>
                <a:latin typeface="+mn-lt"/>
                <a:ea typeface="+mn-ea"/>
                <a:cs typeface="+mn-cs"/>
              </a:rPr>
              <a:t> </a:t>
            </a:r>
            <a:r>
              <a:rPr lang="en-GB" sz="1200" kern="1200" dirty="0" smtClean="0">
                <a:solidFill>
                  <a:schemeClr val="tx1"/>
                </a:solidFill>
                <a:effectLst/>
                <a:latin typeface="+mn-lt"/>
                <a:ea typeface="+mn-ea"/>
                <a:cs typeface="+mn-cs"/>
              </a:rPr>
              <a:t>– proper operation and maintenance of buildings, facilities and equipment.</a:t>
            </a:r>
            <a:endParaRPr lang="en-CA" sz="1200" kern="1200" dirty="0" smtClean="0">
              <a:solidFill>
                <a:schemeClr val="tx1"/>
              </a:solidFill>
              <a:effectLst/>
              <a:latin typeface="+mn-lt"/>
              <a:ea typeface="+mn-ea"/>
              <a:cs typeface="+mn-cs"/>
            </a:endParaRPr>
          </a:p>
        </p:txBody>
      </p:sp>
      <p:sp>
        <p:nvSpPr>
          <p:cNvPr id="1331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031E8955-37D3-4B6F-9135-814EC5C512DE}" type="slidenum">
              <a:rPr lang="en-CA" altLang="en-US" smtClean="0"/>
              <a:pPr/>
              <a:t>9</a:t>
            </a:fld>
            <a:endParaRPr lang="en-CA" altLang="en-US" smtClean="0"/>
          </a:p>
        </p:txBody>
      </p:sp>
    </p:spTree>
    <p:extLst>
      <p:ext uri="{BB962C8B-B14F-4D97-AF65-F5344CB8AC3E}">
        <p14:creationId xmlns:p14="http://schemas.microsoft.com/office/powerpoint/2010/main" val="252294981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7" descr="TitlePage_SE Graphic_Buffy"/>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ext Box 11"/>
          <p:cNvSpPr txBox="1">
            <a:spLocks noChangeArrowheads="1"/>
          </p:cNvSpPr>
          <p:nvPr userDrawn="1"/>
        </p:nvSpPr>
        <p:spPr bwMode="auto">
          <a:xfrm>
            <a:off x="2794000" y="2830513"/>
            <a:ext cx="5811838" cy="579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defRPr/>
            </a:pPr>
            <a:r>
              <a:rPr lang="en-US" altLang="en-US" sz="3200" b="1" smtClean="0"/>
              <a:t>. . . . . . . . . . . . . . . . . . .</a:t>
            </a:r>
          </a:p>
        </p:txBody>
      </p:sp>
      <p:sp>
        <p:nvSpPr>
          <p:cNvPr id="3080" name="Rectangle 8"/>
          <p:cNvSpPr>
            <a:spLocks noGrp="1" noChangeArrowheads="1"/>
          </p:cNvSpPr>
          <p:nvPr>
            <p:ph type="ctrTitle"/>
          </p:nvPr>
        </p:nvSpPr>
        <p:spPr>
          <a:xfrm>
            <a:off x="2743200" y="614363"/>
            <a:ext cx="6022975" cy="1752600"/>
          </a:xfrm>
        </p:spPr>
        <p:txBody>
          <a:bodyPr/>
          <a:lstStyle>
            <a:lvl1pPr algn="l">
              <a:defRPr sz="4400"/>
            </a:lvl1pPr>
          </a:lstStyle>
          <a:p>
            <a:r>
              <a:rPr lang="en-US"/>
              <a:t>Click to edit Master title style</a:t>
            </a:r>
          </a:p>
        </p:txBody>
      </p:sp>
      <p:sp>
        <p:nvSpPr>
          <p:cNvPr id="3081" name="Rectangle 9"/>
          <p:cNvSpPr>
            <a:spLocks noGrp="1" noChangeArrowheads="1"/>
          </p:cNvSpPr>
          <p:nvPr>
            <p:ph type="subTitle" idx="1"/>
          </p:nvPr>
        </p:nvSpPr>
        <p:spPr>
          <a:xfrm>
            <a:off x="2743200" y="3532188"/>
            <a:ext cx="6096000" cy="1531937"/>
          </a:xfrm>
        </p:spPr>
        <p:txBody>
          <a:bodyPr/>
          <a:lstStyle>
            <a:lvl1pPr marL="0" indent="0">
              <a:buFontTx/>
              <a:buNone/>
              <a:defRPr/>
            </a:lvl1pPr>
          </a:lstStyle>
          <a:p>
            <a:r>
              <a:rPr lang="en-US"/>
              <a:t>Click to edit Master subtitle style</a:t>
            </a:r>
          </a:p>
        </p:txBody>
      </p:sp>
    </p:spTree>
    <p:extLst>
      <p:ext uri="{BB962C8B-B14F-4D97-AF65-F5344CB8AC3E}">
        <p14:creationId xmlns:p14="http://schemas.microsoft.com/office/powerpoint/2010/main" val="37206771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Tree>
    <p:extLst>
      <p:ext uri="{BB962C8B-B14F-4D97-AF65-F5344CB8AC3E}">
        <p14:creationId xmlns:p14="http://schemas.microsoft.com/office/powerpoint/2010/main" val="23227454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1463" y="758825"/>
            <a:ext cx="2058987" cy="5765800"/>
          </a:xfrm>
        </p:spPr>
        <p:txBody>
          <a:bodyPr vert="eaVert"/>
          <a:lstStyle/>
          <a:p>
            <a:r>
              <a:rPr lang="en-US" smtClean="0"/>
              <a:t>Click to edit Master title style</a:t>
            </a:r>
            <a:endParaRPr lang="en-CA"/>
          </a:p>
        </p:txBody>
      </p:sp>
      <p:sp>
        <p:nvSpPr>
          <p:cNvPr id="3" name="Vertical Text Placeholder 2"/>
          <p:cNvSpPr>
            <a:spLocks noGrp="1"/>
          </p:cNvSpPr>
          <p:nvPr>
            <p:ph type="body" orient="vert" idx="1"/>
          </p:nvPr>
        </p:nvSpPr>
        <p:spPr>
          <a:xfrm>
            <a:off x="444500" y="758825"/>
            <a:ext cx="6024563" cy="57658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Tree>
    <p:extLst>
      <p:ext uri="{BB962C8B-B14F-4D97-AF65-F5344CB8AC3E}">
        <p14:creationId xmlns:p14="http://schemas.microsoft.com/office/powerpoint/2010/main" val="212650272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44500" y="758825"/>
            <a:ext cx="8229600" cy="1143000"/>
          </a:xfrm>
        </p:spPr>
        <p:txBody>
          <a:bodyPr/>
          <a:lstStyle/>
          <a:p>
            <a:r>
              <a:rPr lang="en-US" smtClean="0"/>
              <a:t>Click to edit Master title style</a:t>
            </a:r>
            <a:endParaRPr lang="en-CA"/>
          </a:p>
        </p:txBody>
      </p:sp>
      <p:sp>
        <p:nvSpPr>
          <p:cNvPr id="3" name="Text Placeholder 2"/>
          <p:cNvSpPr>
            <a:spLocks noGrp="1"/>
          </p:cNvSpPr>
          <p:nvPr>
            <p:ph type="body" sz="half" idx="1"/>
          </p:nvPr>
        </p:nvSpPr>
        <p:spPr>
          <a:xfrm>
            <a:off x="450850" y="2149475"/>
            <a:ext cx="4038600" cy="437515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Content Placeholder 3"/>
          <p:cNvSpPr>
            <a:spLocks noGrp="1"/>
          </p:cNvSpPr>
          <p:nvPr>
            <p:ph sz="half" idx="2"/>
          </p:nvPr>
        </p:nvSpPr>
        <p:spPr>
          <a:xfrm>
            <a:off x="4641850" y="2149475"/>
            <a:ext cx="4038600" cy="437515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Tree>
    <p:extLst>
      <p:ext uri="{BB962C8B-B14F-4D97-AF65-F5344CB8AC3E}">
        <p14:creationId xmlns:p14="http://schemas.microsoft.com/office/powerpoint/2010/main" val="17842770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Tree>
    <p:extLst>
      <p:ext uri="{BB962C8B-B14F-4D97-AF65-F5344CB8AC3E}">
        <p14:creationId xmlns:p14="http://schemas.microsoft.com/office/powerpoint/2010/main" val="11124189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CA"/>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18417582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Content Placeholder 2"/>
          <p:cNvSpPr>
            <a:spLocks noGrp="1"/>
          </p:cNvSpPr>
          <p:nvPr>
            <p:ph sz="half" idx="1"/>
          </p:nvPr>
        </p:nvSpPr>
        <p:spPr>
          <a:xfrm>
            <a:off x="450850" y="2149475"/>
            <a:ext cx="4038600" cy="43751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Content Placeholder 3"/>
          <p:cNvSpPr>
            <a:spLocks noGrp="1"/>
          </p:cNvSpPr>
          <p:nvPr>
            <p:ph sz="half" idx="2"/>
          </p:nvPr>
        </p:nvSpPr>
        <p:spPr>
          <a:xfrm>
            <a:off x="4641850" y="2149475"/>
            <a:ext cx="4038600" cy="43751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Tree>
    <p:extLst>
      <p:ext uri="{BB962C8B-B14F-4D97-AF65-F5344CB8AC3E}">
        <p14:creationId xmlns:p14="http://schemas.microsoft.com/office/powerpoint/2010/main" val="17309015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CA"/>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Tree>
    <p:extLst>
      <p:ext uri="{BB962C8B-B14F-4D97-AF65-F5344CB8AC3E}">
        <p14:creationId xmlns:p14="http://schemas.microsoft.com/office/powerpoint/2010/main" val="10237961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Tree>
    <p:extLst>
      <p:ext uri="{BB962C8B-B14F-4D97-AF65-F5344CB8AC3E}">
        <p14:creationId xmlns:p14="http://schemas.microsoft.com/office/powerpoint/2010/main" val="37600303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9861462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CA"/>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21583482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CA"/>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CA"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40456794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7" descr="TextPage_SE Graphic_Buffy"/>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0" y="0"/>
            <a:ext cx="9144000" cy="1522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7" name="Rectangle 2"/>
          <p:cNvSpPr>
            <a:spLocks noGrp="1" noChangeArrowheads="1"/>
          </p:cNvSpPr>
          <p:nvPr>
            <p:ph type="title"/>
          </p:nvPr>
        </p:nvSpPr>
        <p:spPr bwMode="auto">
          <a:xfrm>
            <a:off x="444500" y="758825"/>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8" name="Rectangle 3"/>
          <p:cNvSpPr>
            <a:spLocks noGrp="1" noChangeArrowheads="1"/>
          </p:cNvSpPr>
          <p:nvPr>
            <p:ph type="body" idx="1"/>
          </p:nvPr>
        </p:nvSpPr>
        <p:spPr bwMode="auto">
          <a:xfrm>
            <a:off x="450850" y="2149475"/>
            <a:ext cx="8229600" cy="4375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Tree>
  </p:cSld>
  <p:clrMap bg1="lt1" tx1="dk1" bg2="lt2" tx2="dk2" accent1="accent1" accent2="accent2" accent3="accent3" accent4="accent4" accent5="accent5" accent6="accent6" hlink="hlink" folHlink="folHlink"/>
  <p:sldLayoutIdLst>
    <p:sldLayoutId id="2147484141" r:id="rId1"/>
    <p:sldLayoutId id="2147484130" r:id="rId2"/>
    <p:sldLayoutId id="2147484131" r:id="rId3"/>
    <p:sldLayoutId id="2147484132" r:id="rId4"/>
    <p:sldLayoutId id="2147484133" r:id="rId5"/>
    <p:sldLayoutId id="2147484134" r:id="rId6"/>
    <p:sldLayoutId id="2147484135" r:id="rId7"/>
    <p:sldLayoutId id="2147484136" r:id="rId8"/>
    <p:sldLayoutId id="2147484137" r:id="rId9"/>
    <p:sldLayoutId id="2147484138" r:id="rId10"/>
    <p:sldLayoutId id="2147484139" r:id="rId11"/>
    <p:sldLayoutId id="2147484140" r:id="rId12"/>
  </p:sldLayoutIdLst>
  <p:txStyles>
    <p:titleStyle>
      <a:lvl1pPr algn="ctr" rtl="0" eaLnBrk="0" fontAlgn="base" hangingPunct="0">
        <a:spcBef>
          <a:spcPct val="0"/>
        </a:spcBef>
        <a:spcAft>
          <a:spcPct val="0"/>
        </a:spcAft>
        <a:defRPr sz="4000" b="1">
          <a:solidFill>
            <a:schemeClr val="tx2"/>
          </a:solidFill>
          <a:latin typeface="+mj-lt"/>
          <a:ea typeface="+mj-ea"/>
          <a:cs typeface="+mj-cs"/>
        </a:defRPr>
      </a:lvl1pPr>
      <a:lvl2pPr algn="ctr" rtl="0" eaLnBrk="0" fontAlgn="base" hangingPunct="0">
        <a:spcBef>
          <a:spcPct val="0"/>
        </a:spcBef>
        <a:spcAft>
          <a:spcPct val="0"/>
        </a:spcAft>
        <a:defRPr sz="4000" b="1">
          <a:solidFill>
            <a:schemeClr val="tx2"/>
          </a:solidFill>
          <a:latin typeface="Arial" charset="0"/>
        </a:defRPr>
      </a:lvl2pPr>
      <a:lvl3pPr algn="ctr" rtl="0" eaLnBrk="0" fontAlgn="base" hangingPunct="0">
        <a:spcBef>
          <a:spcPct val="0"/>
        </a:spcBef>
        <a:spcAft>
          <a:spcPct val="0"/>
        </a:spcAft>
        <a:defRPr sz="4000" b="1">
          <a:solidFill>
            <a:schemeClr val="tx2"/>
          </a:solidFill>
          <a:latin typeface="Arial" charset="0"/>
        </a:defRPr>
      </a:lvl3pPr>
      <a:lvl4pPr algn="ctr" rtl="0" eaLnBrk="0" fontAlgn="base" hangingPunct="0">
        <a:spcBef>
          <a:spcPct val="0"/>
        </a:spcBef>
        <a:spcAft>
          <a:spcPct val="0"/>
        </a:spcAft>
        <a:defRPr sz="4000" b="1">
          <a:solidFill>
            <a:schemeClr val="tx2"/>
          </a:solidFill>
          <a:latin typeface="Arial" charset="0"/>
        </a:defRPr>
      </a:lvl4pPr>
      <a:lvl5pPr algn="ctr" rtl="0" eaLnBrk="0" fontAlgn="base" hangingPunct="0">
        <a:spcBef>
          <a:spcPct val="0"/>
        </a:spcBef>
        <a:spcAft>
          <a:spcPct val="0"/>
        </a:spcAft>
        <a:defRPr sz="4000" b="1">
          <a:solidFill>
            <a:schemeClr val="tx2"/>
          </a:solidFill>
          <a:latin typeface="Arial" charset="0"/>
        </a:defRPr>
      </a:lvl5pPr>
      <a:lvl6pPr marL="457200" algn="ctr" rtl="0" fontAlgn="base">
        <a:spcBef>
          <a:spcPct val="0"/>
        </a:spcBef>
        <a:spcAft>
          <a:spcPct val="0"/>
        </a:spcAft>
        <a:defRPr sz="4000" b="1">
          <a:solidFill>
            <a:schemeClr val="tx2"/>
          </a:solidFill>
          <a:latin typeface="Arial" charset="0"/>
        </a:defRPr>
      </a:lvl6pPr>
      <a:lvl7pPr marL="914400" algn="ctr" rtl="0" fontAlgn="base">
        <a:spcBef>
          <a:spcPct val="0"/>
        </a:spcBef>
        <a:spcAft>
          <a:spcPct val="0"/>
        </a:spcAft>
        <a:defRPr sz="4000" b="1">
          <a:solidFill>
            <a:schemeClr val="tx2"/>
          </a:solidFill>
          <a:latin typeface="Arial" charset="0"/>
        </a:defRPr>
      </a:lvl7pPr>
      <a:lvl8pPr marL="1371600" algn="ctr" rtl="0" fontAlgn="base">
        <a:spcBef>
          <a:spcPct val="0"/>
        </a:spcBef>
        <a:spcAft>
          <a:spcPct val="0"/>
        </a:spcAft>
        <a:defRPr sz="4000" b="1">
          <a:solidFill>
            <a:schemeClr val="tx2"/>
          </a:solidFill>
          <a:latin typeface="Arial" charset="0"/>
        </a:defRPr>
      </a:lvl8pPr>
      <a:lvl9pPr marL="1828800" algn="ctr" rtl="0" fontAlgn="base">
        <a:spcBef>
          <a:spcPct val="0"/>
        </a:spcBef>
        <a:spcAft>
          <a:spcPct val="0"/>
        </a:spcAft>
        <a:defRPr sz="4000" b="1">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3" Type="http://schemas.openxmlformats.org/officeDocument/2006/relationships/hyperlink" Target="mailto:IRNRFundAdministrator@gov.mb.ca" TargetMode="External"/><Relationship Id="rId2" Type="http://schemas.openxmlformats.org/officeDocument/2006/relationships/notesSlide" Target="../notesSlides/notesSlide45.xml"/><Relationship Id="rId1" Type="http://schemas.openxmlformats.org/officeDocument/2006/relationships/slideLayout" Target="../slideLayouts/slideLayout2.xml"/><Relationship Id="rId4" Type="http://schemas.openxmlformats.org/officeDocument/2006/relationships/hyperlink" Target="mailto:IRNRtaxes@gov.mb.ca" TargetMode="Externa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60.xm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61.xm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62.xm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63.xm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64.xml"/><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65.xml"/><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66.xml"/><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67.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68.xml"/><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2" Type="http://schemas.openxmlformats.org/officeDocument/2006/relationships/notesSlide" Target="../notesSlides/notesSlide69.xml"/><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70.xml"/><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2" Type="http://schemas.openxmlformats.org/officeDocument/2006/relationships/notesSlide" Target="../notesSlides/notesSlide71.xml"/><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2" Type="http://schemas.openxmlformats.org/officeDocument/2006/relationships/notesSlide" Target="../notesSlides/notesSlide72.xml"/><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2" Type="http://schemas.openxmlformats.org/officeDocument/2006/relationships/notesSlide" Target="../notesSlides/notesSlide73.xml"/><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7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2" name="Rectangle 4"/>
          <p:cNvSpPr>
            <a:spLocks noGrp="1" noChangeArrowheads="1"/>
          </p:cNvSpPr>
          <p:nvPr>
            <p:ph type="ctrTitle"/>
          </p:nvPr>
        </p:nvSpPr>
        <p:spPr>
          <a:xfrm>
            <a:off x="2393950" y="1731963"/>
            <a:ext cx="6022975" cy="1273175"/>
          </a:xfrm>
        </p:spPr>
        <p:txBody>
          <a:bodyPr/>
          <a:lstStyle/>
          <a:p>
            <a:pPr eaLnBrk="1" hangingPunct="1">
              <a:defRPr/>
            </a:pPr>
            <a:r>
              <a:rPr lang="en-US" dirty="0" smtClean="0">
                <a:solidFill>
                  <a:srgbClr val="FF0000"/>
                </a:solidFill>
                <a:effectLst>
                  <a:outerShdw blurRad="38100" dist="38100" dir="2700000" algn="tl">
                    <a:srgbClr val="C0C0C0"/>
                  </a:outerShdw>
                </a:effectLst>
                <a:latin typeface="+mn-lt"/>
              </a:rPr>
              <a:t>Enter Your Community Name</a:t>
            </a:r>
          </a:p>
        </p:txBody>
      </p:sp>
      <p:sp>
        <p:nvSpPr>
          <p:cNvPr id="2053" name="Rectangle 5"/>
          <p:cNvSpPr>
            <a:spLocks noGrp="1" noChangeArrowheads="1"/>
          </p:cNvSpPr>
          <p:nvPr>
            <p:ph type="subTitle" idx="1"/>
          </p:nvPr>
        </p:nvSpPr>
        <p:spPr>
          <a:xfrm>
            <a:off x="2292350" y="3509963"/>
            <a:ext cx="6096000" cy="1430337"/>
          </a:xfrm>
        </p:spPr>
        <p:txBody>
          <a:bodyPr/>
          <a:lstStyle/>
          <a:p>
            <a:pPr eaLnBrk="1" hangingPunct="1">
              <a:defRPr/>
            </a:pPr>
            <a:r>
              <a:rPr lang="en-US" sz="4400" b="1" dirty="0" smtClean="0">
                <a:effectLst>
                  <a:outerShdw blurRad="38100" dist="38100" dir="2700000" algn="tl">
                    <a:srgbClr val="C0C0C0"/>
                  </a:outerShdw>
                </a:effectLst>
              </a:rPr>
              <a:t>COUNCIL ORIENTATION</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504556" y="1007269"/>
            <a:ext cx="8286416" cy="1097597"/>
          </a:xfrm>
        </p:spPr>
        <p:txBody>
          <a:bodyPr/>
          <a:lstStyle/>
          <a:p>
            <a:pPr eaLnBrk="1" hangingPunct="1">
              <a:defRPr/>
            </a:pPr>
            <a:r>
              <a:rPr lang="en-US" dirty="0" smtClean="0">
                <a:solidFill>
                  <a:schemeClr val="tx1"/>
                </a:solidFill>
                <a:effectLst>
                  <a:outerShdw blurRad="38100" dist="38100" dir="2700000" algn="tl">
                    <a:srgbClr val="C0C0C0"/>
                  </a:outerShdw>
                </a:effectLst>
              </a:rPr>
              <a:t>Basic Principles of Elected Office</a:t>
            </a:r>
          </a:p>
        </p:txBody>
      </p:sp>
      <p:sp>
        <p:nvSpPr>
          <p:cNvPr id="9237" name="Rectangle 21"/>
          <p:cNvSpPr>
            <a:spLocks noChangeArrowheads="1"/>
          </p:cNvSpPr>
          <p:nvPr/>
        </p:nvSpPr>
        <p:spPr bwMode="auto">
          <a:xfrm>
            <a:off x="337366" y="2104866"/>
            <a:ext cx="8518634" cy="4457909"/>
          </a:xfrm>
          <a:prstGeom prst="rect">
            <a:avLst/>
          </a:prstGeom>
          <a:noFill/>
          <a:ln w="9525">
            <a:noFill/>
            <a:miter lim="800000"/>
            <a:headEnd/>
            <a:tailEnd/>
          </a:ln>
          <a:effectLst/>
        </p:spPr>
        <p:txBody>
          <a:bodyPr/>
          <a:lstStyle/>
          <a:p>
            <a:pPr lvl="0"/>
            <a:r>
              <a:rPr lang="en-GB" sz="2800" b="1" dirty="0" smtClean="0"/>
              <a:t>10 Principles</a:t>
            </a:r>
            <a:r>
              <a:rPr lang="en-GB" sz="2800" dirty="0" smtClean="0"/>
              <a:t>:</a:t>
            </a:r>
          </a:p>
          <a:p>
            <a:pPr marL="971550" lvl="1" indent="-514350">
              <a:buFont typeface="+mj-lt"/>
              <a:buAutoNum type="arabicPeriod"/>
            </a:pPr>
            <a:r>
              <a:rPr lang="en-GB" sz="2800" dirty="0" smtClean="0"/>
              <a:t>Democratic representation.</a:t>
            </a:r>
            <a:endParaRPr lang="en-CA" sz="2800" dirty="0"/>
          </a:p>
          <a:p>
            <a:pPr marL="971550" lvl="1" indent="-514350">
              <a:buFont typeface="+mj-lt"/>
              <a:buAutoNum type="arabicPeriod"/>
            </a:pPr>
            <a:r>
              <a:rPr lang="en-GB" sz="2800" dirty="0"/>
              <a:t>P</a:t>
            </a:r>
            <a:r>
              <a:rPr lang="en-GB" sz="2800" dirty="0" smtClean="0"/>
              <a:t>rinciple </a:t>
            </a:r>
            <a:r>
              <a:rPr lang="en-GB" sz="2800" dirty="0"/>
              <a:t>of </a:t>
            </a:r>
            <a:r>
              <a:rPr lang="en-GB" sz="2800" dirty="0" smtClean="0"/>
              <a:t>accountability.</a:t>
            </a:r>
            <a:endParaRPr lang="en-CA" sz="2800" dirty="0"/>
          </a:p>
          <a:p>
            <a:pPr marL="971550" lvl="1" indent="-514350">
              <a:buFont typeface="+mj-lt"/>
              <a:buAutoNum type="arabicPeriod"/>
            </a:pPr>
            <a:r>
              <a:rPr lang="en-GB" sz="2800" dirty="0"/>
              <a:t>T</a:t>
            </a:r>
            <a:r>
              <a:rPr lang="en-GB" sz="2800" dirty="0" smtClean="0"/>
              <a:t>he </a:t>
            </a:r>
            <a:r>
              <a:rPr lang="en-GB" sz="2800" dirty="0"/>
              <a:t>role of an elected official is </a:t>
            </a:r>
            <a:r>
              <a:rPr lang="en-GB" sz="2800" dirty="0" smtClean="0"/>
              <a:t>unique.</a:t>
            </a:r>
            <a:endParaRPr lang="en-CA" sz="2800" dirty="0"/>
          </a:p>
          <a:p>
            <a:pPr marL="971550" lvl="1" indent="-514350">
              <a:buFont typeface="+mj-lt"/>
              <a:buAutoNum type="arabicPeriod"/>
            </a:pPr>
            <a:r>
              <a:rPr lang="en-GB" sz="2800" dirty="0"/>
              <a:t>C</a:t>
            </a:r>
            <a:r>
              <a:rPr lang="en-GB" sz="2800" dirty="0" smtClean="0"/>
              <a:t>ommunicating </a:t>
            </a:r>
            <a:r>
              <a:rPr lang="en-GB" sz="2800" dirty="0"/>
              <a:t>out to the public is as </a:t>
            </a:r>
            <a:r>
              <a:rPr lang="en-GB" sz="2800" dirty="0" smtClean="0"/>
              <a:t>important as receiving input. </a:t>
            </a:r>
            <a:endParaRPr lang="en-CA" sz="2800" dirty="0"/>
          </a:p>
          <a:p>
            <a:pPr marL="971550" lvl="1" indent="-514350">
              <a:buFont typeface="+mj-lt"/>
              <a:buAutoNum type="arabicPeriod"/>
            </a:pPr>
            <a:r>
              <a:rPr lang="en-GB" sz="2800" dirty="0"/>
              <a:t>The will of the majority (as perceived by council</a:t>
            </a:r>
            <a:r>
              <a:rPr lang="en-GB" sz="2800" dirty="0" smtClean="0"/>
              <a:t>).</a:t>
            </a:r>
          </a:p>
          <a:p>
            <a:pPr marL="971550" lvl="1" indent="-514350">
              <a:buFont typeface="+mj-lt"/>
              <a:buAutoNum type="arabicPeriod"/>
            </a:pPr>
            <a:r>
              <a:rPr lang="en-GB" sz="2800" dirty="0"/>
              <a:t>Council and the administration should serve as a </a:t>
            </a:r>
            <a:r>
              <a:rPr lang="en-GB" sz="2800" dirty="0" smtClean="0"/>
              <a:t>team.</a:t>
            </a:r>
            <a:endParaRPr lang="en-CA" sz="2800" dirty="0"/>
          </a:p>
          <a:p>
            <a:pPr lvl="1"/>
            <a:endParaRPr lang="en-CA" sz="2800" dirty="0"/>
          </a:p>
          <a:p>
            <a:pPr lvl="0"/>
            <a:endParaRPr lang="en-GB" sz="3200" dirty="0" smtClean="0"/>
          </a:p>
          <a:p>
            <a:pPr marL="971550" lvl="1" indent="-514350">
              <a:buFont typeface="+mj-lt"/>
              <a:buAutoNum type="arabicPeriod"/>
            </a:pPr>
            <a:endParaRPr lang="en-CA" sz="3200" dirty="0"/>
          </a:p>
        </p:txBody>
      </p:sp>
    </p:spTree>
    <p:extLst>
      <p:ext uri="{BB962C8B-B14F-4D97-AF65-F5344CB8AC3E}">
        <p14:creationId xmlns:p14="http://schemas.microsoft.com/office/powerpoint/2010/main" val="214643090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681766" y="930312"/>
            <a:ext cx="8345276" cy="1219163"/>
          </a:xfrm>
        </p:spPr>
        <p:txBody>
          <a:bodyPr/>
          <a:lstStyle/>
          <a:p>
            <a:pPr eaLnBrk="1" hangingPunct="1">
              <a:defRPr/>
            </a:pPr>
            <a:r>
              <a:rPr lang="en-US" dirty="0" smtClean="0">
                <a:solidFill>
                  <a:schemeClr val="tx1"/>
                </a:solidFill>
                <a:effectLst>
                  <a:outerShdw blurRad="38100" dist="38100" dir="2700000" algn="tl">
                    <a:srgbClr val="C0C0C0"/>
                  </a:outerShdw>
                </a:effectLst>
              </a:rPr>
              <a:t>Basic Principles of Elected Office</a:t>
            </a:r>
          </a:p>
        </p:txBody>
      </p:sp>
      <p:sp>
        <p:nvSpPr>
          <p:cNvPr id="12291" name="Rectangle 3"/>
          <p:cNvSpPr>
            <a:spLocks noGrp="1" noChangeArrowheads="1"/>
          </p:cNvSpPr>
          <p:nvPr>
            <p:ph type="body" sz="half" idx="1"/>
          </p:nvPr>
        </p:nvSpPr>
        <p:spPr>
          <a:xfrm>
            <a:off x="450850" y="2149475"/>
            <a:ext cx="8460516" cy="4375150"/>
          </a:xfrm>
        </p:spPr>
        <p:txBody>
          <a:bodyPr/>
          <a:lstStyle/>
          <a:p>
            <a:pPr lvl="1" eaLnBrk="1" hangingPunct="1"/>
            <a:endParaRPr lang="en-US" altLang="en-US" sz="2400" dirty="0" smtClean="0">
              <a:latin typeface="Comic Sans MS" panose="030F0702030302020204" pitchFamily="66" charset="0"/>
            </a:endParaRPr>
          </a:p>
          <a:p>
            <a:pPr eaLnBrk="1" hangingPunct="1"/>
            <a:endParaRPr lang="en-US" altLang="en-US" dirty="0" smtClean="0">
              <a:latin typeface="Comic Sans MS" panose="030F0702030302020204" pitchFamily="66" charset="0"/>
            </a:endParaRPr>
          </a:p>
        </p:txBody>
      </p:sp>
      <p:sp>
        <p:nvSpPr>
          <p:cNvPr id="9237" name="Rectangle 21"/>
          <p:cNvSpPr>
            <a:spLocks noChangeArrowheads="1"/>
          </p:cNvSpPr>
          <p:nvPr/>
        </p:nvSpPr>
        <p:spPr bwMode="auto">
          <a:xfrm>
            <a:off x="237356" y="2080905"/>
            <a:ext cx="8186644" cy="4377698"/>
          </a:xfrm>
          <a:prstGeom prst="rect">
            <a:avLst/>
          </a:prstGeom>
          <a:noFill/>
          <a:ln w="9525">
            <a:noFill/>
            <a:miter lim="800000"/>
            <a:headEnd/>
            <a:tailEnd/>
          </a:ln>
          <a:effectLst/>
        </p:spPr>
        <p:txBody>
          <a:bodyPr/>
          <a:lstStyle/>
          <a:p>
            <a:r>
              <a:rPr lang="en-GB" sz="2800" b="1" dirty="0"/>
              <a:t>10 </a:t>
            </a:r>
            <a:r>
              <a:rPr lang="en-GB" sz="2800" b="1" dirty="0" smtClean="0"/>
              <a:t>Principles cont.</a:t>
            </a:r>
            <a:r>
              <a:rPr lang="en-GB" sz="2800" dirty="0" smtClean="0"/>
              <a:t>:</a:t>
            </a:r>
          </a:p>
          <a:p>
            <a:pPr marL="971550" lvl="1" indent="-514350">
              <a:buFont typeface="+mj-lt"/>
              <a:buAutoNum type="arabicPeriod" startAt="7"/>
            </a:pPr>
            <a:r>
              <a:rPr lang="en-GB" sz="2800" dirty="0" smtClean="0"/>
              <a:t>Council </a:t>
            </a:r>
            <a:r>
              <a:rPr lang="en-GB" sz="2800" dirty="0"/>
              <a:t>deals with the organization through one </a:t>
            </a:r>
            <a:r>
              <a:rPr lang="en-GB" sz="2800" dirty="0" smtClean="0"/>
              <a:t>employee, the community administrative officer (CAO).</a:t>
            </a:r>
            <a:endParaRPr lang="en-CA" sz="2800" dirty="0"/>
          </a:p>
          <a:p>
            <a:pPr marL="971550" lvl="1" indent="-514350">
              <a:buFont typeface="+mj-lt"/>
              <a:buAutoNum type="arabicPeriod" startAt="7"/>
            </a:pPr>
            <a:r>
              <a:rPr lang="en-GB" sz="2800" dirty="0" smtClean="0"/>
              <a:t>Council </a:t>
            </a:r>
            <a:r>
              <a:rPr lang="en-GB" sz="2800" dirty="0"/>
              <a:t>members need to respect their colleagues on council. </a:t>
            </a:r>
            <a:endParaRPr lang="en-CA" sz="2800" dirty="0"/>
          </a:p>
          <a:p>
            <a:pPr marL="971550" lvl="1" indent="-514350">
              <a:buFont typeface="+mj-lt"/>
              <a:buAutoNum type="arabicPeriod" startAt="7"/>
            </a:pPr>
            <a:r>
              <a:rPr lang="en-GB" sz="2800" dirty="0" smtClean="0"/>
              <a:t>Ethical behaviour.</a:t>
            </a:r>
            <a:endParaRPr lang="en-CA" sz="2800" dirty="0" smtClean="0">
              <a:solidFill>
                <a:srgbClr val="FF0000"/>
              </a:solidFill>
            </a:endParaRPr>
          </a:p>
          <a:p>
            <a:pPr marL="971550" lvl="1" indent="-514350">
              <a:buFont typeface="+mj-lt"/>
              <a:buAutoNum type="arabicPeriod" startAt="7"/>
            </a:pPr>
            <a:r>
              <a:rPr lang="en-GB" sz="2800" dirty="0" smtClean="0"/>
              <a:t>Council members should develop an expertise in leadership and governing.</a:t>
            </a:r>
            <a:endParaRPr lang="en-CA" sz="2800" dirty="0" smtClean="0"/>
          </a:p>
          <a:p>
            <a:endParaRPr lang="en-GB" sz="2800" dirty="0" smtClean="0"/>
          </a:p>
        </p:txBody>
      </p:sp>
    </p:spTree>
    <p:extLst>
      <p:ext uri="{BB962C8B-B14F-4D97-AF65-F5344CB8AC3E}">
        <p14:creationId xmlns:p14="http://schemas.microsoft.com/office/powerpoint/2010/main" val="387734887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590550" y="673100"/>
            <a:ext cx="8229600" cy="866775"/>
          </a:xfrm>
        </p:spPr>
        <p:txBody>
          <a:bodyPr/>
          <a:lstStyle/>
          <a:p>
            <a:pPr eaLnBrk="1" hangingPunct="1">
              <a:defRPr/>
            </a:pPr>
            <a:r>
              <a:rPr lang="en-US" dirty="0" smtClean="0">
                <a:solidFill>
                  <a:schemeClr val="tx1"/>
                </a:solidFill>
                <a:effectLst>
                  <a:outerShdw blurRad="38100" dist="38100" dir="2700000" algn="tl">
                    <a:srgbClr val="C0C0C0"/>
                  </a:outerShdw>
                </a:effectLst>
                <a:latin typeface="+mn-lt"/>
              </a:rPr>
              <a:t>Authority to Govern</a:t>
            </a:r>
          </a:p>
        </p:txBody>
      </p:sp>
      <p:sp>
        <p:nvSpPr>
          <p:cNvPr id="14339" name="Rectangle 3"/>
          <p:cNvSpPr>
            <a:spLocks noGrp="1" noChangeArrowheads="1"/>
          </p:cNvSpPr>
          <p:nvPr>
            <p:ph type="body" sz="half" idx="1"/>
          </p:nvPr>
        </p:nvSpPr>
        <p:spPr/>
        <p:txBody>
          <a:bodyPr/>
          <a:lstStyle/>
          <a:p>
            <a:pPr lvl="1" eaLnBrk="1" hangingPunct="1"/>
            <a:endParaRPr lang="en-US" altLang="en-US" sz="2400" dirty="0" smtClean="0">
              <a:latin typeface="Comic Sans MS" panose="030F0702030302020204" pitchFamily="66" charset="0"/>
            </a:endParaRPr>
          </a:p>
          <a:p>
            <a:pPr eaLnBrk="1" hangingPunct="1"/>
            <a:endParaRPr lang="en-US" altLang="en-US" dirty="0" smtClean="0">
              <a:latin typeface="Comic Sans MS" panose="030F0702030302020204" pitchFamily="66" charset="0"/>
            </a:endParaRPr>
          </a:p>
        </p:txBody>
      </p:sp>
      <p:sp>
        <p:nvSpPr>
          <p:cNvPr id="9237" name="Rectangle 21"/>
          <p:cNvSpPr>
            <a:spLocks noChangeArrowheads="1"/>
          </p:cNvSpPr>
          <p:nvPr/>
        </p:nvSpPr>
        <p:spPr bwMode="auto">
          <a:xfrm>
            <a:off x="381793" y="1653288"/>
            <a:ext cx="8336905" cy="5038135"/>
          </a:xfrm>
          <a:prstGeom prst="rect">
            <a:avLst/>
          </a:prstGeom>
          <a:noFill/>
          <a:ln w="9525">
            <a:noFill/>
            <a:miter lim="800000"/>
            <a:headEnd/>
            <a:tailEnd/>
          </a:ln>
          <a:effectLst/>
        </p:spPr>
        <p:txBody>
          <a:bodyPr/>
          <a:lstStyle/>
          <a:p>
            <a:pPr eaLnBrk="1" hangingPunct="1">
              <a:spcBef>
                <a:spcPct val="20000"/>
              </a:spcBef>
              <a:defRPr/>
            </a:pPr>
            <a:r>
              <a:rPr lang="en-US" sz="3200" b="1" dirty="0" smtClean="0"/>
              <a:t>Acts:</a:t>
            </a:r>
            <a:endParaRPr lang="en-US" sz="3200" b="1" dirty="0" smtClean="0">
              <a:latin typeface="+mn-lt"/>
              <a:cs typeface="+mn-cs"/>
            </a:endParaRPr>
          </a:p>
          <a:p>
            <a:pPr marL="800100" lvl="1" indent="-342900" eaLnBrk="1" hangingPunct="1">
              <a:spcBef>
                <a:spcPct val="20000"/>
              </a:spcBef>
              <a:buFontTx/>
              <a:buChar char="•"/>
              <a:defRPr/>
            </a:pPr>
            <a:r>
              <a:rPr lang="en-US" sz="3200" dirty="0" smtClean="0">
                <a:latin typeface="+mn-lt"/>
                <a:cs typeface="+mn-cs"/>
              </a:rPr>
              <a:t>The </a:t>
            </a:r>
            <a:r>
              <a:rPr lang="en-US" sz="3200" dirty="0">
                <a:latin typeface="+mn-lt"/>
                <a:cs typeface="+mn-cs"/>
              </a:rPr>
              <a:t>Northern Affairs </a:t>
            </a:r>
            <a:r>
              <a:rPr lang="en-US" sz="3200" dirty="0" smtClean="0">
                <a:latin typeface="+mn-lt"/>
                <a:cs typeface="+mn-cs"/>
              </a:rPr>
              <a:t>Act:</a:t>
            </a:r>
            <a:endParaRPr lang="en-US" sz="3200" dirty="0">
              <a:latin typeface="+mn-lt"/>
              <a:cs typeface="+mn-cs"/>
            </a:endParaRPr>
          </a:p>
          <a:p>
            <a:pPr marL="1371600" lvl="2" indent="-457200" eaLnBrk="1" hangingPunct="1">
              <a:spcBef>
                <a:spcPct val="20000"/>
              </a:spcBef>
              <a:buFont typeface="Symbol" panose="05050102010706020507" pitchFamily="18" charset="2"/>
              <a:buChar char=""/>
              <a:defRPr/>
            </a:pPr>
            <a:r>
              <a:rPr lang="en-US" sz="3200" dirty="0">
                <a:latin typeface="+mn-lt"/>
                <a:cs typeface="+mn-cs"/>
              </a:rPr>
              <a:t>l</a:t>
            </a:r>
            <a:r>
              <a:rPr lang="en-US" sz="3200" dirty="0" smtClean="0">
                <a:latin typeface="+mn-lt"/>
                <a:cs typeface="+mn-cs"/>
              </a:rPr>
              <a:t>egal </a:t>
            </a:r>
            <a:r>
              <a:rPr lang="en-US" sz="3200" dirty="0">
                <a:latin typeface="+mn-lt"/>
                <a:cs typeface="+mn-cs"/>
              </a:rPr>
              <a:t>authority </a:t>
            </a:r>
            <a:endParaRPr lang="en-US" sz="3200" dirty="0" smtClean="0">
              <a:latin typeface="+mn-lt"/>
              <a:cs typeface="+mn-cs"/>
            </a:endParaRPr>
          </a:p>
          <a:p>
            <a:pPr marL="1371600" lvl="2" indent="-457200" eaLnBrk="1" hangingPunct="1">
              <a:spcBef>
                <a:spcPct val="20000"/>
              </a:spcBef>
              <a:buFont typeface="Symbol" panose="05050102010706020507" pitchFamily="18" charset="2"/>
              <a:buChar char=""/>
              <a:defRPr/>
            </a:pPr>
            <a:r>
              <a:rPr lang="en-US" sz="3200" dirty="0" smtClean="0">
                <a:latin typeface="+mn-lt"/>
                <a:cs typeface="+mn-cs"/>
              </a:rPr>
              <a:t>provides for incorporation</a:t>
            </a:r>
            <a:endParaRPr lang="en-US" sz="3200" dirty="0">
              <a:latin typeface="+mn-lt"/>
              <a:cs typeface="+mn-cs"/>
            </a:endParaRPr>
          </a:p>
          <a:p>
            <a:pPr marL="800100" lvl="1" indent="-342900" eaLnBrk="1" hangingPunct="1">
              <a:spcBef>
                <a:spcPct val="20000"/>
              </a:spcBef>
              <a:buFontTx/>
              <a:buChar char="•"/>
              <a:defRPr/>
            </a:pPr>
            <a:r>
              <a:rPr lang="en-US" sz="3200" dirty="0" smtClean="0">
                <a:latin typeface="+mn-lt"/>
                <a:cs typeface="+mn-cs"/>
              </a:rPr>
              <a:t>minister </a:t>
            </a:r>
            <a:r>
              <a:rPr lang="en-US" sz="3200" dirty="0">
                <a:latin typeface="+mn-lt"/>
                <a:cs typeface="+mn-cs"/>
              </a:rPr>
              <a:t>has </a:t>
            </a:r>
            <a:r>
              <a:rPr lang="en-US" sz="3200" dirty="0" smtClean="0">
                <a:latin typeface="+mn-lt"/>
                <a:cs typeface="+mn-cs"/>
              </a:rPr>
              <a:t>legislated authority</a:t>
            </a:r>
          </a:p>
          <a:p>
            <a:pPr marL="806450" lvl="1" indent="-349250" eaLnBrk="1" hangingPunct="1">
              <a:spcBef>
                <a:spcPct val="20000"/>
              </a:spcBef>
              <a:buFont typeface="Arial" panose="020B0604020202020204" pitchFamily="34" charset="0"/>
              <a:buChar char="•"/>
              <a:defRPr/>
            </a:pPr>
            <a:r>
              <a:rPr lang="en-US" sz="3200" dirty="0" smtClean="0">
                <a:latin typeface="+mn-lt"/>
                <a:cs typeface="+mn-cs"/>
              </a:rPr>
              <a:t>meaning of terms used in legislation:</a:t>
            </a:r>
          </a:p>
          <a:p>
            <a:pPr marL="1371600" lvl="2" indent="-457200" eaLnBrk="1" hangingPunct="1">
              <a:spcBef>
                <a:spcPct val="20000"/>
              </a:spcBef>
              <a:buFont typeface="Symbol" panose="05050102010706020507" pitchFamily="18" charset="2"/>
              <a:buChar char=""/>
              <a:defRPr/>
            </a:pPr>
            <a:r>
              <a:rPr lang="en-US" sz="3200" b="1" dirty="0" smtClean="0">
                <a:latin typeface="+mn-lt"/>
                <a:cs typeface="+mn-cs"/>
              </a:rPr>
              <a:t>shall</a:t>
            </a:r>
            <a:r>
              <a:rPr lang="en-US" sz="3200" dirty="0" smtClean="0">
                <a:latin typeface="+mn-lt"/>
                <a:cs typeface="+mn-cs"/>
              </a:rPr>
              <a:t> – obligates council to act</a:t>
            </a:r>
          </a:p>
          <a:p>
            <a:pPr marL="1371600" lvl="2" indent="-457200" eaLnBrk="1" hangingPunct="1">
              <a:spcBef>
                <a:spcPct val="20000"/>
              </a:spcBef>
              <a:buFont typeface="Symbol" panose="05050102010706020507" pitchFamily="18" charset="2"/>
              <a:buChar char=""/>
              <a:defRPr/>
            </a:pPr>
            <a:r>
              <a:rPr lang="en-US" sz="3200" b="1" dirty="0" smtClean="0">
                <a:latin typeface="+mn-lt"/>
                <a:cs typeface="+mn-cs"/>
              </a:rPr>
              <a:t>may</a:t>
            </a:r>
            <a:r>
              <a:rPr lang="en-US" sz="3200" dirty="0" smtClean="0">
                <a:latin typeface="+mn-lt"/>
                <a:cs typeface="+mn-cs"/>
              </a:rPr>
              <a:t> – empowers council to act</a:t>
            </a:r>
            <a:endParaRPr lang="en-US" sz="3200" dirty="0">
              <a:latin typeface="+mn-lt"/>
              <a:cs typeface="+mn-cs"/>
            </a:endParaRPr>
          </a:p>
          <a:p>
            <a:pPr marL="342900" indent="-342900" eaLnBrk="1" hangingPunct="1">
              <a:spcBef>
                <a:spcPct val="20000"/>
              </a:spcBef>
              <a:buFontTx/>
              <a:buChar char="•"/>
              <a:defRPr/>
            </a:pPr>
            <a:endParaRPr lang="en-US" sz="3000" dirty="0">
              <a:latin typeface="Arial" charset="0"/>
              <a:cs typeface="+mn-cs"/>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434975" y="495300"/>
            <a:ext cx="8229600" cy="1143000"/>
          </a:xfrm>
        </p:spPr>
        <p:txBody>
          <a:bodyPr/>
          <a:lstStyle/>
          <a:p>
            <a:pPr eaLnBrk="1" hangingPunct="1">
              <a:defRPr/>
            </a:pPr>
            <a:r>
              <a:rPr lang="en-US" dirty="0" smtClean="0">
                <a:solidFill>
                  <a:schemeClr val="tx1"/>
                </a:solidFill>
                <a:effectLst>
                  <a:outerShdw blurRad="38100" dist="38100" dir="2700000" algn="tl">
                    <a:srgbClr val="C0C0C0"/>
                  </a:outerShdw>
                </a:effectLst>
              </a:rPr>
              <a:t>Authority to Govern</a:t>
            </a:r>
          </a:p>
        </p:txBody>
      </p:sp>
      <p:sp>
        <p:nvSpPr>
          <p:cNvPr id="11267" name="Rectangle 3"/>
          <p:cNvSpPr>
            <a:spLocks noGrp="1" noChangeArrowheads="1"/>
          </p:cNvSpPr>
          <p:nvPr>
            <p:ph type="body" idx="1"/>
          </p:nvPr>
        </p:nvSpPr>
        <p:spPr>
          <a:xfrm>
            <a:off x="738162" y="1316551"/>
            <a:ext cx="7591646" cy="5541449"/>
          </a:xfrm>
        </p:spPr>
        <p:txBody>
          <a:bodyPr/>
          <a:lstStyle/>
          <a:p>
            <a:pPr marL="0" indent="0" eaLnBrk="1" hangingPunct="1">
              <a:buNone/>
              <a:defRPr/>
            </a:pPr>
            <a:r>
              <a:rPr lang="en-US" b="1" dirty="0" smtClean="0"/>
              <a:t>Regulations:</a:t>
            </a:r>
          </a:p>
          <a:p>
            <a:pPr marL="0" indent="0" eaLnBrk="1" hangingPunct="1">
              <a:buNone/>
              <a:defRPr/>
            </a:pPr>
            <a:r>
              <a:rPr lang="en-US" dirty="0" smtClean="0"/>
              <a:t>Have same authority as an act of the legislature:</a:t>
            </a:r>
          </a:p>
          <a:p>
            <a:pPr lvl="1" eaLnBrk="1" hangingPunct="1">
              <a:defRPr/>
            </a:pPr>
            <a:r>
              <a:rPr lang="en-US" dirty="0" smtClean="0"/>
              <a:t>Community Councils Election regulation</a:t>
            </a:r>
          </a:p>
          <a:p>
            <a:pPr lvl="1" eaLnBrk="1" hangingPunct="1">
              <a:defRPr/>
            </a:pPr>
            <a:r>
              <a:rPr lang="en-US" dirty="0" smtClean="0"/>
              <a:t>Status and Boundaries – Unincorporated Communities and Settlements regulation</a:t>
            </a:r>
          </a:p>
          <a:p>
            <a:pPr lvl="1" eaLnBrk="1" hangingPunct="1">
              <a:defRPr/>
            </a:pPr>
            <a:r>
              <a:rPr lang="en-US" dirty="0" smtClean="0"/>
              <a:t>Council Compensation regulation</a:t>
            </a:r>
          </a:p>
          <a:p>
            <a:pPr lvl="1" eaLnBrk="1" hangingPunct="1">
              <a:defRPr/>
            </a:pPr>
            <a:r>
              <a:rPr lang="en-US" dirty="0" smtClean="0"/>
              <a:t>Procedures and Delegation of </a:t>
            </a:r>
            <a:r>
              <a:rPr lang="en-US" dirty="0"/>
              <a:t>Bylaw Making Powers (Communities that are not Incorporated</a:t>
            </a:r>
            <a:r>
              <a:rPr lang="en-US" dirty="0" smtClean="0"/>
              <a:t>) regulation  </a:t>
            </a:r>
          </a:p>
          <a:p>
            <a:pPr lvl="1" eaLnBrk="1" hangingPunct="1">
              <a:defRPr/>
            </a:pPr>
            <a:r>
              <a:rPr lang="en-US" dirty="0" smtClean="0"/>
              <a:t>Conflict of Interest regulation</a:t>
            </a:r>
          </a:p>
          <a:p>
            <a:pPr lvl="1" eaLnBrk="1" hangingPunct="1">
              <a:defRPr/>
            </a:pPr>
            <a:endParaRPr lang="en-US" i="1" dirty="0" smtClean="0">
              <a:latin typeface="Comic Sans MS" pitchFamily="66" charset="0"/>
            </a:endParaRPr>
          </a:p>
          <a:p>
            <a:pPr lvl="1" eaLnBrk="1" hangingPunct="1">
              <a:defRPr/>
            </a:pPr>
            <a:endParaRPr lang="en-US" sz="3000" i="1" dirty="0" smtClean="0">
              <a:latin typeface="Comic Sans MS" pitchFamily="66" charset="0"/>
            </a:endParaRPr>
          </a:p>
          <a:p>
            <a:pPr lvl="1" eaLnBrk="1" hangingPunct="1">
              <a:defRPr/>
            </a:pPr>
            <a:endParaRPr lang="en-US" sz="3000" dirty="0" smtClean="0">
              <a:latin typeface="Comic Sans MS" pitchFamily="66" charset="0"/>
            </a:endParaRPr>
          </a:p>
          <a:p>
            <a:pPr eaLnBrk="1" hangingPunct="1">
              <a:defRPr/>
            </a:pPr>
            <a:endParaRPr lang="en-US" sz="3000" dirty="0" smtClean="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460375" y="603434"/>
            <a:ext cx="8229600" cy="1273491"/>
          </a:xfrm>
        </p:spPr>
        <p:txBody>
          <a:bodyPr/>
          <a:lstStyle/>
          <a:p>
            <a:pPr eaLnBrk="1" hangingPunct="1">
              <a:defRPr/>
            </a:pPr>
            <a:r>
              <a:rPr lang="en-US" dirty="0">
                <a:solidFill>
                  <a:schemeClr val="tx1"/>
                </a:solidFill>
                <a:effectLst>
                  <a:outerShdw blurRad="38100" dist="38100" dir="2700000" algn="tl">
                    <a:srgbClr val="C0C0C0"/>
                  </a:outerShdw>
                </a:effectLst>
              </a:rPr>
              <a:t>Authority to Govern</a:t>
            </a:r>
            <a:endParaRPr lang="en-US" dirty="0" smtClean="0">
              <a:solidFill>
                <a:schemeClr val="tx1"/>
              </a:solidFill>
              <a:effectLst>
                <a:outerShdw blurRad="38100" dist="38100" dir="2700000" algn="tl">
                  <a:srgbClr val="C0C0C0"/>
                </a:outerShdw>
              </a:effectLst>
            </a:endParaRPr>
          </a:p>
        </p:txBody>
      </p:sp>
      <p:sp>
        <p:nvSpPr>
          <p:cNvPr id="25603" name="Rectangle 3"/>
          <p:cNvSpPr>
            <a:spLocks noGrp="1" noChangeArrowheads="1"/>
          </p:cNvSpPr>
          <p:nvPr>
            <p:ph type="body" idx="1"/>
          </p:nvPr>
        </p:nvSpPr>
        <p:spPr>
          <a:xfrm>
            <a:off x="334962" y="2117558"/>
            <a:ext cx="8355013" cy="4623483"/>
          </a:xfrm>
        </p:spPr>
        <p:txBody>
          <a:bodyPr/>
          <a:lstStyle/>
          <a:p>
            <a:pPr marL="0" indent="0" eaLnBrk="1" hangingPunct="1">
              <a:buNone/>
            </a:pPr>
            <a:r>
              <a:rPr lang="en-US" altLang="en-US" dirty="0" smtClean="0"/>
              <a:t>Govern </a:t>
            </a:r>
            <a:r>
              <a:rPr lang="en-US" altLang="en-US" dirty="0"/>
              <a:t>under the following other legislation:</a:t>
            </a:r>
          </a:p>
          <a:p>
            <a:pPr lvl="1" eaLnBrk="1" hangingPunct="1"/>
            <a:r>
              <a:rPr lang="en-US" altLang="en-US" sz="3200" dirty="0" smtClean="0"/>
              <a:t>The </a:t>
            </a:r>
            <a:r>
              <a:rPr lang="en-US" altLang="en-US" sz="3200" dirty="0"/>
              <a:t>Municipal Council Conflict of Interest Act</a:t>
            </a:r>
          </a:p>
          <a:p>
            <a:pPr lvl="1" eaLnBrk="1" hangingPunct="1">
              <a:defRPr/>
            </a:pPr>
            <a:r>
              <a:rPr lang="en-US" sz="3200" dirty="0"/>
              <a:t>The Freedom of Information and Protection of Privacy Act (FIPPA)</a:t>
            </a:r>
          </a:p>
          <a:p>
            <a:pPr lvl="1" eaLnBrk="1" hangingPunct="1">
              <a:defRPr/>
            </a:pPr>
            <a:r>
              <a:rPr lang="en-US" sz="3200" dirty="0"/>
              <a:t>Criminal Code (Canada</a:t>
            </a:r>
            <a:r>
              <a:rPr lang="en-US" sz="3200" dirty="0" smtClean="0"/>
              <a:t>)</a:t>
            </a:r>
            <a:endParaRPr lang="en-US" sz="3200" dirty="0">
              <a:solidFill>
                <a:srgbClr val="FF0000"/>
              </a:solidFill>
            </a:endParaRPr>
          </a:p>
          <a:p>
            <a:pPr eaLnBrk="1" hangingPunct="1"/>
            <a:endParaRPr lang="en-US" altLang="en-US" sz="2800" dirty="0" smtClean="0"/>
          </a:p>
          <a:p>
            <a:pPr marL="457200" lvl="1" indent="0" eaLnBrk="1" hangingPunct="1">
              <a:buNone/>
            </a:pPr>
            <a:endParaRPr lang="en-US" altLang="en-US" dirty="0" smtClean="0"/>
          </a:p>
          <a:p>
            <a:pPr lvl="1" eaLnBrk="1" hangingPunct="1"/>
            <a:endParaRPr lang="en-US" altLang="en-US" dirty="0" smtClean="0">
              <a:latin typeface="Comic Sans MS" panose="030F0702030302020204" pitchFamily="66" charset="0"/>
            </a:endParaRPr>
          </a:p>
          <a:p>
            <a:pPr eaLnBrk="1" hangingPunct="1">
              <a:buFontTx/>
              <a:buNone/>
            </a:pPr>
            <a:endParaRPr lang="en-US" altLang="en-US" sz="3600" dirty="0" smtClean="0">
              <a:latin typeface="Comic Sans MS" panose="030F0702030302020204" pitchFamily="66" charset="0"/>
            </a:endParaRPr>
          </a:p>
          <a:p>
            <a:pPr eaLnBrk="1" hangingPunct="1"/>
            <a:endParaRPr lang="en-US" altLang="en-US" dirty="0" smtClean="0">
              <a:latin typeface="Comic Sans MS" panose="030F0702030302020204" pitchFamily="66" charset="0"/>
            </a:endParaRPr>
          </a:p>
        </p:txBody>
      </p:sp>
    </p:spTree>
    <p:extLst>
      <p:ext uri="{BB962C8B-B14F-4D97-AF65-F5344CB8AC3E}">
        <p14:creationId xmlns:p14="http://schemas.microsoft.com/office/powerpoint/2010/main" val="168090496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399293" y="589034"/>
            <a:ext cx="8229600" cy="1273491"/>
          </a:xfrm>
        </p:spPr>
        <p:txBody>
          <a:bodyPr/>
          <a:lstStyle/>
          <a:p>
            <a:pPr eaLnBrk="1" hangingPunct="1">
              <a:defRPr/>
            </a:pPr>
            <a:r>
              <a:rPr lang="en-US" dirty="0" smtClean="0">
                <a:solidFill>
                  <a:schemeClr val="tx1"/>
                </a:solidFill>
                <a:effectLst>
                  <a:outerShdw blurRad="38100" dist="38100" dir="2700000" algn="tl">
                    <a:srgbClr val="C0C0C0"/>
                  </a:outerShdw>
                </a:effectLst>
              </a:rPr>
              <a:t>Other Acts and Regulations</a:t>
            </a:r>
          </a:p>
        </p:txBody>
      </p:sp>
      <p:sp>
        <p:nvSpPr>
          <p:cNvPr id="25603" name="Rectangle 3"/>
          <p:cNvSpPr>
            <a:spLocks noGrp="1" noChangeArrowheads="1"/>
          </p:cNvSpPr>
          <p:nvPr>
            <p:ph type="body" idx="1"/>
          </p:nvPr>
        </p:nvSpPr>
        <p:spPr>
          <a:xfrm>
            <a:off x="344985" y="2002161"/>
            <a:ext cx="8283908" cy="4661685"/>
          </a:xfrm>
        </p:spPr>
        <p:txBody>
          <a:bodyPr/>
          <a:lstStyle/>
          <a:p>
            <a:pPr lvl="1" eaLnBrk="1" hangingPunct="1">
              <a:defRPr/>
            </a:pPr>
            <a:r>
              <a:rPr lang="en-US" sz="3200" dirty="0" smtClean="0"/>
              <a:t>The Planning Act</a:t>
            </a:r>
          </a:p>
          <a:p>
            <a:pPr lvl="2" eaLnBrk="1" hangingPunct="1">
              <a:defRPr/>
            </a:pPr>
            <a:r>
              <a:rPr lang="en-US" sz="2800" dirty="0" smtClean="0"/>
              <a:t>Northern Manitoba Planning By-laws Regulation</a:t>
            </a:r>
          </a:p>
          <a:p>
            <a:pPr lvl="1" eaLnBrk="1" hangingPunct="1">
              <a:defRPr/>
            </a:pPr>
            <a:r>
              <a:rPr lang="en-US" sz="3200" dirty="0"/>
              <a:t>The Fires Prevention and Emergency Response Act</a:t>
            </a:r>
          </a:p>
          <a:p>
            <a:pPr lvl="2" eaLnBrk="1" hangingPunct="1">
              <a:defRPr/>
            </a:pPr>
            <a:r>
              <a:rPr lang="en-US" sz="2800" dirty="0"/>
              <a:t>Fire Safety Inspections (2014) Regulation</a:t>
            </a:r>
          </a:p>
          <a:p>
            <a:pPr lvl="1" eaLnBrk="1" hangingPunct="1">
              <a:defRPr/>
            </a:pPr>
            <a:r>
              <a:rPr lang="en-US" sz="3200" dirty="0"/>
              <a:t>The </a:t>
            </a:r>
            <a:r>
              <a:rPr lang="en-US" sz="3200" dirty="0" smtClean="0"/>
              <a:t>Emergency Measures Act</a:t>
            </a:r>
            <a:endParaRPr lang="en-US" sz="3200" dirty="0"/>
          </a:p>
          <a:p>
            <a:pPr lvl="2" eaLnBrk="1" hangingPunct="1">
              <a:defRPr/>
            </a:pPr>
            <a:r>
              <a:rPr lang="en-US" sz="2800" dirty="0" smtClean="0"/>
              <a:t>Local Authorities Emergency Planning and Preparedness Regulation</a:t>
            </a:r>
            <a:endParaRPr lang="en-US" altLang="en-US" sz="2800" dirty="0" smtClean="0"/>
          </a:p>
          <a:p>
            <a:pPr marL="457200" lvl="1" indent="0" eaLnBrk="1" hangingPunct="1">
              <a:buNone/>
            </a:pPr>
            <a:endParaRPr lang="en-US" altLang="en-US" dirty="0" smtClean="0"/>
          </a:p>
          <a:p>
            <a:pPr lvl="1" eaLnBrk="1" hangingPunct="1"/>
            <a:endParaRPr lang="en-US" altLang="en-US" dirty="0" smtClean="0">
              <a:latin typeface="Comic Sans MS" panose="030F0702030302020204" pitchFamily="66" charset="0"/>
            </a:endParaRPr>
          </a:p>
          <a:p>
            <a:pPr eaLnBrk="1" hangingPunct="1">
              <a:buFontTx/>
              <a:buNone/>
            </a:pPr>
            <a:endParaRPr lang="en-US" altLang="en-US" sz="3600" dirty="0" smtClean="0">
              <a:latin typeface="Comic Sans MS" panose="030F0702030302020204" pitchFamily="66" charset="0"/>
            </a:endParaRPr>
          </a:p>
          <a:p>
            <a:pPr eaLnBrk="1" hangingPunct="1"/>
            <a:endParaRPr lang="en-US" altLang="en-US" dirty="0" smtClean="0">
              <a:latin typeface="Comic Sans MS" panose="030F0702030302020204" pitchFamily="66" charset="0"/>
            </a:endParaRPr>
          </a:p>
        </p:txBody>
      </p:sp>
    </p:spTree>
    <p:extLst>
      <p:ext uri="{BB962C8B-B14F-4D97-AF65-F5344CB8AC3E}">
        <p14:creationId xmlns:p14="http://schemas.microsoft.com/office/powerpoint/2010/main" val="117228976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399293" y="589034"/>
            <a:ext cx="8229600" cy="1273491"/>
          </a:xfrm>
        </p:spPr>
        <p:txBody>
          <a:bodyPr/>
          <a:lstStyle/>
          <a:p>
            <a:pPr eaLnBrk="1" hangingPunct="1">
              <a:defRPr/>
            </a:pPr>
            <a:r>
              <a:rPr lang="en-US" dirty="0" smtClean="0">
                <a:solidFill>
                  <a:schemeClr val="tx1"/>
                </a:solidFill>
                <a:effectLst>
                  <a:outerShdw blurRad="38100" dist="38100" dir="2700000" algn="tl">
                    <a:srgbClr val="C0C0C0"/>
                  </a:outerShdw>
                </a:effectLst>
              </a:rPr>
              <a:t>Other Acts and Regulations</a:t>
            </a:r>
          </a:p>
        </p:txBody>
      </p:sp>
      <p:sp>
        <p:nvSpPr>
          <p:cNvPr id="25603" name="Rectangle 3"/>
          <p:cNvSpPr>
            <a:spLocks noGrp="1" noChangeArrowheads="1"/>
          </p:cNvSpPr>
          <p:nvPr>
            <p:ph type="body" idx="1"/>
          </p:nvPr>
        </p:nvSpPr>
        <p:spPr>
          <a:xfrm>
            <a:off x="208184" y="1835477"/>
            <a:ext cx="8635191" cy="4753214"/>
          </a:xfrm>
        </p:spPr>
        <p:txBody>
          <a:bodyPr/>
          <a:lstStyle/>
          <a:p>
            <a:pPr lvl="1" eaLnBrk="1" hangingPunct="1">
              <a:defRPr/>
            </a:pPr>
            <a:r>
              <a:rPr lang="en-US" sz="3200" dirty="0"/>
              <a:t>The Environment Act</a:t>
            </a:r>
          </a:p>
          <a:p>
            <a:pPr lvl="2" eaLnBrk="1" hangingPunct="1">
              <a:defRPr/>
            </a:pPr>
            <a:r>
              <a:rPr lang="en-US" sz="2800" dirty="0"/>
              <a:t>Waste Management Facilities Regulation</a:t>
            </a:r>
          </a:p>
          <a:p>
            <a:pPr lvl="2" eaLnBrk="1" hangingPunct="1">
              <a:defRPr/>
            </a:pPr>
            <a:r>
              <a:rPr lang="en-US" sz="2800" dirty="0"/>
              <a:t>Water and Wastewater Facility Operators Regulation</a:t>
            </a:r>
          </a:p>
          <a:p>
            <a:pPr lvl="1" eaLnBrk="1" hangingPunct="1">
              <a:defRPr/>
            </a:pPr>
            <a:r>
              <a:rPr lang="en-US" sz="3200" dirty="0" smtClean="0"/>
              <a:t>The Drinking Water Safety Act</a:t>
            </a:r>
          </a:p>
          <a:p>
            <a:pPr lvl="2" eaLnBrk="1" hangingPunct="1">
              <a:buFont typeface="Arial" panose="020B0604020202020204" pitchFamily="34" charset="0"/>
              <a:buChar char="•"/>
              <a:defRPr/>
            </a:pPr>
            <a:r>
              <a:rPr lang="en-US" sz="2800" dirty="0" smtClean="0"/>
              <a:t>Drinking Water Safety Regulation</a:t>
            </a:r>
          </a:p>
          <a:p>
            <a:pPr lvl="1" eaLnBrk="1" hangingPunct="1">
              <a:defRPr/>
            </a:pPr>
            <a:r>
              <a:rPr lang="en-US" sz="3200" dirty="0" smtClean="0"/>
              <a:t>The </a:t>
            </a:r>
            <a:r>
              <a:rPr lang="en-US" sz="3200" dirty="0"/>
              <a:t>Workplace Safety and Health Act</a:t>
            </a:r>
          </a:p>
          <a:p>
            <a:pPr lvl="2" eaLnBrk="1" hangingPunct="1">
              <a:defRPr/>
            </a:pPr>
            <a:r>
              <a:rPr lang="en-US" sz="2800" dirty="0"/>
              <a:t>Workplace Safety and Health Regulation</a:t>
            </a:r>
          </a:p>
          <a:p>
            <a:pPr lvl="1" eaLnBrk="1" hangingPunct="1">
              <a:defRPr/>
            </a:pPr>
            <a:r>
              <a:rPr lang="en-US" sz="3200" dirty="0"/>
              <a:t>The Employment Standards Code</a:t>
            </a:r>
            <a:endParaRPr lang="en-US" altLang="en-US" sz="3200" dirty="0"/>
          </a:p>
          <a:p>
            <a:pPr marL="457200" lvl="1" indent="0" eaLnBrk="1" hangingPunct="1">
              <a:buNone/>
            </a:pPr>
            <a:endParaRPr lang="en-US" altLang="en-US" dirty="0" smtClean="0"/>
          </a:p>
          <a:p>
            <a:pPr lvl="1" eaLnBrk="1" hangingPunct="1"/>
            <a:endParaRPr lang="en-US" altLang="en-US" dirty="0" smtClean="0">
              <a:latin typeface="Comic Sans MS" panose="030F0702030302020204" pitchFamily="66" charset="0"/>
            </a:endParaRPr>
          </a:p>
          <a:p>
            <a:pPr eaLnBrk="1" hangingPunct="1">
              <a:buFontTx/>
              <a:buNone/>
            </a:pPr>
            <a:endParaRPr lang="en-US" altLang="en-US" sz="3600" dirty="0" smtClean="0">
              <a:latin typeface="Comic Sans MS" panose="030F0702030302020204" pitchFamily="66" charset="0"/>
            </a:endParaRPr>
          </a:p>
          <a:p>
            <a:pPr eaLnBrk="1" hangingPunct="1"/>
            <a:endParaRPr lang="en-US" altLang="en-US" dirty="0" smtClean="0">
              <a:latin typeface="Comic Sans MS" panose="030F0702030302020204" pitchFamily="66" charset="0"/>
            </a:endParaRPr>
          </a:p>
        </p:txBody>
      </p:sp>
    </p:spTree>
    <p:extLst>
      <p:ext uri="{BB962C8B-B14F-4D97-AF65-F5344CB8AC3E}">
        <p14:creationId xmlns:p14="http://schemas.microsoft.com/office/powerpoint/2010/main" val="156090403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430778" y="996869"/>
            <a:ext cx="8229600" cy="1273491"/>
          </a:xfrm>
        </p:spPr>
        <p:txBody>
          <a:bodyPr/>
          <a:lstStyle/>
          <a:p>
            <a:pPr eaLnBrk="1" hangingPunct="1">
              <a:defRPr/>
            </a:pPr>
            <a:r>
              <a:rPr lang="en-US" dirty="0" smtClean="0">
                <a:solidFill>
                  <a:schemeClr val="tx1"/>
                </a:solidFill>
                <a:effectLst>
                  <a:outerShdw blurRad="38100" dist="38100" dir="2700000" algn="tl">
                    <a:srgbClr val="C0C0C0"/>
                  </a:outerShdw>
                </a:effectLst>
              </a:rPr>
              <a:t>Governance During a </a:t>
            </a:r>
            <a:br>
              <a:rPr lang="en-US" dirty="0" smtClean="0">
                <a:solidFill>
                  <a:schemeClr val="tx1"/>
                </a:solidFill>
                <a:effectLst>
                  <a:outerShdw blurRad="38100" dist="38100" dir="2700000" algn="tl">
                    <a:srgbClr val="C0C0C0"/>
                  </a:outerShdw>
                </a:effectLst>
              </a:rPr>
            </a:br>
            <a:r>
              <a:rPr lang="en-US" dirty="0" smtClean="0">
                <a:solidFill>
                  <a:schemeClr val="tx1"/>
                </a:solidFill>
                <a:effectLst>
                  <a:outerShdw blurRad="38100" dist="38100" dir="2700000" algn="tl">
                    <a:srgbClr val="C0C0C0"/>
                  </a:outerShdw>
                </a:effectLst>
              </a:rPr>
              <a:t>State of Local Emergency</a:t>
            </a:r>
          </a:p>
        </p:txBody>
      </p:sp>
      <p:sp>
        <p:nvSpPr>
          <p:cNvPr id="25603" name="Rectangle 3"/>
          <p:cNvSpPr>
            <a:spLocks noGrp="1" noChangeArrowheads="1"/>
          </p:cNvSpPr>
          <p:nvPr>
            <p:ph type="body" idx="1"/>
          </p:nvPr>
        </p:nvSpPr>
        <p:spPr>
          <a:xfrm>
            <a:off x="335465" y="2543368"/>
            <a:ext cx="8420227" cy="3970166"/>
          </a:xfrm>
        </p:spPr>
        <p:txBody>
          <a:bodyPr/>
          <a:lstStyle/>
          <a:p>
            <a:pPr lvl="1" eaLnBrk="1" hangingPunct="1">
              <a:buFont typeface="Arial" panose="020B0604020202020204" pitchFamily="34" charset="0"/>
              <a:buChar char="•"/>
              <a:defRPr/>
            </a:pPr>
            <a:r>
              <a:rPr lang="en-US" dirty="0" smtClean="0"/>
              <a:t>early notification of real or potential emergency situations can greatly enhance the response activity</a:t>
            </a:r>
          </a:p>
          <a:p>
            <a:pPr lvl="1" eaLnBrk="1" hangingPunct="1">
              <a:buFont typeface="Arial" panose="020B0604020202020204" pitchFamily="34" charset="0"/>
              <a:buChar char="•"/>
              <a:defRPr/>
            </a:pPr>
            <a:r>
              <a:rPr lang="en-US" dirty="0"/>
              <a:t>definition of an </a:t>
            </a:r>
            <a:r>
              <a:rPr lang="en-US" dirty="0" smtClean="0"/>
              <a:t>emergency under The Emergency Measures Act:</a:t>
            </a:r>
            <a:endParaRPr lang="en-US" dirty="0"/>
          </a:p>
          <a:p>
            <a:pPr lvl="2" eaLnBrk="1" hangingPunct="1">
              <a:buFont typeface="Arial" panose="020B0604020202020204" pitchFamily="34" charset="0"/>
              <a:buChar char="-"/>
              <a:defRPr/>
            </a:pPr>
            <a:r>
              <a:rPr lang="en-US" altLang="en-US" dirty="0"/>
              <a:t>present or imminent situation or condition that requires prompt action to prevent or limit loss of life, harm or damage to the safety, health or welfare of people or damage to property or </a:t>
            </a:r>
            <a:r>
              <a:rPr lang="en-US" altLang="en-US" dirty="0" smtClean="0"/>
              <a:t>environment</a:t>
            </a:r>
            <a:endParaRPr lang="en-US" altLang="en-US" dirty="0" smtClean="0">
              <a:latin typeface="Comic Sans MS" panose="030F0702030302020204" pitchFamily="66" charset="0"/>
            </a:endParaRPr>
          </a:p>
          <a:p>
            <a:pPr eaLnBrk="1" hangingPunct="1">
              <a:buFontTx/>
              <a:buNone/>
            </a:pPr>
            <a:endParaRPr lang="en-US" altLang="en-US" sz="3600" dirty="0" smtClean="0">
              <a:latin typeface="Comic Sans MS" panose="030F0702030302020204" pitchFamily="66" charset="0"/>
            </a:endParaRPr>
          </a:p>
          <a:p>
            <a:pPr eaLnBrk="1" hangingPunct="1"/>
            <a:endParaRPr lang="en-US" altLang="en-US" dirty="0" smtClean="0">
              <a:latin typeface="Comic Sans MS" panose="030F0702030302020204" pitchFamily="66" charset="0"/>
            </a:endParaRPr>
          </a:p>
        </p:txBody>
      </p:sp>
    </p:spTree>
    <p:extLst>
      <p:ext uri="{BB962C8B-B14F-4D97-AF65-F5344CB8AC3E}">
        <p14:creationId xmlns:p14="http://schemas.microsoft.com/office/powerpoint/2010/main" val="397300689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1290181" y="1026261"/>
            <a:ext cx="6526060" cy="1248439"/>
          </a:xfrm>
        </p:spPr>
        <p:txBody>
          <a:bodyPr/>
          <a:lstStyle/>
          <a:p>
            <a:pPr eaLnBrk="1" hangingPunct="1">
              <a:defRPr/>
            </a:pPr>
            <a:r>
              <a:rPr lang="en-US" dirty="0" smtClean="0">
                <a:solidFill>
                  <a:schemeClr val="tx1"/>
                </a:solidFill>
                <a:effectLst>
                  <a:outerShdw blurRad="38100" dist="38100" dir="2700000" algn="tl">
                    <a:srgbClr val="C0C0C0"/>
                  </a:outerShdw>
                </a:effectLst>
              </a:rPr>
              <a:t>Governance During a State of Local Emergency</a:t>
            </a:r>
          </a:p>
        </p:txBody>
      </p:sp>
      <p:sp>
        <p:nvSpPr>
          <p:cNvPr id="25603" name="Rectangle 3"/>
          <p:cNvSpPr>
            <a:spLocks noGrp="1" noChangeArrowheads="1"/>
          </p:cNvSpPr>
          <p:nvPr>
            <p:ph type="body" idx="1"/>
          </p:nvPr>
        </p:nvSpPr>
        <p:spPr>
          <a:xfrm>
            <a:off x="72420" y="2468213"/>
            <a:ext cx="8457805" cy="4107951"/>
          </a:xfrm>
        </p:spPr>
        <p:txBody>
          <a:bodyPr/>
          <a:lstStyle/>
          <a:p>
            <a:pPr lvl="1" eaLnBrk="1" hangingPunct="1">
              <a:buFont typeface="Arial" panose="020B0604020202020204" pitchFamily="34" charset="0"/>
              <a:buChar char="•"/>
              <a:defRPr/>
            </a:pPr>
            <a:r>
              <a:rPr lang="en-US" sz="3000" dirty="0" smtClean="0"/>
              <a:t>only the minister may declare a state of local emergency (SOLE) for an unincorporated community, otherwise mayor if incorporated</a:t>
            </a:r>
          </a:p>
          <a:p>
            <a:pPr lvl="1" eaLnBrk="1" hangingPunct="1">
              <a:buFont typeface="Arial" panose="020B0604020202020204" pitchFamily="34" charset="0"/>
              <a:buChar char="•"/>
              <a:defRPr/>
            </a:pPr>
            <a:r>
              <a:rPr lang="en-US" altLang="en-US" sz="3000" dirty="0"/>
              <a:t>d</a:t>
            </a:r>
            <a:r>
              <a:rPr lang="en-US" altLang="en-US" sz="3000" dirty="0" smtClean="0"/>
              <a:t>epartment </a:t>
            </a:r>
            <a:r>
              <a:rPr lang="en-US" altLang="en-US" sz="3000" dirty="0"/>
              <a:t>emergency contact information:</a:t>
            </a:r>
          </a:p>
          <a:p>
            <a:pPr lvl="2" eaLnBrk="1" hangingPunct="1">
              <a:defRPr/>
            </a:pPr>
            <a:r>
              <a:rPr lang="en-US" altLang="en-US" dirty="0"/>
              <a:t>Toll free 24 hour emergency line: 1-866-735-3111</a:t>
            </a:r>
          </a:p>
          <a:p>
            <a:pPr lvl="2" eaLnBrk="1" hangingPunct="1">
              <a:defRPr/>
            </a:pPr>
            <a:r>
              <a:rPr lang="en-US" altLang="en-US" dirty="0"/>
              <a:t>Email: </a:t>
            </a:r>
            <a:r>
              <a:rPr lang="en-US" altLang="en-US" dirty="0" smtClean="0"/>
              <a:t>IRNRemergencyinfo@gov.mb.ca</a:t>
            </a:r>
            <a:endParaRPr lang="en-US" sz="2000" dirty="0" smtClean="0"/>
          </a:p>
          <a:p>
            <a:pPr lvl="1" eaLnBrk="1" hangingPunct="1">
              <a:buFont typeface="Arial" panose="020B0604020202020204" pitchFamily="34" charset="0"/>
              <a:buChar char="•"/>
            </a:pPr>
            <a:r>
              <a:rPr lang="en-US" sz="3000" dirty="0" smtClean="0"/>
              <a:t>council resolution to request a SOLE</a:t>
            </a:r>
          </a:p>
          <a:p>
            <a:pPr lvl="1" eaLnBrk="1" hangingPunct="1">
              <a:buFont typeface="Arial" panose="020B0604020202020204" pitchFamily="34" charset="0"/>
              <a:buChar char="•"/>
            </a:pPr>
            <a:r>
              <a:rPr lang="en-US" sz="3000" dirty="0" smtClean="0"/>
              <a:t>SOLE </a:t>
            </a:r>
            <a:r>
              <a:rPr lang="en-US" sz="3000" dirty="0"/>
              <a:t>is valid for a period of 30 </a:t>
            </a:r>
            <a:r>
              <a:rPr lang="en-US" sz="3000" dirty="0" smtClean="0"/>
              <a:t>days</a:t>
            </a:r>
          </a:p>
          <a:p>
            <a:pPr lvl="1" eaLnBrk="1" hangingPunct="1">
              <a:buFont typeface="Arial" panose="020B0604020202020204" pitchFamily="34" charset="0"/>
              <a:buChar char="•"/>
            </a:pPr>
            <a:endParaRPr lang="en-US" altLang="en-US" dirty="0"/>
          </a:p>
          <a:p>
            <a:pPr marL="457200" lvl="1" indent="0" eaLnBrk="1" hangingPunct="1">
              <a:buNone/>
              <a:defRPr/>
            </a:pPr>
            <a:endParaRPr lang="en-US" altLang="en-US" dirty="0" smtClean="0"/>
          </a:p>
          <a:p>
            <a:pPr lvl="1" eaLnBrk="1" hangingPunct="1"/>
            <a:endParaRPr lang="en-US" altLang="en-US" dirty="0" smtClean="0">
              <a:latin typeface="Comic Sans MS" panose="030F0702030302020204" pitchFamily="66" charset="0"/>
            </a:endParaRPr>
          </a:p>
          <a:p>
            <a:pPr eaLnBrk="1" hangingPunct="1">
              <a:buFontTx/>
              <a:buNone/>
            </a:pPr>
            <a:endParaRPr lang="en-US" altLang="en-US" sz="3600" dirty="0" smtClean="0">
              <a:latin typeface="Comic Sans MS" panose="030F0702030302020204" pitchFamily="66" charset="0"/>
            </a:endParaRPr>
          </a:p>
          <a:p>
            <a:pPr eaLnBrk="1" hangingPunct="1"/>
            <a:endParaRPr lang="en-US" altLang="en-US" dirty="0" smtClean="0">
              <a:latin typeface="Comic Sans MS" panose="030F0702030302020204" pitchFamily="66" charset="0"/>
            </a:endParaRPr>
          </a:p>
        </p:txBody>
      </p:sp>
    </p:spTree>
    <p:extLst>
      <p:ext uri="{BB962C8B-B14F-4D97-AF65-F5344CB8AC3E}">
        <p14:creationId xmlns:p14="http://schemas.microsoft.com/office/powerpoint/2010/main" val="268540971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1164921" y="1056934"/>
            <a:ext cx="6480850" cy="1273491"/>
          </a:xfrm>
        </p:spPr>
        <p:txBody>
          <a:bodyPr/>
          <a:lstStyle/>
          <a:p>
            <a:pPr eaLnBrk="1" hangingPunct="1">
              <a:defRPr/>
            </a:pPr>
            <a:r>
              <a:rPr lang="en-US" dirty="0" smtClean="0">
                <a:solidFill>
                  <a:schemeClr val="tx1"/>
                </a:solidFill>
                <a:effectLst>
                  <a:outerShdw blurRad="38100" dist="38100" dir="2700000" algn="tl">
                    <a:srgbClr val="C0C0C0"/>
                  </a:outerShdw>
                </a:effectLst>
              </a:rPr>
              <a:t>Governance During a State of Local Emergency</a:t>
            </a:r>
          </a:p>
        </p:txBody>
      </p:sp>
      <p:sp>
        <p:nvSpPr>
          <p:cNvPr id="25603" name="Rectangle 3"/>
          <p:cNvSpPr>
            <a:spLocks noGrp="1" noChangeArrowheads="1"/>
          </p:cNvSpPr>
          <p:nvPr>
            <p:ph type="body" idx="1"/>
          </p:nvPr>
        </p:nvSpPr>
        <p:spPr>
          <a:xfrm>
            <a:off x="430779" y="2555893"/>
            <a:ext cx="8475226" cy="4095428"/>
          </a:xfrm>
        </p:spPr>
        <p:txBody>
          <a:bodyPr/>
          <a:lstStyle/>
          <a:p>
            <a:pPr lvl="1" eaLnBrk="1" hangingPunct="1">
              <a:buFont typeface="Arial" panose="020B0604020202020204" pitchFamily="34" charset="0"/>
              <a:buChar char="•"/>
              <a:defRPr/>
            </a:pPr>
            <a:r>
              <a:rPr lang="en-US" sz="3200" dirty="0" smtClean="0"/>
              <a:t>Council role includes:</a:t>
            </a:r>
          </a:p>
          <a:p>
            <a:pPr marL="1371600" lvl="2" indent="-457200" eaLnBrk="1" hangingPunct="1">
              <a:buFont typeface="Symbol" panose="05050102010706020507" pitchFamily="18" charset="2"/>
              <a:buChar char=""/>
              <a:defRPr/>
            </a:pPr>
            <a:r>
              <a:rPr lang="en-US" sz="2800" kern="1200" dirty="0">
                <a:ea typeface="+mn-ea"/>
                <a:cs typeface="+mn-cs"/>
              </a:rPr>
              <a:t>enact community emergency plan</a:t>
            </a:r>
          </a:p>
          <a:p>
            <a:pPr marL="1371600" lvl="2" indent="-457200" eaLnBrk="1" hangingPunct="1">
              <a:buFont typeface="Symbol" panose="05050102010706020507" pitchFamily="18" charset="2"/>
              <a:buChar char=""/>
              <a:defRPr/>
            </a:pPr>
            <a:r>
              <a:rPr lang="en-US" sz="2800" kern="1200" dirty="0">
                <a:ea typeface="+mn-ea"/>
                <a:cs typeface="+mn-cs"/>
              </a:rPr>
              <a:t>coordinate response with the </a:t>
            </a:r>
            <a:r>
              <a:rPr lang="en-US" sz="2800" kern="1200" dirty="0" smtClean="0">
                <a:ea typeface="+mn-ea"/>
                <a:cs typeface="+mn-cs"/>
              </a:rPr>
              <a:t>department</a:t>
            </a:r>
          </a:p>
          <a:p>
            <a:pPr marL="1371600" lvl="2" indent="-457200" eaLnBrk="1" hangingPunct="1">
              <a:buFont typeface="Symbol" panose="05050102010706020507" pitchFamily="18" charset="2"/>
              <a:buChar char=""/>
              <a:defRPr/>
            </a:pPr>
            <a:r>
              <a:rPr lang="en-US" sz="2800" kern="1200" dirty="0" smtClean="0">
                <a:ea typeface="+mn-ea"/>
                <a:cs typeface="+mn-cs"/>
              </a:rPr>
              <a:t>responsible for financial decisions</a:t>
            </a:r>
            <a:endParaRPr lang="en-US" sz="2800" kern="1200" dirty="0">
              <a:ea typeface="+mn-ea"/>
              <a:cs typeface="+mn-cs"/>
            </a:endParaRPr>
          </a:p>
          <a:p>
            <a:pPr lvl="1" eaLnBrk="1" hangingPunct="1">
              <a:buFont typeface="Arial" panose="020B0604020202020204" pitchFamily="34" charset="0"/>
              <a:buChar char="•"/>
              <a:defRPr/>
            </a:pPr>
            <a:r>
              <a:rPr lang="en-US" sz="3200" dirty="0" smtClean="0"/>
              <a:t>Department role includes:</a:t>
            </a:r>
          </a:p>
          <a:p>
            <a:pPr marL="1371600" lvl="2" indent="-457200" eaLnBrk="1" hangingPunct="1">
              <a:buFont typeface="Symbol" panose="05050102010706020507" pitchFamily="18" charset="2"/>
              <a:buChar char=""/>
              <a:defRPr/>
            </a:pPr>
            <a:r>
              <a:rPr lang="en-US" sz="2800" kern="1200" dirty="0" smtClean="0">
                <a:ea typeface="+mn-ea"/>
                <a:cs typeface="+mn-cs"/>
              </a:rPr>
              <a:t>assist </a:t>
            </a:r>
            <a:r>
              <a:rPr lang="en-US" sz="2800" kern="1200" dirty="0">
                <a:ea typeface="+mn-ea"/>
                <a:cs typeface="+mn-cs"/>
              </a:rPr>
              <a:t>council </a:t>
            </a:r>
            <a:r>
              <a:rPr lang="en-US" sz="2800" kern="1200" dirty="0" smtClean="0">
                <a:ea typeface="+mn-ea"/>
                <a:cs typeface="+mn-cs"/>
              </a:rPr>
              <a:t>to respond </a:t>
            </a:r>
            <a:r>
              <a:rPr lang="en-US" sz="2800" kern="1200" dirty="0">
                <a:ea typeface="+mn-ea"/>
                <a:cs typeface="+mn-cs"/>
              </a:rPr>
              <a:t>to the emergency</a:t>
            </a:r>
          </a:p>
          <a:p>
            <a:pPr marL="1371600" lvl="2" indent="-457200" eaLnBrk="1" hangingPunct="1">
              <a:buFont typeface="Symbol" panose="05050102010706020507" pitchFamily="18" charset="2"/>
              <a:buChar char=""/>
              <a:defRPr/>
            </a:pPr>
            <a:r>
              <a:rPr lang="en-US" sz="2800" kern="1200" dirty="0" smtClean="0">
                <a:ea typeface="+mn-ea"/>
                <a:cs typeface="+mn-cs"/>
              </a:rPr>
              <a:t>engage appropriate </a:t>
            </a:r>
            <a:r>
              <a:rPr lang="en-US" sz="2800" kern="1200" dirty="0">
                <a:ea typeface="+mn-ea"/>
                <a:cs typeface="+mn-cs"/>
              </a:rPr>
              <a:t>department(s) and </a:t>
            </a:r>
            <a:r>
              <a:rPr lang="en-US" sz="2800" kern="1200" dirty="0" smtClean="0">
                <a:ea typeface="+mn-ea"/>
                <a:cs typeface="+mn-cs"/>
              </a:rPr>
              <a:t>resources, </a:t>
            </a:r>
            <a:r>
              <a:rPr lang="en-US" sz="2800" kern="1200" dirty="0">
                <a:ea typeface="+mn-ea"/>
                <a:cs typeface="+mn-cs"/>
              </a:rPr>
              <a:t>as necessary </a:t>
            </a:r>
            <a:endParaRPr lang="en-US" altLang="en-US" sz="2800" kern="1200" dirty="0">
              <a:ea typeface="+mn-ea"/>
              <a:cs typeface="+mn-cs"/>
            </a:endParaRPr>
          </a:p>
          <a:p>
            <a:pPr eaLnBrk="1" hangingPunct="1">
              <a:buFontTx/>
              <a:buNone/>
            </a:pPr>
            <a:endParaRPr lang="en-US" altLang="en-US" sz="3600" dirty="0" smtClean="0">
              <a:latin typeface="Comic Sans MS" panose="030F0702030302020204" pitchFamily="66" charset="0"/>
            </a:endParaRPr>
          </a:p>
          <a:p>
            <a:pPr eaLnBrk="1" hangingPunct="1"/>
            <a:endParaRPr lang="en-US" altLang="en-US" dirty="0" smtClean="0">
              <a:latin typeface="Comic Sans MS" panose="030F0702030302020204" pitchFamily="66" charset="0"/>
            </a:endParaRPr>
          </a:p>
        </p:txBody>
      </p:sp>
    </p:spTree>
    <p:extLst>
      <p:ext uri="{BB962C8B-B14F-4D97-AF65-F5344CB8AC3E}">
        <p14:creationId xmlns:p14="http://schemas.microsoft.com/office/powerpoint/2010/main" val="359348705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pPr eaLnBrk="1" hangingPunct="1">
              <a:defRPr/>
            </a:pPr>
            <a:r>
              <a:rPr lang="en-US" dirty="0" smtClean="0">
                <a:solidFill>
                  <a:schemeClr val="tx1"/>
                </a:solidFill>
                <a:effectLst>
                  <a:outerShdw blurRad="38100" dist="38100" dir="2700000" algn="tl">
                    <a:srgbClr val="C0C0C0"/>
                  </a:outerShdw>
                </a:effectLst>
                <a:latin typeface="+mn-lt"/>
              </a:rPr>
              <a:t>Council Members</a:t>
            </a:r>
          </a:p>
        </p:txBody>
      </p:sp>
      <p:sp>
        <p:nvSpPr>
          <p:cNvPr id="5123" name="Rectangle 3"/>
          <p:cNvSpPr>
            <a:spLocks noGrp="1" noChangeArrowheads="1"/>
          </p:cNvSpPr>
          <p:nvPr>
            <p:ph type="body" idx="1"/>
          </p:nvPr>
        </p:nvSpPr>
        <p:spPr/>
        <p:txBody>
          <a:bodyPr/>
          <a:lstStyle/>
          <a:p>
            <a:pPr eaLnBrk="1" hangingPunct="1">
              <a:lnSpc>
                <a:spcPct val="80000"/>
              </a:lnSpc>
              <a:buFontTx/>
              <a:buNone/>
              <a:defRPr/>
            </a:pPr>
            <a:r>
              <a:rPr lang="en-US" sz="3600" dirty="0" smtClean="0">
                <a:effectLst>
                  <a:outerShdw blurRad="38100" dist="38100" dir="2700000" algn="tl">
                    <a:srgbClr val="C0C0C0"/>
                  </a:outerShdw>
                </a:effectLst>
              </a:rPr>
              <a:t>Mayor:</a:t>
            </a:r>
          </a:p>
          <a:p>
            <a:pPr eaLnBrk="1" hangingPunct="1">
              <a:lnSpc>
                <a:spcPct val="80000"/>
              </a:lnSpc>
              <a:defRPr/>
            </a:pPr>
            <a:r>
              <a:rPr lang="en-US" sz="2800" dirty="0" smtClean="0"/>
              <a:t>Insert Name</a:t>
            </a:r>
            <a:r>
              <a:rPr lang="en-US" dirty="0" smtClean="0"/>
              <a:t> </a:t>
            </a:r>
            <a:r>
              <a:rPr lang="en-US" sz="2400" dirty="0" smtClean="0"/>
              <a:t>(Term expires October 20__)</a:t>
            </a:r>
          </a:p>
          <a:p>
            <a:pPr eaLnBrk="1" hangingPunct="1">
              <a:lnSpc>
                <a:spcPct val="80000"/>
              </a:lnSpc>
              <a:buFontTx/>
              <a:buNone/>
              <a:defRPr/>
            </a:pPr>
            <a:endParaRPr lang="en-US" sz="2400" b="1" dirty="0" smtClean="0">
              <a:effectLst>
                <a:outerShdw blurRad="38100" dist="38100" dir="2700000" algn="tl">
                  <a:srgbClr val="C0C0C0"/>
                </a:outerShdw>
              </a:effectLst>
            </a:endParaRPr>
          </a:p>
          <a:p>
            <a:pPr eaLnBrk="1" hangingPunct="1">
              <a:lnSpc>
                <a:spcPct val="80000"/>
              </a:lnSpc>
              <a:buFontTx/>
              <a:buNone/>
              <a:defRPr/>
            </a:pPr>
            <a:r>
              <a:rPr lang="en-US" sz="3600" dirty="0" smtClean="0">
                <a:effectLst>
                  <a:outerShdw blurRad="38100" dist="38100" dir="2700000" algn="tl">
                    <a:srgbClr val="C0C0C0"/>
                  </a:outerShdw>
                </a:effectLst>
              </a:rPr>
              <a:t>Councillors:</a:t>
            </a:r>
          </a:p>
          <a:p>
            <a:pPr eaLnBrk="1" hangingPunct="1">
              <a:lnSpc>
                <a:spcPct val="80000"/>
              </a:lnSpc>
              <a:defRPr/>
            </a:pPr>
            <a:r>
              <a:rPr lang="en-US" sz="2800" dirty="0" smtClean="0"/>
              <a:t>Insert Name</a:t>
            </a:r>
            <a:r>
              <a:rPr lang="en-US" dirty="0" smtClean="0"/>
              <a:t> </a:t>
            </a:r>
            <a:r>
              <a:rPr lang="en-US" sz="2400" dirty="0" smtClean="0"/>
              <a:t>(Term expires October 20__)</a:t>
            </a:r>
            <a:r>
              <a:rPr lang="en-US" dirty="0" smtClean="0"/>
              <a:t> </a:t>
            </a:r>
          </a:p>
          <a:p>
            <a:pPr eaLnBrk="1" hangingPunct="1">
              <a:lnSpc>
                <a:spcPct val="80000"/>
              </a:lnSpc>
              <a:defRPr/>
            </a:pPr>
            <a:r>
              <a:rPr lang="en-US" sz="2800" dirty="0" smtClean="0"/>
              <a:t>Insert Name</a:t>
            </a:r>
            <a:r>
              <a:rPr lang="en-US" dirty="0" smtClean="0"/>
              <a:t> </a:t>
            </a:r>
            <a:r>
              <a:rPr lang="en-US" sz="2400" dirty="0" smtClean="0"/>
              <a:t>(Term expires October 20__)</a:t>
            </a:r>
            <a:endParaRPr lang="en-US" dirty="0" smtClean="0"/>
          </a:p>
          <a:p>
            <a:pPr eaLnBrk="1" hangingPunct="1">
              <a:lnSpc>
                <a:spcPct val="80000"/>
              </a:lnSpc>
              <a:defRPr/>
            </a:pPr>
            <a:r>
              <a:rPr lang="en-US" sz="2800" dirty="0" smtClean="0"/>
              <a:t>Insert Name</a:t>
            </a:r>
            <a:r>
              <a:rPr lang="en-US" dirty="0" smtClean="0"/>
              <a:t> </a:t>
            </a:r>
            <a:r>
              <a:rPr lang="en-US" sz="2400" dirty="0" smtClean="0"/>
              <a:t>(Term expires October 20__)</a:t>
            </a:r>
            <a:endParaRPr lang="en-US" dirty="0" smtClean="0"/>
          </a:p>
          <a:p>
            <a:pPr eaLnBrk="1" hangingPunct="1">
              <a:lnSpc>
                <a:spcPct val="80000"/>
              </a:lnSpc>
              <a:defRPr/>
            </a:pPr>
            <a:r>
              <a:rPr lang="en-US" sz="2800" dirty="0" smtClean="0"/>
              <a:t>Insert Name</a:t>
            </a:r>
            <a:r>
              <a:rPr lang="en-US" dirty="0" smtClean="0"/>
              <a:t> </a:t>
            </a:r>
            <a:r>
              <a:rPr lang="en-US" sz="2400" dirty="0" smtClean="0"/>
              <a:t>(Term expires October 20__)</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488949" y="810108"/>
            <a:ext cx="8229600" cy="875579"/>
          </a:xfrm>
        </p:spPr>
        <p:txBody>
          <a:bodyPr/>
          <a:lstStyle/>
          <a:p>
            <a:pPr eaLnBrk="1" hangingPunct="1">
              <a:defRPr/>
            </a:pPr>
            <a:r>
              <a:rPr lang="en-US" dirty="0" smtClean="0">
                <a:solidFill>
                  <a:schemeClr val="tx1"/>
                </a:solidFill>
                <a:effectLst>
                  <a:outerShdw blurRad="38100" dist="38100" dir="2700000" algn="tl">
                    <a:srgbClr val="C0C0C0"/>
                  </a:outerShdw>
                </a:effectLst>
                <a:latin typeface="+mn-lt"/>
              </a:rPr>
              <a:t>Community Documents</a:t>
            </a:r>
            <a:endParaRPr lang="en-US" sz="2800" dirty="0" smtClean="0">
              <a:solidFill>
                <a:schemeClr val="tx1"/>
              </a:solidFill>
              <a:effectLst>
                <a:outerShdw blurRad="38100" dist="38100" dir="2700000" algn="tl">
                  <a:srgbClr val="C0C0C0"/>
                </a:outerShdw>
              </a:effectLst>
              <a:latin typeface="+mn-lt"/>
            </a:endParaRPr>
          </a:p>
        </p:txBody>
      </p:sp>
      <p:sp>
        <p:nvSpPr>
          <p:cNvPr id="16387" name="Rectangle 3"/>
          <p:cNvSpPr>
            <a:spLocks noGrp="1" noChangeArrowheads="1"/>
          </p:cNvSpPr>
          <p:nvPr>
            <p:ph type="body" idx="1"/>
          </p:nvPr>
        </p:nvSpPr>
        <p:spPr>
          <a:xfrm>
            <a:off x="678872" y="1787236"/>
            <a:ext cx="8039677" cy="4738254"/>
          </a:xfrm>
        </p:spPr>
        <p:txBody>
          <a:bodyPr/>
          <a:lstStyle/>
          <a:p>
            <a:pPr marL="0" indent="0" eaLnBrk="1" hangingPunct="1">
              <a:buNone/>
            </a:pPr>
            <a:r>
              <a:rPr lang="en-US" b="1" dirty="0"/>
              <a:t>Northern Affairs Manual of Policies and Procedures (NAMPP</a:t>
            </a:r>
            <a:r>
              <a:rPr lang="en-US" b="1" dirty="0" smtClean="0"/>
              <a:t>):</a:t>
            </a:r>
            <a:endParaRPr lang="en-US" b="1" dirty="0"/>
          </a:p>
          <a:p>
            <a:pPr lvl="1" eaLnBrk="1" hangingPunct="1"/>
            <a:r>
              <a:rPr lang="en-US" altLang="en-US" dirty="0" smtClean="0"/>
              <a:t>Financial</a:t>
            </a:r>
          </a:p>
          <a:p>
            <a:pPr lvl="1" eaLnBrk="1" hangingPunct="1"/>
            <a:r>
              <a:rPr lang="en-US" altLang="en-US" dirty="0" smtClean="0"/>
              <a:t>Public Works </a:t>
            </a:r>
          </a:p>
          <a:p>
            <a:pPr lvl="1" eaLnBrk="1" hangingPunct="1"/>
            <a:r>
              <a:rPr lang="en-US" altLang="en-US" dirty="0" smtClean="0"/>
              <a:t>Land</a:t>
            </a:r>
          </a:p>
          <a:p>
            <a:pPr lvl="1" eaLnBrk="1" hangingPunct="1"/>
            <a:r>
              <a:rPr lang="en-US" altLang="en-US" dirty="0" smtClean="0"/>
              <a:t>Protective Services</a:t>
            </a:r>
          </a:p>
          <a:p>
            <a:pPr lvl="1" eaLnBrk="1" hangingPunct="1"/>
            <a:r>
              <a:rPr lang="en-US" altLang="en-US" dirty="0" smtClean="0"/>
              <a:t>Environmental Health Services</a:t>
            </a:r>
          </a:p>
          <a:p>
            <a:pPr lvl="1" eaLnBrk="1" hangingPunct="1"/>
            <a:r>
              <a:rPr lang="en-US" altLang="en-US" dirty="0" smtClean="0"/>
              <a:t>Elections</a:t>
            </a:r>
          </a:p>
          <a:p>
            <a:pPr lvl="1" eaLnBrk="1" hangingPunct="1"/>
            <a:r>
              <a:rPr lang="en-US" altLang="en-US" dirty="0" smtClean="0"/>
              <a:t>General</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a:xfrm>
            <a:off x="468313" y="748144"/>
            <a:ext cx="8229600" cy="845129"/>
          </a:xfrm>
        </p:spPr>
        <p:txBody>
          <a:bodyPr/>
          <a:lstStyle/>
          <a:p>
            <a:pPr eaLnBrk="1" hangingPunct="1">
              <a:defRPr/>
            </a:pPr>
            <a:r>
              <a:rPr lang="en-US" dirty="0" smtClean="0">
                <a:solidFill>
                  <a:schemeClr val="tx1"/>
                </a:solidFill>
                <a:effectLst>
                  <a:outerShdw blurRad="38100" dist="38100" dir="2700000" algn="tl">
                    <a:srgbClr val="C0C0C0"/>
                  </a:outerShdw>
                </a:effectLst>
                <a:latin typeface="+mn-lt"/>
              </a:rPr>
              <a:t>Community Documents</a:t>
            </a:r>
          </a:p>
        </p:txBody>
      </p:sp>
      <p:sp>
        <p:nvSpPr>
          <p:cNvPr id="18435" name="Rectangle 3"/>
          <p:cNvSpPr>
            <a:spLocks noGrp="1" noChangeArrowheads="1"/>
          </p:cNvSpPr>
          <p:nvPr>
            <p:ph type="body" idx="1"/>
          </p:nvPr>
        </p:nvSpPr>
        <p:spPr>
          <a:xfrm>
            <a:off x="468313" y="1939636"/>
            <a:ext cx="7068560" cy="4130820"/>
          </a:xfrm>
        </p:spPr>
        <p:txBody>
          <a:bodyPr/>
          <a:lstStyle/>
          <a:p>
            <a:pPr marL="0" indent="0" eaLnBrk="1" hangingPunct="1">
              <a:buNone/>
            </a:pPr>
            <a:r>
              <a:rPr lang="en-US" altLang="en-US" b="1" dirty="0" smtClean="0"/>
              <a:t>Financial Management Guide:</a:t>
            </a:r>
          </a:p>
          <a:p>
            <a:pPr lvl="1" eaLnBrk="1" hangingPunct="1"/>
            <a:r>
              <a:rPr lang="en-US" altLang="en-US" sz="3200" dirty="0" smtClean="0"/>
              <a:t>Administrative</a:t>
            </a:r>
          </a:p>
          <a:p>
            <a:pPr lvl="1" eaLnBrk="1" hangingPunct="1"/>
            <a:r>
              <a:rPr lang="en-US" altLang="en-US" sz="3200" dirty="0" smtClean="0"/>
              <a:t>Financial</a:t>
            </a:r>
          </a:p>
          <a:p>
            <a:pPr lvl="1" eaLnBrk="1" hangingPunct="1"/>
            <a:r>
              <a:rPr lang="en-US" altLang="en-US" sz="3200" dirty="0" smtClean="0"/>
              <a:t>Budgeting and Coding</a:t>
            </a:r>
          </a:p>
          <a:p>
            <a:pPr lvl="1" eaLnBrk="1" hangingPunct="1"/>
            <a:r>
              <a:rPr lang="en-US" altLang="en-US" sz="3200" dirty="0" smtClean="0"/>
              <a:t>Appendices</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ChangeArrowheads="1"/>
          </p:cNvSpPr>
          <p:nvPr>
            <p:ph type="title"/>
          </p:nvPr>
        </p:nvSpPr>
        <p:spPr>
          <a:xfrm>
            <a:off x="449263" y="762000"/>
            <a:ext cx="8229600" cy="782638"/>
          </a:xfrm>
        </p:spPr>
        <p:txBody>
          <a:bodyPr/>
          <a:lstStyle/>
          <a:p>
            <a:pPr eaLnBrk="1" hangingPunct="1">
              <a:defRPr/>
            </a:pPr>
            <a:r>
              <a:rPr lang="en-US" dirty="0" smtClean="0">
                <a:solidFill>
                  <a:schemeClr val="tx1"/>
                </a:solidFill>
                <a:effectLst>
                  <a:outerShdw blurRad="38100" dist="38100" dir="2700000" algn="tl">
                    <a:srgbClr val="C0C0C0"/>
                  </a:outerShdw>
                </a:effectLst>
              </a:rPr>
              <a:t>Community Documents</a:t>
            </a:r>
            <a:endParaRPr lang="en-US" dirty="0" smtClean="0">
              <a:solidFill>
                <a:schemeClr val="folHlink"/>
              </a:solidFill>
              <a:effectLst>
                <a:outerShdw blurRad="38100" dist="38100" dir="2700000" algn="tl">
                  <a:srgbClr val="C0C0C0"/>
                </a:outerShdw>
              </a:effectLst>
              <a:latin typeface="Comic Sans MS" pitchFamily="66" charset="0"/>
            </a:endParaRPr>
          </a:p>
        </p:txBody>
      </p:sp>
      <p:sp>
        <p:nvSpPr>
          <p:cNvPr id="19459" name="Rectangle 3"/>
          <p:cNvSpPr>
            <a:spLocks noGrp="1" noChangeArrowheads="1"/>
          </p:cNvSpPr>
          <p:nvPr>
            <p:ph type="body" idx="1"/>
          </p:nvPr>
        </p:nvSpPr>
        <p:spPr>
          <a:xfrm>
            <a:off x="218862" y="1544638"/>
            <a:ext cx="8802738" cy="5180162"/>
          </a:xfrm>
        </p:spPr>
        <p:txBody>
          <a:bodyPr numCol="2"/>
          <a:lstStyle/>
          <a:p>
            <a:pPr marL="0" indent="0" eaLnBrk="1" hangingPunct="1">
              <a:buNone/>
            </a:pPr>
            <a:r>
              <a:rPr lang="en-US" altLang="en-US" b="1" dirty="0" smtClean="0"/>
              <a:t>Community Council Safety and Health Manual:</a:t>
            </a:r>
          </a:p>
          <a:p>
            <a:pPr lvl="0"/>
            <a:r>
              <a:rPr lang="en-CA" sz="2600" dirty="0"/>
              <a:t>Safety and Health Policy</a:t>
            </a:r>
          </a:p>
          <a:p>
            <a:pPr lvl="0"/>
            <a:r>
              <a:rPr lang="en-CA" sz="2600" dirty="0"/>
              <a:t>Hazards/Risk Assessment</a:t>
            </a:r>
          </a:p>
          <a:p>
            <a:pPr lvl="0"/>
            <a:r>
              <a:rPr lang="en-CA" sz="2600" dirty="0"/>
              <a:t>Safe Work </a:t>
            </a:r>
            <a:r>
              <a:rPr lang="en-CA" sz="2600" dirty="0" smtClean="0"/>
              <a:t>Practices, Safe </a:t>
            </a:r>
            <a:r>
              <a:rPr lang="en-CA" sz="2600" dirty="0"/>
              <a:t>Work Procedures</a:t>
            </a:r>
          </a:p>
          <a:p>
            <a:pPr lvl="0"/>
            <a:r>
              <a:rPr lang="en-CA" sz="2600" dirty="0"/>
              <a:t>Community Council Rules</a:t>
            </a:r>
          </a:p>
          <a:p>
            <a:pPr lvl="0"/>
            <a:r>
              <a:rPr lang="en-CA" sz="2600" dirty="0"/>
              <a:t>Personal Protective Equipment</a:t>
            </a:r>
          </a:p>
          <a:p>
            <a:pPr lvl="0"/>
            <a:r>
              <a:rPr lang="en-CA" sz="2600" dirty="0"/>
              <a:t>Preventative Maintenance</a:t>
            </a:r>
          </a:p>
          <a:p>
            <a:pPr lvl="0"/>
            <a:r>
              <a:rPr lang="en-CA" sz="2600" dirty="0"/>
              <a:t>Training and Communication</a:t>
            </a:r>
          </a:p>
          <a:p>
            <a:pPr lvl="0"/>
            <a:r>
              <a:rPr lang="en-CA" sz="2600" dirty="0"/>
              <a:t>Inspections</a:t>
            </a:r>
          </a:p>
          <a:p>
            <a:pPr lvl="0"/>
            <a:r>
              <a:rPr lang="en-CA" sz="2600" dirty="0"/>
              <a:t>Investigating and Reporting</a:t>
            </a:r>
          </a:p>
          <a:p>
            <a:pPr lvl="0"/>
            <a:r>
              <a:rPr lang="en-CA" sz="2600" dirty="0"/>
              <a:t>Emergency Preparedness</a:t>
            </a:r>
          </a:p>
          <a:p>
            <a:pPr lvl="0"/>
            <a:r>
              <a:rPr lang="en-CA" sz="2600" dirty="0"/>
              <a:t>Records and Statistics</a:t>
            </a:r>
          </a:p>
          <a:p>
            <a:pPr lvl="0"/>
            <a:r>
              <a:rPr lang="en-CA" sz="2600" dirty="0"/>
              <a:t>Legislation</a:t>
            </a:r>
          </a:p>
          <a:p>
            <a:pPr lvl="0"/>
            <a:r>
              <a:rPr lang="en-CA" sz="2600" dirty="0"/>
              <a:t>Manitoba Supplement</a:t>
            </a:r>
          </a:p>
          <a:p>
            <a:pPr lvl="0"/>
            <a:r>
              <a:rPr lang="en-CA" sz="2600" dirty="0"/>
              <a:t>WHMIS Program</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ChangeArrowheads="1"/>
          </p:cNvSpPr>
          <p:nvPr>
            <p:ph type="title"/>
          </p:nvPr>
        </p:nvSpPr>
        <p:spPr>
          <a:xfrm>
            <a:off x="469900" y="762000"/>
            <a:ext cx="8229600" cy="914400"/>
          </a:xfrm>
        </p:spPr>
        <p:txBody>
          <a:bodyPr/>
          <a:lstStyle/>
          <a:p>
            <a:pPr eaLnBrk="1" hangingPunct="1">
              <a:defRPr/>
            </a:pPr>
            <a:r>
              <a:rPr lang="en-US" dirty="0" smtClean="0">
                <a:solidFill>
                  <a:schemeClr val="tx1"/>
                </a:solidFill>
                <a:effectLst>
                  <a:outerShdw blurRad="38100" dist="38100" dir="2700000" algn="tl">
                    <a:srgbClr val="C0C0C0"/>
                  </a:outerShdw>
                </a:effectLst>
              </a:rPr>
              <a:t>Community Documents</a:t>
            </a:r>
            <a:endParaRPr lang="en-US" dirty="0" smtClean="0">
              <a:solidFill>
                <a:srgbClr val="92D050"/>
              </a:solidFill>
              <a:effectLst>
                <a:outerShdw blurRad="38100" dist="38100" dir="2700000" algn="tl">
                  <a:srgbClr val="C0C0C0"/>
                </a:outerShdw>
              </a:effectLst>
              <a:latin typeface="Comic Sans MS" pitchFamily="66" charset="0"/>
            </a:endParaRPr>
          </a:p>
        </p:txBody>
      </p:sp>
      <p:sp>
        <p:nvSpPr>
          <p:cNvPr id="20483" name="Rectangle 3"/>
          <p:cNvSpPr>
            <a:spLocks noGrp="1" noChangeArrowheads="1"/>
          </p:cNvSpPr>
          <p:nvPr>
            <p:ph type="body" idx="1"/>
          </p:nvPr>
        </p:nvSpPr>
        <p:spPr>
          <a:xfrm>
            <a:off x="469900" y="1595127"/>
            <a:ext cx="8306900" cy="4683274"/>
          </a:xfrm>
        </p:spPr>
        <p:txBody>
          <a:bodyPr/>
          <a:lstStyle/>
          <a:p>
            <a:pPr marL="0" indent="0" eaLnBrk="1" hangingPunct="1">
              <a:buNone/>
            </a:pPr>
            <a:r>
              <a:rPr lang="en-US" altLang="en-US" b="1" dirty="0" smtClean="0"/>
              <a:t>Election Official’s Handbook:</a:t>
            </a:r>
          </a:p>
          <a:p>
            <a:pPr lvl="1" eaLnBrk="1" hangingPunct="1"/>
            <a:r>
              <a:rPr lang="en-US" altLang="en-US" sz="3200" dirty="0" smtClean="0"/>
              <a:t>Election Officials</a:t>
            </a:r>
          </a:p>
          <a:p>
            <a:pPr lvl="1" eaLnBrk="1" hangingPunct="1"/>
            <a:r>
              <a:rPr lang="en-US" altLang="en-US" sz="3200" dirty="0" smtClean="0"/>
              <a:t>Senior Election Official’s Duties</a:t>
            </a:r>
          </a:p>
          <a:p>
            <a:pPr lvl="1" eaLnBrk="1" hangingPunct="1"/>
            <a:r>
              <a:rPr lang="en-US" altLang="en-US" sz="3200" dirty="0" smtClean="0"/>
              <a:t>Voting Official’s Duties</a:t>
            </a:r>
          </a:p>
          <a:p>
            <a:pPr lvl="1" eaLnBrk="1" hangingPunct="1"/>
            <a:r>
              <a:rPr lang="en-US" altLang="en-US" sz="3200" dirty="0" smtClean="0"/>
              <a:t>Department Staff Roles</a:t>
            </a:r>
          </a:p>
          <a:p>
            <a:pPr lvl="1" eaLnBrk="1" hangingPunct="1"/>
            <a:r>
              <a:rPr lang="en-US" altLang="en-US" sz="3200" dirty="0" smtClean="0"/>
              <a:t>Election Material</a:t>
            </a:r>
          </a:p>
          <a:p>
            <a:pPr lvl="1" eaLnBrk="1" hangingPunct="1"/>
            <a:r>
              <a:rPr lang="en-US" altLang="en-US" sz="3200" dirty="0" smtClean="0"/>
              <a:t>Appendices</a:t>
            </a:r>
          </a:p>
        </p:txBody>
      </p:sp>
    </p:spTree>
    <p:extLst>
      <p:ext uri="{BB962C8B-B14F-4D97-AF65-F5344CB8AC3E}">
        <p14:creationId xmlns:p14="http://schemas.microsoft.com/office/powerpoint/2010/main" val="54516422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ChangeArrowheads="1"/>
          </p:cNvSpPr>
          <p:nvPr>
            <p:ph type="title"/>
          </p:nvPr>
        </p:nvSpPr>
        <p:spPr>
          <a:xfrm>
            <a:off x="469900" y="762000"/>
            <a:ext cx="8229600" cy="914400"/>
          </a:xfrm>
        </p:spPr>
        <p:txBody>
          <a:bodyPr/>
          <a:lstStyle/>
          <a:p>
            <a:pPr eaLnBrk="1" hangingPunct="1">
              <a:defRPr/>
            </a:pPr>
            <a:r>
              <a:rPr lang="en-US" dirty="0" smtClean="0">
                <a:solidFill>
                  <a:schemeClr val="tx1"/>
                </a:solidFill>
                <a:effectLst>
                  <a:outerShdw blurRad="38100" dist="38100" dir="2700000" algn="tl">
                    <a:srgbClr val="C0C0C0"/>
                  </a:outerShdw>
                </a:effectLst>
              </a:rPr>
              <a:t>Community Documents</a:t>
            </a:r>
            <a:endParaRPr lang="en-US" dirty="0" smtClean="0">
              <a:solidFill>
                <a:srgbClr val="92D050"/>
              </a:solidFill>
              <a:effectLst>
                <a:outerShdw blurRad="38100" dist="38100" dir="2700000" algn="tl">
                  <a:srgbClr val="C0C0C0"/>
                </a:outerShdw>
              </a:effectLst>
              <a:latin typeface="Comic Sans MS" pitchFamily="66" charset="0"/>
            </a:endParaRPr>
          </a:p>
        </p:txBody>
      </p:sp>
      <p:sp>
        <p:nvSpPr>
          <p:cNvPr id="20483" name="Rectangle 3"/>
          <p:cNvSpPr>
            <a:spLocks noGrp="1" noChangeArrowheads="1"/>
          </p:cNvSpPr>
          <p:nvPr>
            <p:ph type="body" idx="1"/>
          </p:nvPr>
        </p:nvSpPr>
        <p:spPr>
          <a:xfrm>
            <a:off x="469900" y="1595126"/>
            <a:ext cx="8229600" cy="4985673"/>
          </a:xfrm>
        </p:spPr>
        <p:txBody>
          <a:bodyPr/>
          <a:lstStyle/>
          <a:p>
            <a:pPr marL="0" indent="0" eaLnBrk="1" hangingPunct="1">
              <a:buNone/>
            </a:pPr>
            <a:r>
              <a:rPr lang="en-US" altLang="en-US" b="1" dirty="0" smtClean="0"/>
              <a:t>Community Development Corporation Manual for Northern Affairs Communities:</a:t>
            </a:r>
          </a:p>
          <a:p>
            <a:pPr lvl="1" eaLnBrk="1" hangingPunct="1"/>
            <a:r>
              <a:rPr lang="en-US" altLang="en-US" sz="3200" dirty="0" smtClean="0"/>
              <a:t>Introduction</a:t>
            </a:r>
          </a:p>
          <a:p>
            <a:pPr lvl="1" eaLnBrk="1" hangingPunct="1"/>
            <a:r>
              <a:rPr lang="en-US" altLang="en-US" sz="3200" dirty="0" smtClean="0"/>
              <a:t>Start-up</a:t>
            </a:r>
          </a:p>
          <a:p>
            <a:pPr lvl="1" eaLnBrk="1" hangingPunct="1"/>
            <a:r>
              <a:rPr lang="en-US" altLang="en-US" sz="3200" dirty="0" smtClean="0"/>
              <a:t>Operating Guidelines</a:t>
            </a:r>
          </a:p>
          <a:p>
            <a:pPr lvl="1" eaLnBrk="1" hangingPunct="1"/>
            <a:r>
              <a:rPr lang="en-US" altLang="en-US" sz="3200" dirty="0" smtClean="0"/>
              <a:t>Other Information</a:t>
            </a:r>
          </a:p>
          <a:p>
            <a:pPr lvl="1" eaLnBrk="1" hangingPunct="1"/>
            <a:r>
              <a:rPr lang="en-US" altLang="en-US" sz="3200" dirty="0" smtClean="0"/>
              <a:t>Appendices</a:t>
            </a:r>
          </a:p>
          <a:p>
            <a:pPr lvl="1" eaLnBrk="1" hangingPunct="1"/>
            <a:r>
              <a:rPr lang="en-US" altLang="en-US" sz="3200" dirty="0" smtClean="0"/>
              <a:t>List of Forms (Obtain Online)</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274638" y="514350"/>
            <a:ext cx="8666162" cy="1218197"/>
          </a:xfrm>
        </p:spPr>
        <p:txBody>
          <a:bodyPr/>
          <a:lstStyle/>
          <a:p>
            <a:pPr eaLnBrk="1" hangingPunct="1">
              <a:defRPr/>
            </a:pPr>
            <a:r>
              <a:rPr lang="en-US" dirty="0" smtClean="0">
                <a:solidFill>
                  <a:schemeClr val="tx1"/>
                </a:solidFill>
                <a:effectLst>
                  <a:outerShdw blurRad="38100" dist="38100" dir="2700000" algn="tl">
                    <a:srgbClr val="C0C0C0"/>
                  </a:outerShdw>
                </a:effectLst>
              </a:rPr>
              <a:t>Community Documents</a:t>
            </a:r>
            <a:endParaRPr lang="en-US" sz="3600" dirty="0" smtClean="0">
              <a:solidFill>
                <a:schemeClr val="folHlink"/>
              </a:solidFill>
              <a:effectLst>
                <a:outerShdw blurRad="38100" dist="38100" dir="2700000" algn="tl">
                  <a:srgbClr val="C0C0C0"/>
                </a:outerShdw>
              </a:effectLst>
              <a:latin typeface="Comic Sans MS" pitchFamily="66" charset="0"/>
            </a:endParaRPr>
          </a:p>
        </p:txBody>
      </p:sp>
      <p:sp>
        <p:nvSpPr>
          <p:cNvPr id="17411" name="Rectangle 3"/>
          <p:cNvSpPr>
            <a:spLocks noGrp="1" noChangeArrowheads="1"/>
          </p:cNvSpPr>
          <p:nvPr>
            <p:ph type="body" idx="1"/>
          </p:nvPr>
        </p:nvSpPr>
        <p:spPr>
          <a:xfrm>
            <a:off x="652246" y="1732547"/>
            <a:ext cx="8288554" cy="4764506"/>
          </a:xfrm>
        </p:spPr>
        <p:txBody>
          <a:bodyPr/>
          <a:lstStyle/>
          <a:p>
            <a:pPr marL="0" indent="0" eaLnBrk="1" hangingPunct="1">
              <a:lnSpc>
                <a:spcPct val="80000"/>
              </a:lnSpc>
              <a:spcAft>
                <a:spcPts val="500"/>
              </a:spcAft>
              <a:buNone/>
            </a:pPr>
            <a:r>
              <a:rPr lang="en-US" altLang="en-US" b="1" dirty="0" smtClean="0"/>
              <a:t>Community Management Series Manual:</a:t>
            </a:r>
          </a:p>
          <a:p>
            <a:pPr lvl="1" eaLnBrk="1" hangingPunct="1">
              <a:lnSpc>
                <a:spcPct val="80000"/>
              </a:lnSpc>
              <a:spcAft>
                <a:spcPts val="500"/>
              </a:spcAft>
            </a:pPr>
            <a:r>
              <a:rPr lang="en-US" altLang="en-US" dirty="0" smtClean="0"/>
              <a:t>Running for Council</a:t>
            </a:r>
          </a:p>
          <a:p>
            <a:pPr lvl="1" eaLnBrk="1" hangingPunct="1">
              <a:lnSpc>
                <a:spcPct val="80000"/>
              </a:lnSpc>
              <a:spcAft>
                <a:spcPts val="500"/>
              </a:spcAft>
            </a:pPr>
            <a:r>
              <a:rPr lang="en-US" altLang="en-US" dirty="0" smtClean="0"/>
              <a:t>Council Orientation Manual</a:t>
            </a:r>
          </a:p>
          <a:p>
            <a:pPr lvl="1" eaLnBrk="1" hangingPunct="1">
              <a:lnSpc>
                <a:spcPct val="80000"/>
              </a:lnSpc>
              <a:spcAft>
                <a:spcPts val="500"/>
              </a:spcAft>
            </a:pPr>
            <a:r>
              <a:rPr lang="en-US" altLang="en-US" dirty="0" smtClean="0"/>
              <a:t>Employee Management Guide</a:t>
            </a:r>
          </a:p>
          <a:p>
            <a:pPr lvl="1" eaLnBrk="1" hangingPunct="1">
              <a:lnSpc>
                <a:spcPct val="80000"/>
              </a:lnSpc>
              <a:spcAft>
                <a:spcPts val="500"/>
              </a:spcAft>
            </a:pPr>
            <a:r>
              <a:rPr lang="en-US" altLang="en-US" dirty="0" smtClean="0"/>
              <a:t>Managing Your Own Affairs Manual</a:t>
            </a:r>
          </a:p>
          <a:p>
            <a:pPr lvl="1" eaLnBrk="1" hangingPunct="1">
              <a:lnSpc>
                <a:spcPct val="80000"/>
              </a:lnSpc>
              <a:spcAft>
                <a:spcPts val="500"/>
              </a:spcAft>
            </a:pPr>
            <a:r>
              <a:rPr lang="en-US" altLang="en-US" dirty="0" smtClean="0"/>
              <a:t>Community Management Plan Manual</a:t>
            </a:r>
          </a:p>
          <a:p>
            <a:pPr lvl="1" eaLnBrk="1" hangingPunct="1">
              <a:lnSpc>
                <a:spcPct val="80000"/>
              </a:lnSpc>
              <a:spcAft>
                <a:spcPts val="500"/>
              </a:spcAft>
            </a:pPr>
            <a:r>
              <a:rPr lang="en-US" altLang="en-US" dirty="0" smtClean="0"/>
              <a:t>Land Use Planning Guide</a:t>
            </a:r>
          </a:p>
          <a:p>
            <a:pPr lvl="1" eaLnBrk="1" hangingPunct="1">
              <a:lnSpc>
                <a:spcPct val="80000"/>
              </a:lnSpc>
              <a:spcAft>
                <a:spcPts val="500"/>
              </a:spcAft>
            </a:pPr>
            <a:r>
              <a:rPr lang="en-US" altLang="en-US" dirty="0" smtClean="0"/>
              <a:t>Subdivision Process Guide</a:t>
            </a:r>
          </a:p>
          <a:p>
            <a:pPr lvl="1" eaLnBrk="1" hangingPunct="1">
              <a:lnSpc>
                <a:spcPct val="80000"/>
              </a:lnSpc>
              <a:spcAft>
                <a:spcPts val="500"/>
              </a:spcAft>
            </a:pPr>
            <a:r>
              <a:rPr lang="en-US" altLang="en-US" dirty="0" smtClean="0"/>
              <a:t>Capital Planning and Delivery Guide</a:t>
            </a:r>
          </a:p>
        </p:txBody>
      </p:sp>
    </p:spTree>
    <p:extLst>
      <p:ext uri="{BB962C8B-B14F-4D97-AF65-F5344CB8AC3E}">
        <p14:creationId xmlns:p14="http://schemas.microsoft.com/office/powerpoint/2010/main" val="3459454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Module </a:t>
            </a:r>
            <a:r>
              <a:rPr lang="en-CA" dirty="0"/>
              <a:t>2</a:t>
            </a:r>
          </a:p>
        </p:txBody>
      </p:sp>
      <p:sp>
        <p:nvSpPr>
          <p:cNvPr id="3" name="Content Placeholder 2"/>
          <p:cNvSpPr>
            <a:spLocks noGrp="1"/>
          </p:cNvSpPr>
          <p:nvPr>
            <p:ph idx="1"/>
          </p:nvPr>
        </p:nvSpPr>
        <p:spPr>
          <a:xfrm>
            <a:off x="444500" y="2177143"/>
            <a:ext cx="8229600" cy="3912054"/>
          </a:xfrm>
        </p:spPr>
        <p:txBody>
          <a:bodyPr/>
          <a:lstStyle/>
          <a:p>
            <a:pPr marL="0" indent="0" algn="ctr">
              <a:buNone/>
            </a:pPr>
            <a:r>
              <a:rPr lang="en-US" sz="4800" b="1" dirty="0" smtClean="0">
                <a:effectLst>
                  <a:outerShdw blurRad="38100" dist="38100" dir="2700000" algn="tl">
                    <a:srgbClr val="C0C0C0"/>
                  </a:outerShdw>
                </a:effectLst>
              </a:rPr>
              <a:t>Role and Responsibilities</a:t>
            </a:r>
          </a:p>
        </p:txBody>
      </p:sp>
    </p:spTree>
    <p:extLst>
      <p:ext uri="{BB962C8B-B14F-4D97-AF65-F5344CB8AC3E}">
        <p14:creationId xmlns:p14="http://schemas.microsoft.com/office/powerpoint/2010/main" val="84632868"/>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309193" y="262085"/>
            <a:ext cx="8434387" cy="1723303"/>
          </a:xfrm>
        </p:spPr>
        <p:txBody>
          <a:bodyPr/>
          <a:lstStyle/>
          <a:p>
            <a:pPr eaLnBrk="1" hangingPunct="1">
              <a:defRPr/>
            </a:pPr>
            <a:r>
              <a:rPr lang="en-US" dirty="0" smtClean="0">
                <a:solidFill>
                  <a:schemeClr val="tx1"/>
                </a:solidFill>
                <a:effectLst>
                  <a:outerShdw blurRad="38100" dist="38100" dir="2700000" algn="tl">
                    <a:srgbClr val="C0C0C0"/>
                  </a:outerShdw>
                </a:effectLst>
                <a:latin typeface="+mn-lt"/>
              </a:rPr>
              <a:t>Council Members</a:t>
            </a:r>
          </a:p>
        </p:txBody>
      </p:sp>
      <p:sp>
        <p:nvSpPr>
          <p:cNvPr id="18435" name="Rectangle 3"/>
          <p:cNvSpPr>
            <a:spLocks noGrp="1" noChangeArrowheads="1"/>
          </p:cNvSpPr>
          <p:nvPr>
            <p:ph type="body" idx="1"/>
          </p:nvPr>
        </p:nvSpPr>
        <p:spPr>
          <a:xfrm>
            <a:off x="543110" y="1730206"/>
            <a:ext cx="8434387" cy="4798184"/>
          </a:xfrm>
        </p:spPr>
        <p:txBody>
          <a:bodyPr/>
          <a:lstStyle/>
          <a:p>
            <a:pPr eaLnBrk="1" hangingPunct="1">
              <a:defRPr/>
            </a:pPr>
            <a:r>
              <a:rPr lang="en-US" dirty="0">
                <a:latin typeface="+mj-lt"/>
              </a:rPr>
              <a:t>p</a:t>
            </a:r>
            <a:r>
              <a:rPr lang="en-US" dirty="0" smtClean="0">
                <a:latin typeface="+mj-lt"/>
              </a:rPr>
              <a:t>ractice good governance</a:t>
            </a:r>
          </a:p>
          <a:p>
            <a:pPr eaLnBrk="1" hangingPunct="1">
              <a:defRPr/>
            </a:pPr>
            <a:r>
              <a:rPr lang="en-US" dirty="0">
                <a:latin typeface="+mj-lt"/>
              </a:rPr>
              <a:t>r</a:t>
            </a:r>
            <a:r>
              <a:rPr lang="en-US" dirty="0" smtClean="0">
                <a:latin typeface="+mj-lt"/>
              </a:rPr>
              <a:t>epresent the public and act in the best interest of the community</a:t>
            </a:r>
          </a:p>
          <a:p>
            <a:pPr eaLnBrk="1" hangingPunct="1">
              <a:defRPr/>
            </a:pPr>
            <a:r>
              <a:rPr lang="en-US" dirty="0">
                <a:latin typeface="+mj-lt"/>
              </a:rPr>
              <a:t>u</a:t>
            </a:r>
            <a:r>
              <a:rPr lang="en-US" dirty="0" smtClean="0">
                <a:latin typeface="+mj-lt"/>
              </a:rPr>
              <a:t>nderstand authority and policies (including department policies)</a:t>
            </a:r>
          </a:p>
          <a:p>
            <a:pPr eaLnBrk="1" hangingPunct="1">
              <a:defRPr/>
            </a:pPr>
            <a:r>
              <a:rPr lang="en-US" dirty="0">
                <a:latin typeface="+mj-lt"/>
              </a:rPr>
              <a:t>a</a:t>
            </a:r>
            <a:r>
              <a:rPr lang="en-US" dirty="0" smtClean="0">
                <a:latin typeface="+mj-lt"/>
              </a:rPr>
              <a:t>ttend all council meetings and council committee meetings and participate </a:t>
            </a:r>
          </a:p>
          <a:p>
            <a:pPr eaLnBrk="1" hangingPunct="1">
              <a:defRPr/>
            </a:pPr>
            <a:r>
              <a:rPr lang="en-US" dirty="0" smtClean="0">
                <a:latin typeface="+mj-lt"/>
              </a:rPr>
              <a:t>make objective and unbiased decisions and accept responsibility for council decisions</a:t>
            </a: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535449" y="742828"/>
            <a:ext cx="8229600" cy="1143000"/>
          </a:xfrm>
        </p:spPr>
        <p:txBody>
          <a:bodyPr/>
          <a:lstStyle/>
          <a:p>
            <a:pPr eaLnBrk="1" hangingPunct="1">
              <a:defRPr/>
            </a:pPr>
            <a:r>
              <a:rPr lang="en-US" dirty="0" smtClean="0">
                <a:solidFill>
                  <a:schemeClr val="tx1"/>
                </a:solidFill>
                <a:effectLst>
                  <a:outerShdw blurRad="38100" dist="38100" dir="2700000" algn="tl">
                    <a:srgbClr val="C0C0C0"/>
                  </a:outerShdw>
                </a:effectLst>
              </a:rPr>
              <a:t>Council Members</a:t>
            </a:r>
            <a:endParaRPr lang="en-US" dirty="0" smtClean="0">
              <a:solidFill>
                <a:schemeClr val="folHlink"/>
              </a:solidFill>
              <a:effectLst>
                <a:outerShdw blurRad="38100" dist="38100" dir="2700000" algn="tl">
                  <a:srgbClr val="C0C0C0"/>
                </a:outerShdw>
              </a:effectLst>
              <a:latin typeface="Comic Sans MS" pitchFamily="66" charset="0"/>
            </a:endParaRPr>
          </a:p>
        </p:txBody>
      </p:sp>
      <p:sp>
        <p:nvSpPr>
          <p:cNvPr id="19459" name="Rectangle 3"/>
          <p:cNvSpPr>
            <a:spLocks noGrp="1" noChangeArrowheads="1"/>
          </p:cNvSpPr>
          <p:nvPr>
            <p:ph type="body" idx="1"/>
          </p:nvPr>
        </p:nvSpPr>
        <p:spPr>
          <a:xfrm>
            <a:off x="376238" y="1885828"/>
            <a:ext cx="8542294" cy="4635474"/>
          </a:xfrm>
        </p:spPr>
        <p:txBody>
          <a:bodyPr/>
          <a:lstStyle/>
          <a:p>
            <a:pPr eaLnBrk="1" hangingPunct="1">
              <a:lnSpc>
                <a:spcPct val="90000"/>
              </a:lnSpc>
              <a:defRPr/>
            </a:pPr>
            <a:r>
              <a:rPr lang="en-US" dirty="0"/>
              <a:t>b</a:t>
            </a:r>
            <a:r>
              <a:rPr lang="en-US" dirty="0" smtClean="0"/>
              <a:t>e aware of financial limitations in decision making and maintain financial integrity </a:t>
            </a:r>
          </a:p>
          <a:p>
            <a:pPr eaLnBrk="1" hangingPunct="1">
              <a:lnSpc>
                <a:spcPct val="90000"/>
              </a:lnSpc>
              <a:defRPr/>
            </a:pPr>
            <a:r>
              <a:rPr lang="en-US" dirty="0" smtClean="0"/>
              <a:t>ensure administrative practices and procedures are in place to implement council decisions</a:t>
            </a:r>
          </a:p>
          <a:p>
            <a:pPr eaLnBrk="1" hangingPunct="1">
              <a:lnSpc>
                <a:spcPct val="90000"/>
              </a:lnSpc>
              <a:defRPr/>
            </a:pPr>
            <a:r>
              <a:rPr lang="en-US" dirty="0" smtClean="0"/>
              <a:t>protect community assets</a:t>
            </a:r>
          </a:p>
          <a:p>
            <a:pPr eaLnBrk="1" hangingPunct="1">
              <a:lnSpc>
                <a:spcPct val="90000"/>
              </a:lnSpc>
              <a:defRPr/>
            </a:pPr>
            <a:r>
              <a:rPr lang="en-US" dirty="0">
                <a:solidFill>
                  <a:schemeClr val="tx2"/>
                </a:solidFill>
              </a:rPr>
              <a:t>e</a:t>
            </a:r>
            <a:r>
              <a:rPr lang="en-US" dirty="0" smtClean="0">
                <a:solidFill>
                  <a:schemeClr val="tx2"/>
                </a:solidFill>
              </a:rPr>
              <a:t>nsure staff are adequately trained</a:t>
            </a:r>
          </a:p>
          <a:p>
            <a:pPr eaLnBrk="1" hangingPunct="1">
              <a:lnSpc>
                <a:spcPct val="90000"/>
              </a:lnSpc>
              <a:defRPr/>
            </a:pPr>
            <a:r>
              <a:rPr lang="en-US" dirty="0" smtClean="0">
                <a:solidFill>
                  <a:schemeClr val="tx2"/>
                </a:solidFill>
              </a:rPr>
              <a:t>adhere to conflict </a:t>
            </a:r>
            <a:r>
              <a:rPr lang="en-US" dirty="0" smtClean="0"/>
              <a:t>of interest rules</a:t>
            </a:r>
          </a:p>
          <a:p>
            <a:pPr eaLnBrk="1" hangingPunct="1">
              <a:lnSpc>
                <a:spcPct val="90000"/>
              </a:lnSpc>
              <a:defRPr/>
            </a:pPr>
            <a:r>
              <a:rPr lang="en-US" dirty="0"/>
              <a:t>k</a:t>
            </a:r>
            <a:r>
              <a:rPr lang="en-US" dirty="0" smtClean="0"/>
              <a:t>eep matters confidential</a:t>
            </a:r>
            <a:endParaRPr lang="en-US" dirty="0" smtClean="0">
              <a:latin typeface="Comic Sans MS" pitchFamily="66" charset="0"/>
            </a:endParaRP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555625" y="824184"/>
            <a:ext cx="8229600" cy="914401"/>
          </a:xfrm>
        </p:spPr>
        <p:txBody>
          <a:bodyPr/>
          <a:lstStyle/>
          <a:p>
            <a:pPr eaLnBrk="1" hangingPunct="1">
              <a:defRPr/>
            </a:pPr>
            <a:r>
              <a:rPr lang="en-US" dirty="0" smtClean="0">
                <a:solidFill>
                  <a:schemeClr val="tx1"/>
                </a:solidFill>
                <a:effectLst>
                  <a:outerShdw blurRad="38100" dist="38100" dir="2700000" algn="tl">
                    <a:srgbClr val="C0C0C0"/>
                  </a:outerShdw>
                </a:effectLst>
              </a:rPr>
              <a:t>Council Members</a:t>
            </a:r>
            <a:endParaRPr lang="en-US" dirty="0" smtClean="0">
              <a:solidFill>
                <a:schemeClr val="folHlink"/>
              </a:solidFill>
              <a:effectLst>
                <a:outerShdw blurRad="38100" dist="38100" dir="2700000" algn="tl">
                  <a:srgbClr val="C0C0C0"/>
                </a:outerShdw>
              </a:effectLst>
              <a:latin typeface="Comic Sans MS" pitchFamily="66" charset="0"/>
            </a:endParaRPr>
          </a:p>
        </p:txBody>
      </p:sp>
      <p:sp>
        <p:nvSpPr>
          <p:cNvPr id="20483" name="Rectangle 3"/>
          <p:cNvSpPr>
            <a:spLocks noGrp="1" noChangeArrowheads="1"/>
          </p:cNvSpPr>
          <p:nvPr>
            <p:ph type="body" idx="1"/>
          </p:nvPr>
        </p:nvSpPr>
        <p:spPr>
          <a:xfrm>
            <a:off x="517525" y="1814223"/>
            <a:ext cx="8305800" cy="4591331"/>
          </a:xfrm>
        </p:spPr>
        <p:txBody>
          <a:bodyPr/>
          <a:lstStyle/>
          <a:p>
            <a:pPr eaLnBrk="1" hangingPunct="1">
              <a:defRPr/>
            </a:pPr>
            <a:r>
              <a:rPr lang="en-US" dirty="0"/>
              <a:t>s</a:t>
            </a:r>
            <a:r>
              <a:rPr lang="en-US" dirty="0" smtClean="0"/>
              <a:t>eek and distribute information to community residents and employees</a:t>
            </a:r>
          </a:p>
          <a:p>
            <a:pPr eaLnBrk="1" hangingPunct="1">
              <a:defRPr/>
            </a:pPr>
            <a:r>
              <a:rPr lang="en-US" dirty="0" smtClean="0"/>
              <a:t>evaluate policies, programs and services of the community</a:t>
            </a:r>
          </a:p>
          <a:p>
            <a:pPr eaLnBrk="1" hangingPunct="1">
              <a:defRPr/>
            </a:pPr>
            <a:r>
              <a:rPr lang="en-US" dirty="0" smtClean="0"/>
              <a:t>adhere to workplace safety and health requirements,</a:t>
            </a:r>
            <a:r>
              <a:rPr lang="en-US" dirty="0" smtClean="0">
                <a:solidFill>
                  <a:schemeClr val="tx2"/>
                </a:solidFill>
              </a:rPr>
              <a:t> including respectful workplace policy</a:t>
            </a:r>
          </a:p>
          <a:p>
            <a:pPr eaLnBrk="1" hangingPunct="1">
              <a:defRPr/>
            </a:pPr>
            <a:r>
              <a:rPr lang="en-US" dirty="0" smtClean="0"/>
              <a:t>perform any other duty or function imposed by the council or an act</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444500" y="657726"/>
            <a:ext cx="8229600" cy="953360"/>
          </a:xfrm>
        </p:spPr>
        <p:txBody>
          <a:bodyPr/>
          <a:lstStyle/>
          <a:p>
            <a:pPr eaLnBrk="1" hangingPunct="1">
              <a:defRPr/>
            </a:pPr>
            <a:r>
              <a:rPr lang="en-US" dirty="0" smtClean="0">
                <a:solidFill>
                  <a:schemeClr val="tx1"/>
                </a:solidFill>
                <a:effectLst>
                  <a:outerShdw blurRad="38100" dist="38100" dir="2700000" algn="tl">
                    <a:srgbClr val="C0C0C0"/>
                  </a:outerShdw>
                </a:effectLst>
              </a:rPr>
              <a:t>Presentation Outline</a:t>
            </a:r>
          </a:p>
        </p:txBody>
      </p:sp>
      <p:sp>
        <p:nvSpPr>
          <p:cNvPr id="6147" name="Rectangle 3"/>
          <p:cNvSpPr>
            <a:spLocks noGrp="1" noChangeArrowheads="1"/>
          </p:cNvSpPr>
          <p:nvPr>
            <p:ph type="body" idx="1"/>
          </p:nvPr>
        </p:nvSpPr>
        <p:spPr>
          <a:xfrm>
            <a:off x="947747" y="1611086"/>
            <a:ext cx="7533853" cy="5077326"/>
          </a:xfrm>
        </p:spPr>
        <p:txBody>
          <a:bodyPr/>
          <a:lstStyle/>
          <a:p>
            <a:pPr marL="0" indent="0" eaLnBrk="1" hangingPunct="1">
              <a:buNone/>
              <a:defRPr/>
            </a:pPr>
            <a:r>
              <a:rPr lang="en-US" b="1" dirty="0" smtClean="0">
                <a:latin typeface="+mj-lt"/>
              </a:rPr>
              <a:t>Module 1: </a:t>
            </a:r>
            <a:r>
              <a:rPr lang="en-US" dirty="0" smtClean="0">
                <a:latin typeface="+mj-lt"/>
              </a:rPr>
              <a:t>Governance</a:t>
            </a:r>
          </a:p>
          <a:p>
            <a:pPr marL="0" indent="0" eaLnBrk="1" hangingPunct="1">
              <a:buNone/>
              <a:defRPr/>
            </a:pPr>
            <a:r>
              <a:rPr lang="en-US" b="1" dirty="0" smtClean="0">
                <a:latin typeface="+mj-lt"/>
              </a:rPr>
              <a:t>Module 2: </a:t>
            </a:r>
            <a:r>
              <a:rPr lang="en-US" dirty="0" smtClean="0">
                <a:latin typeface="+mj-lt"/>
              </a:rPr>
              <a:t>Role and Responsibilities</a:t>
            </a:r>
          </a:p>
          <a:p>
            <a:pPr marL="0" indent="0" eaLnBrk="1" hangingPunct="1">
              <a:buNone/>
              <a:defRPr/>
            </a:pPr>
            <a:r>
              <a:rPr lang="en-US" b="1" dirty="0" smtClean="0">
                <a:latin typeface="+mj-lt"/>
              </a:rPr>
              <a:t>Module 3: </a:t>
            </a:r>
            <a:r>
              <a:rPr lang="en-US" dirty="0" smtClean="0">
                <a:latin typeface="+mj-lt"/>
              </a:rPr>
              <a:t>Administration </a:t>
            </a:r>
          </a:p>
          <a:p>
            <a:pPr marL="1973263" indent="-1973263" eaLnBrk="1" hangingPunct="1">
              <a:buNone/>
              <a:defRPr/>
            </a:pPr>
            <a:r>
              <a:rPr lang="en-US" b="1" dirty="0" smtClean="0">
                <a:latin typeface="+mj-lt"/>
              </a:rPr>
              <a:t>Module 4:</a:t>
            </a:r>
            <a:r>
              <a:rPr lang="en-US" dirty="0" smtClean="0">
                <a:latin typeface="+mj-lt"/>
              </a:rPr>
              <a:t> Council Member’s Code of Conduct</a:t>
            </a:r>
          </a:p>
          <a:p>
            <a:pPr marL="0" indent="0" eaLnBrk="1" hangingPunct="1">
              <a:buNone/>
              <a:defRPr/>
            </a:pPr>
            <a:r>
              <a:rPr lang="en-US" b="1" dirty="0" smtClean="0"/>
              <a:t>Module 5: </a:t>
            </a:r>
            <a:r>
              <a:rPr lang="en-US" dirty="0" smtClean="0">
                <a:latin typeface="+mj-lt"/>
              </a:rPr>
              <a:t>Conflict of Interest</a:t>
            </a:r>
          </a:p>
          <a:p>
            <a:pPr marL="0" indent="0" eaLnBrk="1" hangingPunct="1">
              <a:buNone/>
              <a:defRPr/>
            </a:pPr>
            <a:r>
              <a:rPr lang="en-US" b="1" dirty="0" smtClean="0">
                <a:latin typeface="+mj-lt"/>
              </a:rPr>
              <a:t>Module 6: </a:t>
            </a:r>
            <a:r>
              <a:rPr lang="en-US" dirty="0" smtClean="0">
                <a:latin typeface="+mj-lt"/>
              </a:rPr>
              <a:t>Respectful Workplaces</a:t>
            </a:r>
          </a:p>
          <a:p>
            <a:pPr marL="0" indent="0" eaLnBrk="1" hangingPunct="1">
              <a:buNone/>
              <a:defRPr/>
            </a:pPr>
            <a:r>
              <a:rPr lang="en-US" b="1" dirty="0" smtClean="0">
                <a:latin typeface="+mj-lt"/>
              </a:rPr>
              <a:t>Module 7: </a:t>
            </a:r>
            <a:r>
              <a:rPr lang="en-US" dirty="0" smtClean="0">
                <a:latin typeface="+mj-lt"/>
              </a:rPr>
              <a:t>Fraud Awareness</a:t>
            </a:r>
          </a:p>
          <a:p>
            <a:pPr marL="0" indent="0" eaLnBrk="1" hangingPunct="1">
              <a:buNone/>
              <a:defRPr/>
            </a:pPr>
            <a:r>
              <a:rPr lang="en-US" b="1" dirty="0" smtClean="0">
                <a:latin typeface="+mj-lt"/>
              </a:rPr>
              <a:t>Question Period</a:t>
            </a:r>
          </a:p>
          <a:p>
            <a:pPr eaLnBrk="1" hangingPunct="1">
              <a:defRPr/>
            </a:pPr>
            <a:endParaRPr lang="en-US" sz="2600" dirty="0" smtClean="0">
              <a:latin typeface="+mj-lt"/>
            </a:endParaRPr>
          </a:p>
          <a:p>
            <a:pPr eaLnBrk="1" hangingPunct="1">
              <a:defRPr/>
            </a:pPr>
            <a:endParaRPr lang="en-US" sz="2600" dirty="0" smtClean="0">
              <a:effectLst>
                <a:outerShdw blurRad="38100" dist="38100" dir="2700000" algn="tl">
                  <a:srgbClr val="C0C0C0"/>
                </a:outerShdw>
              </a:effectLst>
              <a:latin typeface="Comic Sans MS" pitchFamily="66" charset="0"/>
            </a:endParaRPr>
          </a:p>
          <a:p>
            <a:pPr eaLnBrk="1" hangingPunct="1">
              <a:defRPr/>
            </a:pPr>
            <a:endParaRPr lang="en-US" sz="2600" dirty="0" smtClean="0">
              <a:latin typeface="Comic Sans MS" pitchFamily="66" charset="0"/>
            </a:endParaRPr>
          </a:p>
          <a:p>
            <a:pPr eaLnBrk="1" hangingPunct="1">
              <a:defRPr/>
            </a:pPr>
            <a:endParaRPr lang="en-US" sz="2600" dirty="0" smtClean="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444500" y="830262"/>
            <a:ext cx="8229600" cy="1303337"/>
          </a:xfrm>
        </p:spPr>
        <p:txBody>
          <a:bodyPr/>
          <a:lstStyle/>
          <a:p>
            <a:pPr eaLnBrk="1" hangingPunct="1">
              <a:defRPr/>
            </a:pPr>
            <a:r>
              <a:rPr lang="en-US" dirty="0" smtClean="0">
                <a:solidFill>
                  <a:schemeClr val="tx1"/>
                </a:solidFill>
                <a:effectLst>
                  <a:outerShdw blurRad="38100" dist="38100" dir="2700000" algn="tl">
                    <a:srgbClr val="C0C0C0"/>
                  </a:outerShdw>
                </a:effectLst>
              </a:rPr>
              <a:t>Additional Duties of the Mayor</a:t>
            </a:r>
          </a:p>
        </p:txBody>
      </p:sp>
      <p:sp>
        <p:nvSpPr>
          <p:cNvPr id="17411" name="Rectangle 3"/>
          <p:cNvSpPr>
            <a:spLocks noGrp="1" noChangeArrowheads="1"/>
          </p:cNvSpPr>
          <p:nvPr>
            <p:ph type="body" idx="1"/>
          </p:nvPr>
        </p:nvSpPr>
        <p:spPr>
          <a:xfrm>
            <a:off x="594981" y="2062717"/>
            <a:ext cx="8229600" cy="3913188"/>
          </a:xfrm>
        </p:spPr>
        <p:txBody>
          <a:bodyPr/>
          <a:lstStyle/>
          <a:p>
            <a:pPr eaLnBrk="1" hangingPunct="1">
              <a:defRPr/>
            </a:pPr>
            <a:r>
              <a:rPr lang="en-US" dirty="0" smtClean="0">
                <a:latin typeface="+mj-lt"/>
              </a:rPr>
              <a:t>council representative</a:t>
            </a:r>
          </a:p>
          <a:p>
            <a:pPr eaLnBrk="1" hangingPunct="1">
              <a:defRPr/>
            </a:pPr>
            <a:r>
              <a:rPr lang="en-US" dirty="0" smtClean="0">
                <a:latin typeface="+mj-lt"/>
              </a:rPr>
              <a:t>chair of all council meetings</a:t>
            </a:r>
          </a:p>
          <a:p>
            <a:pPr eaLnBrk="1" hangingPunct="1">
              <a:defRPr/>
            </a:pPr>
            <a:r>
              <a:rPr lang="en-US" dirty="0" smtClean="0">
                <a:latin typeface="+mj-lt"/>
              </a:rPr>
              <a:t>ensure all council decisions are legal</a:t>
            </a:r>
          </a:p>
          <a:p>
            <a:pPr eaLnBrk="1" hangingPunct="1">
              <a:defRPr/>
            </a:pPr>
            <a:r>
              <a:rPr lang="en-US" dirty="0" smtClean="0">
                <a:latin typeface="+mj-lt"/>
              </a:rPr>
              <a:t>guard against conflict of interest </a:t>
            </a:r>
          </a:p>
          <a:p>
            <a:pPr eaLnBrk="1" hangingPunct="1">
              <a:defRPr/>
            </a:pPr>
            <a:r>
              <a:rPr lang="en-US" dirty="0">
                <a:latin typeface="+mj-lt"/>
              </a:rPr>
              <a:t>a</a:t>
            </a:r>
            <a:r>
              <a:rPr lang="en-US" dirty="0" smtClean="0">
                <a:latin typeface="+mj-lt"/>
              </a:rPr>
              <a:t>bility to call special meetings</a:t>
            </a:r>
          </a:p>
          <a:p>
            <a:pPr eaLnBrk="1" hangingPunct="1">
              <a:defRPr/>
            </a:pPr>
            <a:r>
              <a:rPr lang="en-US" dirty="0">
                <a:latin typeface="+mj-lt"/>
              </a:rPr>
              <a:t>r</a:t>
            </a:r>
            <a:r>
              <a:rPr lang="en-US" dirty="0" smtClean="0">
                <a:latin typeface="+mj-lt"/>
              </a:rPr>
              <a:t>esponsible as head under FIPPA legislation</a:t>
            </a:r>
          </a:p>
          <a:p>
            <a:pPr eaLnBrk="1" hangingPunct="1">
              <a:defRPr/>
            </a:pPr>
            <a:endParaRPr lang="en-US" dirty="0" smtClean="0">
              <a:latin typeface="Comic Sans MS" pitchFamily="66" charset="0"/>
            </a:endParaRP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tx1"/>
                </a:solidFill>
                <a:effectLst>
                  <a:outerShdw blurRad="38100" dist="38100" dir="2700000" algn="tl">
                    <a:srgbClr val="C0C0C0"/>
                  </a:outerShdw>
                </a:effectLst>
              </a:rPr>
              <a:t>Council</a:t>
            </a:r>
            <a:endParaRPr lang="en-CA" dirty="0"/>
          </a:p>
        </p:txBody>
      </p:sp>
      <p:sp>
        <p:nvSpPr>
          <p:cNvPr id="3" name="Content Placeholder 2"/>
          <p:cNvSpPr>
            <a:spLocks noGrp="1"/>
          </p:cNvSpPr>
          <p:nvPr>
            <p:ph idx="1"/>
          </p:nvPr>
        </p:nvSpPr>
        <p:spPr/>
        <p:txBody>
          <a:bodyPr/>
          <a:lstStyle/>
          <a:p>
            <a:pPr eaLnBrk="1" hangingPunct="1"/>
            <a:r>
              <a:rPr lang="en-US" altLang="en-US" dirty="0"/>
              <a:t>establish the community’s organizational structure</a:t>
            </a:r>
          </a:p>
          <a:p>
            <a:pPr eaLnBrk="1" hangingPunct="1"/>
            <a:r>
              <a:rPr lang="en-US" altLang="en-US" dirty="0"/>
              <a:t>adopt rules of </a:t>
            </a:r>
            <a:r>
              <a:rPr lang="en-US" altLang="en-US" dirty="0" smtClean="0"/>
              <a:t>procedure</a:t>
            </a:r>
          </a:p>
          <a:p>
            <a:pPr marL="342900" lvl="1" indent="-342900" eaLnBrk="1" hangingPunct="1">
              <a:buChar char="•"/>
            </a:pPr>
            <a:r>
              <a:rPr lang="en-US" altLang="en-US" sz="3200" dirty="0">
                <a:solidFill>
                  <a:schemeClr val="tx2"/>
                </a:solidFill>
              </a:rPr>
              <a:t>responsible to the </a:t>
            </a:r>
            <a:r>
              <a:rPr lang="en-US" altLang="en-US" sz="3200" dirty="0" smtClean="0">
                <a:solidFill>
                  <a:schemeClr val="tx2"/>
                </a:solidFill>
              </a:rPr>
              <a:t>public</a:t>
            </a:r>
          </a:p>
          <a:p>
            <a:pPr marL="342900" lvl="1" indent="-342900" eaLnBrk="1" hangingPunct="1">
              <a:buChar char="•"/>
            </a:pPr>
            <a:r>
              <a:rPr lang="en-US" altLang="en-US" sz="3200" dirty="0" smtClean="0">
                <a:solidFill>
                  <a:schemeClr val="tx2"/>
                </a:solidFill>
              </a:rPr>
              <a:t>appoints a CAO</a:t>
            </a:r>
          </a:p>
          <a:p>
            <a:pPr marL="342900" lvl="1" indent="-342900" eaLnBrk="1" hangingPunct="1">
              <a:buChar char="•"/>
            </a:pPr>
            <a:endParaRPr lang="en-US" altLang="en-US" sz="3200" dirty="0">
              <a:solidFill>
                <a:srgbClr val="FF0000"/>
              </a:solidFill>
            </a:endParaRPr>
          </a:p>
          <a:p>
            <a:pPr eaLnBrk="1" hangingPunct="1"/>
            <a:endParaRPr lang="en-US" altLang="en-US" dirty="0"/>
          </a:p>
          <a:p>
            <a:endParaRPr lang="en-CA" dirty="0"/>
          </a:p>
        </p:txBody>
      </p:sp>
    </p:spTree>
    <p:extLst>
      <p:ext uri="{BB962C8B-B14F-4D97-AF65-F5344CB8AC3E}">
        <p14:creationId xmlns:p14="http://schemas.microsoft.com/office/powerpoint/2010/main" val="3020132896"/>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Organizational Structure</a:t>
            </a:r>
            <a:endParaRPr lang="en-CA"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75806486"/>
              </p:ext>
            </p:extLst>
          </p:nvPr>
        </p:nvGraphicFramePr>
        <p:xfrm>
          <a:off x="1375199" y="1901825"/>
          <a:ext cx="6609601" cy="4217700"/>
        </p:xfrm>
        <a:graphic>
          <a:graphicData uri="http://schemas.openxmlformats.org/drawingml/2006/table">
            <a:tbl>
              <a:tblPr firstRow="1" firstCol="1" bandRow="1">
                <a:tableStyleId>{5C22544A-7EE6-4342-B048-85BDC9FD1C3A}</a:tableStyleId>
              </a:tblPr>
              <a:tblGrid>
                <a:gridCol w="2203201">
                  <a:extLst>
                    <a:ext uri="{9D8B030D-6E8A-4147-A177-3AD203B41FA5}">
                      <a16:colId xmlns:a16="http://schemas.microsoft.com/office/drawing/2014/main" val="2119104869"/>
                    </a:ext>
                  </a:extLst>
                </a:gridCol>
                <a:gridCol w="1913663">
                  <a:extLst>
                    <a:ext uri="{9D8B030D-6E8A-4147-A177-3AD203B41FA5}">
                      <a16:colId xmlns:a16="http://schemas.microsoft.com/office/drawing/2014/main" val="1513155552"/>
                    </a:ext>
                  </a:extLst>
                </a:gridCol>
                <a:gridCol w="2492737">
                  <a:extLst>
                    <a:ext uri="{9D8B030D-6E8A-4147-A177-3AD203B41FA5}">
                      <a16:colId xmlns:a16="http://schemas.microsoft.com/office/drawing/2014/main" val="4264041881"/>
                    </a:ext>
                  </a:extLst>
                </a:gridCol>
              </a:tblGrid>
              <a:tr h="207474">
                <a:tc>
                  <a:txBody>
                    <a:bodyPr/>
                    <a:lstStyle/>
                    <a:p>
                      <a:pPr algn="ctr">
                        <a:spcAft>
                          <a:spcPts val="0"/>
                        </a:spcAft>
                      </a:pPr>
                      <a:r>
                        <a:rPr lang="en-GB" sz="1500" dirty="0">
                          <a:effectLst/>
                        </a:rPr>
                        <a:t>Public</a:t>
                      </a:r>
                      <a:endParaRPr lang="en-CA" sz="15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spcAft>
                          <a:spcPts val="0"/>
                        </a:spcAft>
                      </a:pPr>
                      <a:r>
                        <a:rPr lang="en-GB" sz="1250" dirty="0">
                          <a:effectLst/>
                        </a:rPr>
                        <a:t> </a:t>
                      </a:r>
                      <a:endParaRPr lang="en-CA" sz="1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spcAft>
                          <a:spcPts val="0"/>
                        </a:spcAft>
                      </a:pPr>
                      <a:r>
                        <a:rPr lang="en-GB" sz="1250" dirty="0">
                          <a:effectLst/>
                        </a:rPr>
                        <a:t> </a:t>
                      </a:r>
                      <a:endParaRPr lang="en-CA" sz="1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97898966"/>
                  </a:ext>
                </a:extLst>
              </a:tr>
              <a:tr h="794964">
                <a:tc>
                  <a:txBody>
                    <a:bodyPr/>
                    <a:lstStyle/>
                    <a:p>
                      <a:pPr algn="ctr">
                        <a:spcAft>
                          <a:spcPts val="0"/>
                        </a:spcAft>
                      </a:pPr>
                      <a:r>
                        <a:rPr lang="en-GB" sz="1250" dirty="0">
                          <a:effectLst/>
                        </a:rPr>
                        <a:t>↓</a:t>
                      </a:r>
                      <a:endParaRPr lang="en-CA" sz="1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spcAft>
                          <a:spcPts val="0"/>
                        </a:spcAft>
                      </a:pPr>
                      <a:r>
                        <a:rPr lang="en-GB" sz="1250">
                          <a:effectLst/>
                        </a:rPr>
                        <a:t> </a:t>
                      </a:r>
                      <a:endParaRPr lang="en-CA"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spcAft>
                          <a:spcPts val="0"/>
                        </a:spcAft>
                      </a:pPr>
                      <a:r>
                        <a:rPr lang="en-GB" sz="1250" dirty="0">
                          <a:effectLst/>
                        </a:rPr>
                        <a:t> </a:t>
                      </a:r>
                      <a:endParaRPr lang="en-CA" sz="1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271940952"/>
                  </a:ext>
                </a:extLst>
              </a:tr>
              <a:tr h="532356">
                <a:tc>
                  <a:txBody>
                    <a:bodyPr/>
                    <a:lstStyle/>
                    <a:p>
                      <a:pPr algn="ctr">
                        <a:spcAft>
                          <a:spcPts val="0"/>
                        </a:spcAft>
                      </a:pPr>
                      <a:r>
                        <a:rPr lang="en-GB" sz="1500" dirty="0">
                          <a:effectLst/>
                        </a:rPr>
                        <a:t>Council</a:t>
                      </a:r>
                      <a:endParaRPr lang="en-CA" sz="15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spcAft>
                          <a:spcPts val="0"/>
                        </a:spcAft>
                      </a:pPr>
                      <a:r>
                        <a:rPr lang="en-GB" sz="1250">
                          <a:effectLst/>
                        </a:rPr>
                        <a:t>←</a:t>
                      </a:r>
                      <a:endParaRPr lang="en-CA"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spcAft>
                          <a:spcPts val="0"/>
                        </a:spcAft>
                      </a:pPr>
                      <a:r>
                        <a:rPr lang="en-GB" sz="1500" dirty="0">
                          <a:effectLst/>
                        </a:rPr>
                        <a:t>Boards/Committees</a:t>
                      </a:r>
                      <a:endParaRPr lang="en-CA" sz="15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3685558432"/>
                  </a:ext>
                </a:extLst>
              </a:tr>
              <a:tr h="532356">
                <a:tc>
                  <a:txBody>
                    <a:bodyPr/>
                    <a:lstStyle/>
                    <a:p>
                      <a:pPr algn="ctr">
                        <a:spcAft>
                          <a:spcPts val="0"/>
                        </a:spcAft>
                      </a:pPr>
                      <a:r>
                        <a:rPr lang="en-GB" sz="1250" dirty="0">
                          <a:effectLst/>
                        </a:rPr>
                        <a:t>↓</a:t>
                      </a:r>
                      <a:endParaRPr lang="en-CA" sz="1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spcAft>
                          <a:spcPts val="0"/>
                        </a:spcAft>
                      </a:pPr>
                      <a:r>
                        <a:rPr lang="en-GB" sz="1250">
                          <a:effectLst/>
                        </a:rPr>
                        <a:t> </a:t>
                      </a:r>
                      <a:endParaRPr lang="en-CA"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spcAft>
                          <a:spcPts val="0"/>
                        </a:spcAft>
                      </a:pPr>
                      <a:r>
                        <a:rPr lang="en-GB" sz="1250" dirty="0">
                          <a:effectLst/>
                        </a:rPr>
                        <a:t> </a:t>
                      </a:r>
                      <a:endParaRPr lang="en-CA" sz="1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2720796573"/>
                  </a:ext>
                </a:extLst>
              </a:tr>
              <a:tr h="532356">
                <a:tc>
                  <a:txBody>
                    <a:bodyPr/>
                    <a:lstStyle/>
                    <a:p>
                      <a:pPr algn="ctr">
                        <a:spcAft>
                          <a:spcPts val="0"/>
                        </a:spcAft>
                      </a:pPr>
                      <a:r>
                        <a:rPr lang="en-GB" sz="1500" dirty="0">
                          <a:effectLst/>
                        </a:rPr>
                        <a:t>CAO</a:t>
                      </a:r>
                      <a:endParaRPr lang="en-CA" sz="15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spcAft>
                          <a:spcPts val="0"/>
                        </a:spcAft>
                      </a:pPr>
                      <a:r>
                        <a:rPr lang="en-GB" sz="1250">
                          <a:effectLst/>
                        </a:rPr>
                        <a:t> </a:t>
                      </a:r>
                      <a:endParaRPr lang="en-CA"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spcAft>
                          <a:spcPts val="0"/>
                        </a:spcAft>
                      </a:pPr>
                      <a:r>
                        <a:rPr lang="en-GB" sz="1250">
                          <a:effectLst/>
                        </a:rPr>
                        <a:t> </a:t>
                      </a:r>
                      <a:endParaRPr lang="en-CA"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546182495"/>
                  </a:ext>
                </a:extLst>
              </a:tr>
              <a:tr h="532356">
                <a:tc>
                  <a:txBody>
                    <a:bodyPr/>
                    <a:lstStyle/>
                    <a:p>
                      <a:pPr algn="ctr">
                        <a:spcAft>
                          <a:spcPts val="0"/>
                        </a:spcAft>
                      </a:pPr>
                      <a:r>
                        <a:rPr lang="en-GB" sz="1250" dirty="0">
                          <a:effectLst/>
                        </a:rPr>
                        <a:t>↓</a:t>
                      </a:r>
                      <a:endParaRPr lang="en-CA" sz="1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spcAft>
                          <a:spcPts val="0"/>
                        </a:spcAft>
                      </a:pPr>
                      <a:r>
                        <a:rPr lang="en-GB" sz="1250">
                          <a:effectLst/>
                        </a:rPr>
                        <a:t> </a:t>
                      </a:r>
                      <a:endParaRPr lang="en-CA"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spcAft>
                          <a:spcPts val="0"/>
                        </a:spcAft>
                      </a:pPr>
                      <a:r>
                        <a:rPr lang="en-GB" sz="1250">
                          <a:effectLst/>
                        </a:rPr>
                        <a:t> </a:t>
                      </a:r>
                      <a:endParaRPr lang="en-CA"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228225663"/>
                  </a:ext>
                </a:extLst>
              </a:tr>
              <a:tr h="1064712">
                <a:tc>
                  <a:txBody>
                    <a:bodyPr/>
                    <a:lstStyle/>
                    <a:p>
                      <a:pPr algn="ctr">
                        <a:spcAft>
                          <a:spcPts val="0"/>
                        </a:spcAft>
                      </a:pPr>
                      <a:r>
                        <a:rPr lang="en-GB" sz="1500" dirty="0">
                          <a:effectLst/>
                        </a:rPr>
                        <a:t>Public Works Supervisor</a:t>
                      </a:r>
                      <a:endParaRPr lang="en-CA" sz="15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spcAft>
                          <a:spcPts val="0"/>
                        </a:spcAft>
                      </a:pPr>
                      <a:r>
                        <a:rPr lang="en-GB" sz="1500" dirty="0">
                          <a:effectLst/>
                        </a:rPr>
                        <a:t>Staff</a:t>
                      </a:r>
                      <a:endParaRPr lang="en-CA" sz="15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spcAft>
                          <a:spcPts val="0"/>
                        </a:spcAft>
                      </a:pPr>
                      <a:r>
                        <a:rPr lang="en-GB" sz="1250" dirty="0">
                          <a:effectLst/>
                        </a:rPr>
                        <a:t> </a:t>
                      </a:r>
                      <a:endParaRPr lang="en-CA" sz="1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4217144324"/>
                  </a:ext>
                </a:extLst>
              </a:tr>
            </a:tbl>
          </a:graphicData>
        </a:graphic>
      </p:graphicFrame>
      <p:sp>
        <p:nvSpPr>
          <p:cNvPr id="5" name="Rectangle 1"/>
          <p:cNvSpPr>
            <a:spLocks noChangeArrowheads="1"/>
          </p:cNvSpPr>
          <p:nvPr/>
        </p:nvSpPr>
        <p:spPr bwMode="auto">
          <a:xfrm>
            <a:off x="-810331" y="-501969"/>
            <a:ext cx="10545564" cy="1289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CA"/>
          </a:p>
        </p:txBody>
      </p:sp>
    </p:spTree>
    <p:extLst>
      <p:ext uri="{BB962C8B-B14F-4D97-AF65-F5344CB8AC3E}">
        <p14:creationId xmlns:p14="http://schemas.microsoft.com/office/powerpoint/2010/main" val="3896575901"/>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646738" y="836537"/>
            <a:ext cx="8229600" cy="1267097"/>
          </a:xfrm>
        </p:spPr>
        <p:txBody>
          <a:bodyPr/>
          <a:lstStyle/>
          <a:p>
            <a:pPr eaLnBrk="1" hangingPunct="1">
              <a:defRPr/>
            </a:pPr>
            <a:r>
              <a:rPr lang="en-US" dirty="0" smtClean="0">
                <a:solidFill>
                  <a:schemeClr val="tx1"/>
                </a:solidFill>
                <a:effectLst>
                  <a:outerShdw blurRad="38100" dist="38100" dir="2700000" algn="tl">
                    <a:srgbClr val="C0C0C0"/>
                  </a:outerShdw>
                </a:effectLst>
                <a:latin typeface="+mn-lt"/>
              </a:rPr>
              <a:t>Community Administrative Officer</a:t>
            </a:r>
            <a:endParaRPr lang="en-US" dirty="0" smtClean="0">
              <a:solidFill>
                <a:srgbClr val="FF0000"/>
              </a:solidFill>
              <a:effectLst>
                <a:outerShdw blurRad="38100" dist="38100" dir="2700000" algn="tl">
                  <a:srgbClr val="C0C0C0"/>
                </a:outerShdw>
              </a:effectLst>
              <a:latin typeface="+mn-lt"/>
            </a:endParaRPr>
          </a:p>
        </p:txBody>
      </p:sp>
      <p:sp>
        <p:nvSpPr>
          <p:cNvPr id="24579" name="Rectangle 3"/>
          <p:cNvSpPr>
            <a:spLocks noGrp="1" noChangeArrowheads="1"/>
          </p:cNvSpPr>
          <p:nvPr>
            <p:ph type="body" idx="1"/>
          </p:nvPr>
        </p:nvSpPr>
        <p:spPr>
          <a:xfrm>
            <a:off x="540375" y="2031634"/>
            <a:ext cx="8034825" cy="4592366"/>
          </a:xfrm>
        </p:spPr>
        <p:txBody>
          <a:bodyPr/>
          <a:lstStyle/>
          <a:p>
            <a:pPr eaLnBrk="1" hangingPunct="1">
              <a:lnSpc>
                <a:spcPct val="90000"/>
              </a:lnSpc>
              <a:defRPr/>
            </a:pPr>
            <a:r>
              <a:rPr lang="en-US" dirty="0">
                <a:latin typeface="+mj-lt"/>
              </a:rPr>
              <a:t>a</a:t>
            </a:r>
            <a:r>
              <a:rPr lang="en-US" dirty="0" smtClean="0">
                <a:latin typeface="+mj-lt"/>
              </a:rPr>
              <a:t>n information resource and principal advisor</a:t>
            </a:r>
            <a:endParaRPr lang="en-US" dirty="0" smtClean="0">
              <a:solidFill>
                <a:srgbClr val="FF0000"/>
              </a:solidFill>
              <a:latin typeface="+mj-lt"/>
            </a:endParaRPr>
          </a:p>
          <a:p>
            <a:pPr eaLnBrk="1" hangingPunct="1">
              <a:lnSpc>
                <a:spcPct val="90000"/>
              </a:lnSpc>
              <a:defRPr/>
            </a:pPr>
            <a:r>
              <a:rPr lang="en-US" dirty="0" smtClean="0">
                <a:latin typeface="+mj-lt"/>
              </a:rPr>
              <a:t>responsible for implementing council decisions</a:t>
            </a:r>
          </a:p>
          <a:p>
            <a:pPr eaLnBrk="1" hangingPunct="1">
              <a:lnSpc>
                <a:spcPct val="90000"/>
              </a:lnSpc>
              <a:defRPr/>
            </a:pPr>
            <a:r>
              <a:rPr lang="en-US" dirty="0" smtClean="0">
                <a:latin typeface="+mj-lt"/>
              </a:rPr>
              <a:t>attends council meetings</a:t>
            </a:r>
          </a:p>
          <a:p>
            <a:pPr eaLnBrk="1" hangingPunct="1">
              <a:lnSpc>
                <a:spcPct val="90000"/>
              </a:lnSpc>
              <a:defRPr/>
            </a:pPr>
            <a:r>
              <a:rPr lang="en-US" dirty="0" smtClean="0">
                <a:latin typeface="+mj-lt"/>
              </a:rPr>
              <a:t>prepares agendas and meeting minutes</a:t>
            </a:r>
          </a:p>
          <a:p>
            <a:pPr eaLnBrk="1" hangingPunct="1">
              <a:lnSpc>
                <a:spcPct val="90000"/>
              </a:lnSpc>
              <a:defRPr/>
            </a:pPr>
            <a:r>
              <a:rPr lang="en-US" dirty="0" smtClean="0">
                <a:solidFill>
                  <a:schemeClr val="tx2"/>
                </a:solidFill>
                <a:latin typeface="+mj-lt"/>
              </a:rPr>
              <a:t>drafts resolutions and bylaws</a:t>
            </a:r>
          </a:p>
          <a:p>
            <a:pPr eaLnBrk="1" hangingPunct="1">
              <a:lnSpc>
                <a:spcPct val="90000"/>
              </a:lnSpc>
              <a:defRPr/>
            </a:pPr>
            <a:r>
              <a:rPr lang="en-US" dirty="0" smtClean="0">
                <a:solidFill>
                  <a:schemeClr val="tx2"/>
                </a:solidFill>
                <a:latin typeface="+mj-lt"/>
              </a:rPr>
              <a:t>manages day to day operations</a:t>
            </a:r>
          </a:p>
          <a:p>
            <a:pPr eaLnBrk="1" hangingPunct="1">
              <a:lnSpc>
                <a:spcPct val="90000"/>
              </a:lnSpc>
              <a:defRPr/>
            </a:pPr>
            <a:r>
              <a:rPr lang="en-US" dirty="0" smtClean="0">
                <a:latin typeface="+mj-lt"/>
              </a:rPr>
              <a:t>manages and supervises all council staff</a:t>
            </a:r>
          </a:p>
          <a:p>
            <a:pPr eaLnBrk="1" hangingPunct="1">
              <a:lnSpc>
                <a:spcPct val="90000"/>
              </a:lnSpc>
              <a:defRPr/>
            </a:pPr>
            <a:endParaRPr lang="en-US" sz="2800" dirty="0" smtClean="0">
              <a:latin typeface="Comic Sans MS" pitchFamily="66" charset="0"/>
            </a:endParaRP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768350" y="641166"/>
            <a:ext cx="8229600" cy="1475422"/>
          </a:xfrm>
        </p:spPr>
        <p:txBody>
          <a:bodyPr/>
          <a:lstStyle/>
          <a:p>
            <a:pPr eaLnBrk="1" hangingPunct="1">
              <a:defRPr/>
            </a:pPr>
            <a:r>
              <a:rPr lang="en-US" dirty="0" smtClean="0">
                <a:solidFill>
                  <a:schemeClr val="tx1"/>
                </a:solidFill>
                <a:effectLst>
                  <a:outerShdw blurRad="38100" dist="38100" dir="2700000" algn="tl">
                    <a:srgbClr val="C0C0C0"/>
                  </a:outerShdw>
                </a:effectLst>
              </a:rPr>
              <a:t>Community </a:t>
            </a:r>
            <a:r>
              <a:rPr lang="en-US" dirty="0">
                <a:solidFill>
                  <a:schemeClr val="tx1"/>
                </a:solidFill>
                <a:effectLst>
                  <a:outerShdw blurRad="38100" dist="38100" dir="2700000" algn="tl">
                    <a:srgbClr val="C0C0C0"/>
                  </a:outerShdw>
                </a:effectLst>
              </a:rPr>
              <a:t>Administrative </a:t>
            </a:r>
            <a:r>
              <a:rPr lang="en-US" dirty="0" smtClean="0">
                <a:solidFill>
                  <a:schemeClr val="tx1"/>
                </a:solidFill>
                <a:effectLst>
                  <a:outerShdw blurRad="38100" dist="38100" dir="2700000" algn="tl">
                    <a:srgbClr val="C0C0C0"/>
                  </a:outerShdw>
                </a:effectLst>
              </a:rPr>
              <a:t>Officer</a:t>
            </a:r>
            <a:endParaRPr lang="en-US" dirty="0" smtClean="0">
              <a:solidFill>
                <a:schemeClr val="folHlink"/>
              </a:solidFill>
              <a:effectLst>
                <a:outerShdw blurRad="38100" dist="38100" dir="2700000" algn="tl">
                  <a:srgbClr val="C0C0C0"/>
                </a:outerShdw>
              </a:effectLst>
              <a:latin typeface="Comic Sans MS" pitchFamily="66" charset="0"/>
            </a:endParaRPr>
          </a:p>
        </p:txBody>
      </p:sp>
      <p:sp>
        <p:nvSpPr>
          <p:cNvPr id="28675" name="Rectangle 3"/>
          <p:cNvSpPr>
            <a:spLocks noGrp="1" noChangeArrowheads="1"/>
          </p:cNvSpPr>
          <p:nvPr>
            <p:ph type="body" idx="1"/>
          </p:nvPr>
        </p:nvSpPr>
        <p:spPr>
          <a:xfrm>
            <a:off x="280176" y="2116588"/>
            <a:ext cx="8717774" cy="4706072"/>
          </a:xfrm>
        </p:spPr>
        <p:txBody>
          <a:bodyPr/>
          <a:lstStyle/>
          <a:p>
            <a:pPr eaLnBrk="1" hangingPunct="1">
              <a:lnSpc>
                <a:spcPct val="90000"/>
              </a:lnSpc>
            </a:pPr>
            <a:r>
              <a:rPr lang="en-US" altLang="en-US" dirty="0">
                <a:latin typeface="+mj-lt"/>
              </a:rPr>
              <a:t>p</a:t>
            </a:r>
            <a:r>
              <a:rPr lang="en-US" altLang="en-US" dirty="0" smtClean="0">
                <a:latin typeface="+mj-lt"/>
              </a:rPr>
              <a:t>repares and presents financial statements</a:t>
            </a:r>
          </a:p>
          <a:p>
            <a:pPr eaLnBrk="1" hangingPunct="1">
              <a:lnSpc>
                <a:spcPct val="90000"/>
              </a:lnSpc>
            </a:pPr>
            <a:r>
              <a:rPr lang="en-US" altLang="en-US" dirty="0">
                <a:latin typeface="+mj-lt"/>
              </a:rPr>
              <a:t>m</a:t>
            </a:r>
            <a:r>
              <a:rPr lang="en-US" altLang="en-US" dirty="0" smtClean="0">
                <a:latin typeface="+mj-lt"/>
              </a:rPr>
              <a:t>aintains files and filing systems</a:t>
            </a:r>
          </a:p>
          <a:p>
            <a:pPr eaLnBrk="1" hangingPunct="1">
              <a:lnSpc>
                <a:spcPct val="90000"/>
              </a:lnSpc>
            </a:pPr>
            <a:r>
              <a:rPr lang="en-US" altLang="en-US" dirty="0">
                <a:latin typeface="+mj-lt"/>
              </a:rPr>
              <a:t>p</a:t>
            </a:r>
            <a:r>
              <a:rPr lang="en-US" altLang="en-US" dirty="0" smtClean="0">
                <a:latin typeface="+mj-lt"/>
              </a:rPr>
              <a:t>rovides administrative support</a:t>
            </a:r>
          </a:p>
          <a:p>
            <a:pPr eaLnBrk="1" hangingPunct="1">
              <a:lnSpc>
                <a:spcPct val="90000"/>
              </a:lnSpc>
            </a:pPr>
            <a:r>
              <a:rPr lang="en-US" altLang="en-US" dirty="0">
                <a:latin typeface="+mj-lt"/>
              </a:rPr>
              <a:t>d</a:t>
            </a:r>
            <a:r>
              <a:rPr lang="en-US" altLang="en-US" dirty="0" smtClean="0">
                <a:latin typeface="+mj-lt"/>
              </a:rPr>
              <a:t>evelops and manages correspondence </a:t>
            </a:r>
          </a:p>
          <a:p>
            <a:pPr eaLnBrk="1" hangingPunct="1">
              <a:lnSpc>
                <a:spcPct val="90000"/>
              </a:lnSpc>
            </a:pPr>
            <a:r>
              <a:rPr lang="en-US" altLang="en-US" dirty="0">
                <a:latin typeface="+mj-lt"/>
              </a:rPr>
              <a:t>p</a:t>
            </a:r>
            <a:r>
              <a:rPr lang="en-US" altLang="en-US" dirty="0" smtClean="0">
                <a:latin typeface="+mj-lt"/>
              </a:rPr>
              <a:t>rovides records for council inspection and audit purposes</a:t>
            </a:r>
          </a:p>
          <a:p>
            <a:pPr eaLnBrk="1" hangingPunct="1">
              <a:lnSpc>
                <a:spcPct val="90000"/>
              </a:lnSpc>
            </a:pPr>
            <a:r>
              <a:rPr lang="en-US" altLang="en-US" dirty="0">
                <a:latin typeface="+mj-lt"/>
              </a:rPr>
              <a:t>m</a:t>
            </a:r>
            <a:r>
              <a:rPr lang="en-US" altLang="en-US" dirty="0" smtClean="0">
                <a:latin typeface="+mj-lt"/>
              </a:rPr>
              <a:t>aintains records required under conflict of interest legislation</a:t>
            </a:r>
          </a:p>
          <a:p>
            <a:pPr eaLnBrk="1" hangingPunct="1">
              <a:lnSpc>
                <a:spcPct val="90000"/>
              </a:lnSpc>
            </a:pPr>
            <a:r>
              <a:rPr lang="en-US" altLang="en-US" dirty="0">
                <a:latin typeface="+mj-lt"/>
              </a:rPr>
              <a:t>e</a:t>
            </a:r>
            <a:r>
              <a:rPr lang="en-US" altLang="en-US" dirty="0" smtClean="0">
                <a:latin typeface="+mj-lt"/>
              </a:rPr>
              <a:t>nsures necessary documents are submitted</a:t>
            </a: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Other Council Employees</a:t>
            </a:r>
            <a:endParaRPr lang="en-CA" dirty="0"/>
          </a:p>
        </p:txBody>
      </p:sp>
      <p:sp>
        <p:nvSpPr>
          <p:cNvPr id="3" name="Content Placeholder 2"/>
          <p:cNvSpPr>
            <a:spLocks noGrp="1"/>
          </p:cNvSpPr>
          <p:nvPr>
            <p:ph idx="1"/>
          </p:nvPr>
        </p:nvSpPr>
        <p:spPr/>
        <p:txBody>
          <a:bodyPr/>
          <a:lstStyle/>
          <a:p>
            <a:r>
              <a:rPr lang="en-US" sz="3600" dirty="0" smtClean="0"/>
              <a:t>[insert position and duties of other council employees, ex. public works employee, water and wastewater operator (including backup)]</a:t>
            </a:r>
          </a:p>
          <a:p>
            <a:r>
              <a:rPr lang="en-US" sz="3600" dirty="0" smtClean="0"/>
              <a:t>[insert volunteers/appointments and their duties, ex. fire chief, firefighters, senior election official]</a:t>
            </a:r>
            <a:endParaRPr lang="en-US" dirty="0" smtClean="0"/>
          </a:p>
          <a:p>
            <a:endParaRPr lang="en-US" dirty="0">
              <a:solidFill>
                <a:srgbClr val="FF0000"/>
              </a:solidFill>
            </a:endParaRPr>
          </a:p>
          <a:p>
            <a:endParaRPr lang="en-CA" dirty="0">
              <a:solidFill>
                <a:srgbClr val="FF0000"/>
              </a:solidFill>
            </a:endParaRPr>
          </a:p>
        </p:txBody>
      </p:sp>
    </p:spTree>
    <p:extLst>
      <p:ext uri="{BB962C8B-B14F-4D97-AF65-F5344CB8AC3E}">
        <p14:creationId xmlns:p14="http://schemas.microsoft.com/office/powerpoint/2010/main" val="921168287"/>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7300" y="1006475"/>
            <a:ext cx="8229600" cy="1143000"/>
          </a:xfrm>
        </p:spPr>
        <p:txBody>
          <a:bodyPr/>
          <a:lstStyle/>
          <a:p>
            <a:r>
              <a:rPr lang="en-CA" dirty="0" smtClean="0"/>
              <a:t>Overview of Programs and Services</a:t>
            </a:r>
            <a:endParaRPr lang="en-CA" dirty="0"/>
          </a:p>
        </p:txBody>
      </p:sp>
      <p:sp>
        <p:nvSpPr>
          <p:cNvPr id="3" name="Content Placeholder 2"/>
          <p:cNvSpPr>
            <a:spLocks noGrp="1"/>
          </p:cNvSpPr>
          <p:nvPr>
            <p:ph idx="1"/>
          </p:nvPr>
        </p:nvSpPr>
        <p:spPr>
          <a:xfrm>
            <a:off x="436450" y="2588675"/>
            <a:ext cx="7908350" cy="3740125"/>
          </a:xfrm>
        </p:spPr>
        <p:txBody>
          <a:bodyPr/>
          <a:lstStyle/>
          <a:p>
            <a:r>
              <a:rPr lang="en-US" sz="3600" dirty="0" smtClean="0"/>
              <a:t>[insert programs and municipal services delivered in the community]</a:t>
            </a:r>
            <a:endParaRPr lang="en-US" dirty="0" smtClean="0"/>
          </a:p>
          <a:p>
            <a:endParaRPr lang="en-US" dirty="0">
              <a:solidFill>
                <a:srgbClr val="FF0000"/>
              </a:solidFill>
            </a:endParaRPr>
          </a:p>
          <a:p>
            <a:endParaRPr lang="en-CA" dirty="0">
              <a:solidFill>
                <a:srgbClr val="FF0000"/>
              </a:solidFill>
            </a:endParaRPr>
          </a:p>
        </p:txBody>
      </p:sp>
    </p:spTree>
    <p:extLst>
      <p:ext uri="{BB962C8B-B14F-4D97-AF65-F5344CB8AC3E}">
        <p14:creationId xmlns:p14="http://schemas.microsoft.com/office/powerpoint/2010/main" val="2529650703"/>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72500" y="442025"/>
            <a:ext cx="8229600" cy="1143000"/>
          </a:xfrm>
        </p:spPr>
        <p:txBody>
          <a:bodyPr/>
          <a:lstStyle/>
          <a:p>
            <a:r>
              <a:rPr lang="en-CA" dirty="0" smtClean="0"/>
              <a:t>Department Staff</a:t>
            </a:r>
            <a:endParaRPr lang="en-CA" dirty="0"/>
          </a:p>
        </p:txBody>
      </p:sp>
      <p:sp>
        <p:nvSpPr>
          <p:cNvPr id="3" name="Content Placeholder 2"/>
          <p:cNvSpPr>
            <a:spLocks noGrp="1"/>
          </p:cNvSpPr>
          <p:nvPr>
            <p:ph idx="1"/>
          </p:nvPr>
        </p:nvSpPr>
        <p:spPr>
          <a:xfrm>
            <a:off x="515650" y="1371874"/>
            <a:ext cx="7958750" cy="5280926"/>
          </a:xfrm>
        </p:spPr>
        <p:txBody>
          <a:bodyPr/>
          <a:lstStyle/>
          <a:p>
            <a:pPr marL="0" indent="0" eaLnBrk="1" hangingPunct="1">
              <a:buNone/>
            </a:pPr>
            <a:r>
              <a:rPr lang="en-CA" altLang="en-US" sz="2800" b="1" dirty="0" smtClean="0">
                <a:solidFill>
                  <a:schemeClr val="tx2"/>
                </a:solidFill>
              </a:rPr>
              <a:t>Northern Affairs Branch:</a:t>
            </a:r>
          </a:p>
          <a:p>
            <a:pPr eaLnBrk="1" hangingPunct="1"/>
            <a:r>
              <a:rPr lang="en-CA" altLang="en-US" sz="2400" dirty="0">
                <a:solidFill>
                  <a:schemeClr val="tx2"/>
                </a:solidFill>
              </a:rPr>
              <a:t>executive director’s office: Winnipeg, Thompson</a:t>
            </a:r>
          </a:p>
          <a:p>
            <a:pPr eaLnBrk="1" hangingPunct="1"/>
            <a:r>
              <a:rPr lang="en-CA" altLang="en-US" sz="2400" dirty="0" smtClean="0">
                <a:solidFill>
                  <a:schemeClr val="tx2"/>
                </a:solidFill>
              </a:rPr>
              <a:t>regional offices:</a:t>
            </a:r>
            <a:endParaRPr lang="en-CA" altLang="en-US" sz="2400" dirty="0" smtClean="0">
              <a:solidFill>
                <a:schemeClr val="tx2"/>
              </a:solidFill>
            </a:endParaRPr>
          </a:p>
          <a:p>
            <a:pPr lvl="1" eaLnBrk="1" hangingPunct="1"/>
            <a:r>
              <a:rPr lang="en-CA" altLang="en-US" sz="2000" u="sng" dirty="0" smtClean="0">
                <a:solidFill>
                  <a:schemeClr val="tx2"/>
                </a:solidFill>
              </a:rPr>
              <a:t>Northern </a:t>
            </a:r>
            <a:r>
              <a:rPr lang="en-CA" altLang="en-US" sz="2000" u="sng" dirty="0" smtClean="0">
                <a:solidFill>
                  <a:schemeClr val="tx2"/>
                </a:solidFill>
              </a:rPr>
              <a:t>Region</a:t>
            </a:r>
            <a:r>
              <a:rPr lang="en-CA" altLang="en-US" sz="2000" u="sng" dirty="0" smtClean="0">
                <a:solidFill>
                  <a:schemeClr val="tx2"/>
                </a:solidFill>
              </a:rPr>
              <a:t>:</a:t>
            </a:r>
            <a:r>
              <a:rPr lang="en-CA" altLang="en-US" sz="2000" dirty="0" smtClean="0">
                <a:solidFill>
                  <a:schemeClr val="tx2"/>
                </a:solidFill>
              </a:rPr>
              <a:t> Thompson</a:t>
            </a:r>
            <a:r>
              <a:rPr lang="en-CA" altLang="en-US" sz="2000" dirty="0">
                <a:solidFill>
                  <a:schemeClr val="tx2"/>
                </a:solidFill>
              </a:rPr>
              <a:t>, The </a:t>
            </a:r>
            <a:r>
              <a:rPr lang="en-CA" altLang="en-US" sz="2000" dirty="0" smtClean="0">
                <a:solidFill>
                  <a:schemeClr val="tx2"/>
                </a:solidFill>
              </a:rPr>
              <a:t>Pas</a:t>
            </a:r>
          </a:p>
          <a:p>
            <a:pPr lvl="1" eaLnBrk="1" hangingPunct="1"/>
            <a:r>
              <a:rPr lang="en-CA" altLang="en-US" sz="2000" u="sng" dirty="0" smtClean="0">
                <a:solidFill>
                  <a:schemeClr val="tx2"/>
                </a:solidFill>
              </a:rPr>
              <a:t>North Central </a:t>
            </a:r>
            <a:r>
              <a:rPr lang="en-CA" altLang="en-US" sz="2000" u="sng" dirty="0" smtClean="0">
                <a:solidFill>
                  <a:schemeClr val="tx2"/>
                </a:solidFill>
              </a:rPr>
              <a:t>Region</a:t>
            </a:r>
            <a:r>
              <a:rPr lang="en-CA" altLang="en-US" sz="2000" u="sng" dirty="0" smtClean="0">
                <a:solidFill>
                  <a:schemeClr val="tx2"/>
                </a:solidFill>
              </a:rPr>
              <a:t>:</a:t>
            </a:r>
            <a:r>
              <a:rPr lang="en-CA" altLang="en-US" sz="2000" dirty="0" smtClean="0">
                <a:solidFill>
                  <a:schemeClr val="tx2"/>
                </a:solidFill>
              </a:rPr>
              <a:t> Dauphin, Winnipeg</a:t>
            </a:r>
          </a:p>
          <a:p>
            <a:pPr marL="1073150" indent="-352425" eaLnBrk="1" hangingPunct="1">
              <a:buFont typeface="Courier New" panose="02070309020205020404" pitchFamily="49" charset="0"/>
              <a:buChar char="o"/>
            </a:pPr>
            <a:r>
              <a:rPr lang="en-CA" altLang="en-US" sz="2000" dirty="0">
                <a:solidFill>
                  <a:schemeClr val="tx2"/>
                </a:solidFill>
              </a:rPr>
              <a:t>regional staff are specialized in </a:t>
            </a:r>
            <a:r>
              <a:rPr lang="en-CA" altLang="en-US" sz="2000" dirty="0" smtClean="0">
                <a:solidFill>
                  <a:schemeClr val="tx2"/>
                </a:solidFill>
              </a:rPr>
              <a:t>these </a:t>
            </a:r>
            <a:r>
              <a:rPr lang="en-CA" altLang="en-US" sz="2000" dirty="0">
                <a:solidFill>
                  <a:schemeClr val="tx2"/>
                </a:solidFill>
              </a:rPr>
              <a:t>program areas:</a:t>
            </a:r>
          </a:p>
          <a:p>
            <a:pPr lvl="3"/>
            <a:r>
              <a:rPr lang="en-CA" altLang="en-US" sz="1800" dirty="0" smtClean="0">
                <a:solidFill>
                  <a:schemeClr val="tx2"/>
                </a:solidFill>
              </a:rPr>
              <a:t>municipal </a:t>
            </a:r>
            <a:r>
              <a:rPr lang="en-CA" altLang="en-US" sz="1800" dirty="0">
                <a:solidFill>
                  <a:schemeClr val="tx2"/>
                </a:solidFill>
              </a:rPr>
              <a:t>administration (finance, governance, leadership)</a:t>
            </a:r>
          </a:p>
          <a:p>
            <a:pPr lvl="3"/>
            <a:r>
              <a:rPr lang="en-CA" altLang="en-US" sz="1800" dirty="0" smtClean="0">
                <a:solidFill>
                  <a:schemeClr val="tx2"/>
                </a:solidFill>
              </a:rPr>
              <a:t>technical and public </a:t>
            </a:r>
            <a:r>
              <a:rPr lang="en-CA" altLang="en-US" sz="1800" dirty="0">
                <a:solidFill>
                  <a:schemeClr val="tx2"/>
                </a:solidFill>
              </a:rPr>
              <a:t>works (infrastructure, roads, equipment)</a:t>
            </a:r>
          </a:p>
          <a:p>
            <a:pPr lvl="3"/>
            <a:r>
              <a:rPr lang="en-CA" altLang="en-US" sz="1800" dirty="0" smtClean="0">
                <a:solidFill>
                  <a:schemeClr val="tx2"/>
                </a:solidFill>
              </a:rPr>
              <a:t>environmental services </a:t>
            </a:r>
            <a:r>
              <a:rPr lang="en-CA" altLang="en-US" sz="1800" dirty="0">
                <a:solidFill>
                  <a:schemeClr val="tx2"/>
                </a:solidFill>
              </a:rPr>
              <a:t>(water, wastewater, household solid waste)</a:t>
            </a:r>
          </a:p>
          <a:p>
            <a:pPr lvl="3"/>
            <a:r>
              <a:rPr lang="en-CA" altLang="en-US" sz="1800" dirty="0" smtClean="0">
                <a:solidFill>
                  <a:schemeClr val="tx2"/>
                </a:solidFill>
              </a:rPr>
              <a:t>workplace </a:t>
            </a:r>
            <a:r>
              <a:rPr lang="en-CA" altLang="en-US" sz="1800" dirty="0">
                <a:solidFill>
                  <a:schemeClr val="tx2"/>
                </a:solidFill>
              </a:rPr>
              <a:t>safety </a:t>
            </a:r>
            <a:r>
              <a:rPr lang="en-CA" altLang="en-US" sz="1800" dirty="0" smtClean="0">
                <a:solidFill>
                  <a:schemeClr val="tx2"/>
                </a:solidFill>
              </a:rPr>
              <a:t>and health </a:t>
            </a:r>
            <a:r>
              <a:rPr lang="en-CA" altLang="en-US" sz="1800" dirty="0">
                <a:solidFill>
                  <a:schemeClr val="tx2"/>
                </a:solidFill>
              </a:rPr>
              <a:t>(respectful and safe workplaces)</a:t>
            </a:r>
          </a:p>
          <a:p>
            <a:pPr lvl="3"/>
            <a:r>
              <a:rPr lang="en-CA" altLang="en-US" sz="1800" dirty="0">
                <a:solidFill>
                  <a:schemeClr val="tx2"/>
                </a:solidFill>
              </a:rPr>
              <a:t>protective services (fire, emergencies, community safety)</a:t>
            </a:r>
          </a:p>
          <a:p>
            <a:pPr lvl="3"/>
            <a:r>
              <a:rPr lang="en-CA" altLang="en-US" sz="1800" dirty="0" smtClean="0">
                <a:solidFill>
                  <a:schemeClr val="tx2"/>
                </a:solidFill>
              </a:rPr>
              <a:t>community </a:t>
            </a:r>
            <a:r>
              <a:rPr lang="en-CA" altLang="en-US" sz="1800" dirty="0" smtClean="0">
                <a:solidFill>
                  <a:schemeClr val="tx2"/>
                </a:solidFill>
              </a:rPr>
              <a:t>and resource </a:t>
            </a:r>
            <a:r>
              <a:rPr lang="en-CA" altLang="en-US" sz="1800" dirty="0">
                <a:solidFill>
                  <a:schemeClr val="tx2"/>
                </a:solidFill>
              </a:rPr>
              <a:t>development (</a:t>
            </a:r>
            <a:r>
              <a:rPr lang="en-CA" altLang="en-US" sz="1800" dirty="0" smtClean="0">
                <a:solidFill>
                  <a:schemeClr val="tx2"/>
                </a:solidFill>
              </a:rPr>
              <a:t>land use, economic development)</a:t>
            </a:r>
            <a:endParaRPr lang="en-CA" altLang="en-US" sz="1800" dirty="0">
              <a:solidFill>
                <a:schemeClr val="tx2"/>
              </a:solidFill>
            </a:endParaRPr>
          </a:p>
          <a:p>
            <a:pPr eaLnBrk="1" hangingPunct="1"/>
            <a:endParaRPr lang="en-CA" altLang="en-US" sz="2400" dirty="0">
              <a:solidFill>
                <a:schemeClr val="tx2"/>
              </a:solidFill>
            </a:endParaRPr>
          </a:p>
        </p:txBody>
      </p:sp>
    </p:spTree>
    <p:extLst>
      <p:ext uri="{BB962C8B-B14F-4D97-AF65-F5344CB8AC3E}">
        <p14:creationId xmlns:p14="http://schemas.microsoft.com/office/powerpoint/2010/main" val="2895941003"/>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7300" y="384618"/>
            <a:ext cx="8229600" cy="1143000"/>
          </a:xfrm>
        </p:spPr>
        <p:txBody>
          <a:bodyPr/>
          <a:lstStyle/>
          <a:p>
            <a:r>
              <a:rPr lang="en-CA" dirty="0" smtClean="0">
                <a:solidFill>
                  <a:schemeClr val="tx1"/>
                </a:solidFill>
              </a:rPr>
              <a:t>Department Staff</a:t>
            </a:r>
            <a:endParaRPr lang="en-CA" dirty="0">
              <a:solidFill>
                <a:schemeClr val="tx1"/>
              </a:solidFill>
            </a:endParaRPr>
          </a:p>
        </p:txBody>
      </p:sp>
      <p:sp>
        <p:nvSpPr>
          <p:cNvPr id="3" name="Content Placeholder 2"/>
          <p:cNvSpPr>
            <a:spLocks noGrp="1"/>
          </p:cNvSpPr>
          <p:nvPr>
            <p:ph idx="1"/>
          </p:nvPr>
        </p:nvSpPr>
        <p:spPr>
          <a:xfrm>
            <a:off x="545300" y="1318818"/>
            <a:ext cx="8289100" cy="5477982"/>
          </a:xfrm>
        </p:spPr>
        <p:txBody>
          <a:bodyPr/>
          <a:lstStyle/>
          <a:p>
            <a:pPr marL="0" indent="0">
              <a:spcAft>
                <a:spcPts val="450"/>
              </a:spcAft>
              <a:buNone/>
            </a:pPr>
            <a:r>
              <a:rPr lang="en-CA" sz="2200" b="1" dirty="0">
                <a:latin typeface="+mj-lt"/>
              </a:rPr>
              <a:t>Executive Director’s </a:t>
            </a:r>
            <a:r>
              <a:rPr lang="en-CA" sz="2200" b="1" dirty="0" smtClean="0">
                <a:latin typeface="+mj-lt"/>
              </a:rPr>
              <a:t>Office (EDO):</a:t>
            </a:r>
            <a:endParaRPr lang="en-CA" sz="2200" b="1" dirty="0" smtClean="0">
              <a:latin typeface="+mj-lt"/>
              <a:cs typeface="Arial" panose="020B0604020202020204" pitchFamily="34" charset="0"/>
            </a:endParaRPr>
          </a:p>
          <a:p>
            <a:pPr>
              <a:spcAft>
                <a:spcPts val="450"/>
              </a:spcAft>
            </a:pPr>
            <a:r>
              <a:rPr lang="en-CA" sz="2200" dirty="0" smtClean="0">
                <a:latin typeface="+mj-lt"/>
                <a:cs typeface="Arial" panose="020B0604020202020204" pitchFamily="34" charset="0"/>
              </a:rPr>
              <a:t>Executive </a:t>
            </a:r>
            <a:r>
              <a:rPr lang="en-CA" sz="2200" dirty="0">
                <a:latin typeface="+mj-lt"/>
                <a:cs typeface="Arial" panose="020B0604020202020204" pitchFamily="34" charset="0"/>
              </a:rPr>
              <a:t>Director</a:t>
            </a:r>
            <a:endParaRPr lang="en-CA" sz="2200" b="1" dirty="0">
              <a:latin typeface="+mj-lt"/>
              <a:cs typeface="Arial" panose="020B0604020202020204" pitchFamily="34" charset="0"/>
            </a:endParaRPr>
          </a:p>
          <a:p>
            <a:pPr>
              <a:spcAft>
                <a:spcPts val="450"/>
              </a:spcAft>
            </a:pPr>
            <a:r>
              <a:rPr lang="en-CA" sz="2200" dirty="0">
                <a:cs typeface="Arial" panose="020B0604020202020204" pitchFamily="34" charset="0"/>
              </a:rPr>
              <a:t>Administrative Assistant – support to </a:t>
            </a:r>
            <a:r>
              <a:rPr lang="en-CA" sz="2200" dirty="0" smtClean="0">
                <a:cs typeface="Arial" panose="020B0604020202020204" pitchFamily="34" charset="0"/>
              </a:rPr>
              <a:t>EDO and staff</a:t>
            </a:r>
          </a:p>
          <a:p>
            <a:pPr>
              <a:spcAft>
                <a:spcPts val="450"/>
              </a:spcAft>
            </a:pPr>
            <a:r>
              <a:rPr lang="en-CA" sz="2200" dirty="0">
                <a:cs typeface="Arial" panose="020B0604020202020204" pitchFamily="34" charset="0"/>
              </a:rPr>
              <a:t>Regional Administrator </a:t>
            </a:r>
            <a:r>
              <a:rPr lang="en-CA" sz="2200" dirty="0" smtClean="0">
                <a:cs typeface="Arial" panose="020B0604020202020204" pitchFamily="34" charset="0"/>
              </a:rPr>
              <a:t>– processes financial </a:t>
            </a:r>
            <a:r>
              <a:rPr lang="en-CA" sz="2200" dirty="0">
                <a:cs typeface="Arial" panose="020B0604020202020204" pitchFamily="34" charset="0"/>
              </a:rPr>
              <a:t>transactions</a:t>
            </a:r>
            <a:endParaRPr lang="en-CA" sz="2200" dirty="0" smtClean="0">
              <a:latin typeface="+mj-lt"/>
              <a:cs typeface="Arial" panose="020B0604020202020204" pitchFamily="34" charset="0"/>
            </a:endParaRPr>
          </a:p>
          <a:p>
            <a:pPr>
              <a:spcAft>
                <a:spcPts val="450"/>
              </a:spcAft>
            </a:pPr>
            <a:r>
              <a:rPr lang="en-CA" sz="2200" dirty="0">
                <a:cs typeface="Arial" panose="020B0604020202020204" pitchFamily="34" charset="0"/>
              </a:rPr>
              <a:t>Senior Analyst – </a:t>
            </a:r>
            <a:r>
              <a:rPr lang="en-CA" sz="2200" dirty="0" smtClean="0">
                <a:cs typeface="Arial" panose="020B0604020202020204" pitchFamily="34" charset="0"/>
              </a:rPr>
              <a:t>capital/technical program support</a:t>
            </a:r>
            <a:endParaRPr lang="en-CA" sz="2200" dirty="0">
              <a:cs typeface="Arial" panose="020B0604020202020204" pitchFamily="34" charset="0"/>
            </a:endParaRPr>
          </a:p>
          <a:p>
            <a:pPr>
              <a:spcAft>
                <a:spcPts val="450"/>
              </a:spcAft>
            </a:pPr>
            <a:r>
              <a:rPr lang="en-CA" sz="2200" dirty="0">
                <a:cs typeface="Arial" panose="020B0604020202020204" pitchFamily="34" charset="0"/>
              </a:rPr>
              <a:t>Senior Engineer – </a:t>
            </a:r>
            <a:r>
              <a:rPr lang="en-CA" sz="2200" dirty="0" smtClean="0">
                <a:cs typeface="Arial" panose="020B0604020202020204" pitchFamily="34" charset="0"/>
              </a:rPr>
              <a:t>operator certification and regulatory </a:t>
            </a:r>
            <a:r>
              <a:rPr lang="en-CA" sz="2200" dirty="0">
                <a:cs typeface="Arial" panose="020B0604020202020204" pitchFamily="34" charset="0"/>
              </a:rPr>
              <a:t>compliance</a:t>
            </a:r>
            <a:endParaRPr lang="en-CA" sz="2200" dirty="0" smtClean="0">
              <a:latin typeface="+mj-lt"/>
              <a:cs typeface="Arial" panose="020B0604020202020204" pitchFamily="34" charset="0"/>
            </a:endParaRPr>
          </a:p>
          <a:p>
            <a:pPr>
              <a:spcAft>
                <a:spcPts val="450"/>
              </a:spcAft>
            </a:pPr>
            <a:r>
              <a:rPr lang="en-CA" sz="2200" dirty="0" smtClean="0">
                <a:latin typeface="+mj-lt"/>
                <a:cs typeface="Arial" panose="020B0604020202020204" pitchFamily="34" charset="0"/>
              </a:rPr>
              <a:t>Manager, </a:t>
            </a:r>
            <a:r>
              <a:rPr lang="en-CA" sz="2200" dirty="0">
                <a:latin typeface="+mj-lt"/>
                <a:cs typeface="Arial" panose="020B0604020202020204" pitchFamily="34" charset="0"/>
              </a:rPr>
              <a:t>Municipal Support </a:t>
            </a:r>
            <a:r>
              <a:rPr lang="en-CA" sz="2200" dirty="0" smtClean="0">
                <a:latin typeface="+mj-lt"/>
                <a:cs typeface="Arial" panose="020B0604020202020204" pitchFamily="34" charset="0"/>
              </a:rPr>
              <a:t>Services</a:t>
            </a:r>
            <a:endParaRPr lang="en-CA" sz="2200" dirty="0">
              <a:latin typeface="+mj-lt"/>
              <a:cs typeface="Arial" panose="020B0604020202020204" pitchFamily="34" charset="0"/>
            </a:endParaRPr>
          </a:p>
          <a:p>
            <a:pPr>
              <a:spcAft>
                <a:spcPts val="450"/>
              </a:spcAft>
            </a:pPr>
            <a:r>
              <a:rPr lang="en-CA" sz="2200" dirty="0" smtClean="0">
                <a:latin typeface="+mj-lt"/>
                <a:cs typeface="Arial" panose="020B0604020202020204" pitchFamily="34" charset="0"/>
              </a:rPr>
              <a:t>Senior Analyst and Principal Electoral Officer – municipal/community development program support</a:t>
            </a:r>
          </a:p>
          <a:p>
            <a:pPr>
              <a:spcAft>
                <a:spcPts val="450"/>
              </a:spcAft>
            </a:pPr>
            <a:r>
              <a:rPr lang="en-CA" sz="2200" dirty="0" smtClean="0">
                <a:latin typeface="+mj-lt"/>
                <a:cs typeface="Arial" panose="020B0604020202020204" pitchFamily="34" charset="0"/>
              </a:rPr>
              <a:t>Senior Analyst – engagement/incorporation support</a:t>
            </a:r>
          </a:p>
          <a:p>
            <a:pPr>
              <a:spcAft>
                <a:spcPts val="450"/>
              </a:spcAft>
            </a:pPr>
            <a:r>
              <a:rPr lang="en-CA" sz="2200" dirty="0" smtClean="0">
                <a:latin typeface="+mj-lt"/>
                <a:cs typeface="Arial" panose="020B0604020202020204" pitchFamily="34" charset="0"/>
              </a:rPr>
              <a:t>Senior Analyst – fire/public safety/emergency program support </a:t>
            </a:r>
            <a:endParaRPr lang="en-CA" sz="2200" dirty="0">
              <a:latin typeface="+mj-lt"/>
              <a:cs typeface="Arial" panose="020B0604020202020204" pitchFamily="34" charset="0"/>
            </a:endParaRPr>
          </a:p>
          <a:p>
            <a:pPr>
              <a:spcAft>
                <a:spcPts val="450"/>
              </a:spcAft>
            </a:pPr>
            <a:endParaRPr lang="en-CA" sz="2400" dirty="0">
              <a:latin typeface="+mj-lt"/>
              <a:cs typeface="Arial" panose="020B0604020202020204" pitchFamily="34" charset="0"/>
            </a:endParaRPr>
          </a:p>
          <a:p>
            <a:pPr>
              <a:spcAft>
                <a:spcPts val="450"/>
              </a:spcAft>
            </a:pPr>
            <a:endParaRPr lang="en-CA" sz="2400" dirty="0">
              <a:latin typeface="+mj-lt"/>
              <a:cs typeface="Arial" panose="020B0604020202020204" pitchFamily="34" charset="0"/>
            </a:endParaRPr>
          </a:p>
          <a:p>
            <a:pPr>
              <a:spcAft>
                <a:spcPts val="450"/>
              </a:spcAft>
            </a:pPr>
            <a:endParaRPr lang="en-CA" sz="2400" dirty="0">
              <a:latin typeface="+mj-lt"/>
              <a:cs typeface="Arial" panose="020B0604020202020204" pitchFamily="34" charset="0"/>
            </a:endParaRPr>
          </a:p>
        </p:txBody>
      </p:sp>
    </p:spTree>
    <p:extLst>
      <p:ext uri="{BB962C8B-B14F-4D97-AF65-F5344CB8AC3E}">
        <p14:creationId xmlns:p14="http://schemas.microsoft.com/office/powerpoint/2010/main" val="2484222138"/>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294102" y="702070"/>
            <a:ext cx="8347111" cy="982550"/>
          </a:xfrm>
        </p:spPr>
        <p:txBody>
          <a:bodyPr/>
          <a:lstStyle/>
          <a:p>
            <a:pPr eaLnBrk="1" hangingPunct="1">
              <a:defRPr/>
            </a:pPr>
            <a:r>
              <a:rPr lang="en-US" dirty="0" smtClean="0">
                <a:solidFill>
                  <a:schemeClr val="tx1"/>
                </a:solidFill>
                <a:effectLst>
                  <a:outerShdw blurRad="38100" dist="38100" dir="2700000" algn="tl">
                    <a:srgbClr val="C0C0C0"/>
                  </a:outerShdw>
                </a:effectLst>
              </a:rPr>
              <a:t>Department Staff</a:t>
            </a:r>
          </a:p>
        </p:txBody>
      </p:sp>
      <p:sp>
        <p:nvSpPr>
          <p:cNvPr id="21507" name="Rectangle 3"/>
          <p:cNvSpPr>
            <a:spLocks noGrp="1" noChangeArrowheads="1"/>
          </p:cNvSpPr>
          <p:nvPr>
            <p:ph type="body" idx="1"/>
          </p:nvPr>
        </p:nvSpPr>
        <p:spPr>
          <a:xfrm>
            <a:off x="826903" y="1684620"/>
            <a:ext cx="7453098" cy="4464180"/>
          </a:xfrm>
        </p:spPr>
        <p:txBody>
          <a:bodyPr/>
          <a:lstStyle/>
          <a:p>
            <a:pPr marL="0" indent="0" eaLnBrk="1" hangingPunct="1">
              <a:buNone/>
            </a:pPr>
            <a:r>
              <a:rPr lang="en-US" sz="2400" b="1" dirty="0">
                <a:effectLst>
                  <a:outerShdw blurRad="38100" dist="38100" dir="2700000" algn="tl">
                    <a:srgbClr val="C0C0C0"/>
                  </a:outerShdw>
                </a:effectLst>
              </a:rPr>
              <a:t>Municipal Development Consultant </a:t>
            </a:r>
            <a:endParaRPr lang="en-CA" altLang="en-US" sz="2400" b="1" dirty="0" smtClean="0">
              <a:solidFill>
                <a:schemeClr val="tx2"/>
              </a:solidFill>
            </a:endParaRPr>
          </a:p>
          <a:p>
            <a:pPr eaLnBrk="1" hangingPunct="1"/>
            <a:r>
              <a:rPr lang="en-CA" altLang="en-US" sz="2200" dirty="0" smtClean="0">
                <a:solidFill>
                  <a:schemeClr val="tx2"/>
                </a:solidFill>
              </a:rPr>
              <a:t>facilitates </a:t>
            </a:r>
            <a:r>
              <a:rPr lang="en-CA" altLang="en-US" sz="2200" dirty="0">
                <a:solidFill>
                  <a:schemeClr val="tx2"/>
                </a:solidFill>
              </a:rPr>
              <a:t>increased financial management and administrative capacity through council and administrative staff </a:t>
            </a:r>
            <a:r>
              <a:rPr lang="en-CA" altLang="en-US" sz="2200" dirty="0" smtClean="0">
                <a:solidFill>
                  <a:schemeClr val="tx2"/>
                </a:solidFill>
              </a:rPr>
              <a:t>development</a:t>
            </a:r>
            <a:endParaRPr lang="en-CA" altLang="en-US" sz="2200" dirty="0">
              <a:solidFill>
                <a:schemeClr val="tx2"/>
              </a:solidFill>
            </a:endParaRPr>
          </a:p>
          <a:p>
            <a:pPr eaLnBrk="1" hangingPunct="1"/>
            <a:r>
              <a:rPr lang="en-CA" altLang="en-US" sz="2200" dirty="0" smtClean="0">
                <a:solidFill>
                  <a:schemeClr val="tx2"/>
                </a:solidFill>
              </a:rPr>
              <a:t>assists </a:t>
            </a:r>
            <a:r>
              <a:rPr lang="en-CA" altLang="en-US" sz="2200" dirty="0">
                <a:solidFill>
                  <a:schemeClr val="tx2"/>
                </a:solidFill>
              </a:rPr>
              <a:t>in building stronger </a:t>
            </a:r>
            <a:r>
              <a:rPr lang="en-CA" altLang="en-US" sz="2200" dirty="0" smtClean="0">
                <a:solidFill>
                  <a:schemeClr val="tx2"/>
                </a:solidFill>
              </a:rPr>
              <a:t>council </a:t>
            </a:r>
            <a:r>
              <a:rPr lang="en-CA" altLang="en-US" sz="2200" dirty="0">
                <a:solidFill>
                  <a:schemeClr val="tx2"/>
                </a:solidFill>
              </a:rPr>
              <a:t>governance and </a:t>
            </a:r>
            <a:r>
              <a:rPr lang="en-CA" altLang="en-US" sz="2200" dirty="0" smtClean="0">
                <a:solidFill>
                  <a:schemeClr val="tx2"/>
                </a:solidFill>
              </a:rPr>
              <a:t>leadership</a:t>
            </a:r>
            <a:endParaRPr lang="en-CA" altLang="en-US" sz="2200" dirty="0">
              <a:solidFill>
                <a:schemeClr val="tx2"/>
              </a:solidFill>
            </a:endParaRPr>
          </a:p>
          <a:p>
            <a:pPr eaLnBrk="1" hangingPunct="1"/>
            <a:r>
              <a:rPr lang="en-CA" altLang="en-US" sz="2200" dirty="0" smtClean="0">
                <a:solidFill>
                  <a:schemeClr val="tx2"/>
                </a:solidFill>
              </a:rPr>
              <a:t>provides </a:t>
            </a:r>
            <a:r>
              <a:rPr lang="en-CA" altLang="en-US" sz="2200" dirty="0">
                <a:solidFill>
                  <a:schemeClr val="tx2"/>
                </a:solidFill>
              </a:rPr>
              <a:t>information on available resources and training and </a:t>
            </a:r>
            <a:r>
              <a:rPr lang="en-CA" altLang="en-US" sz="2200" dirty="0" smtClean="0">
                <a:solidFill>
                  <a:schemeClr val="tx2"/>
                </a:solidFill>
              </a:rPr>
              <a:t>assists </a:t>
            </a:r>
            <a:r>
              <a:rPr lang="en-CA" altLang="en-US" sz="2200" dirty="0">
                <a:solidFill>
                  <a:schemeClr val="tx2"/>
                </a:solidFill>
              </a:rPr>
              <a:t>with interpretation of various </a:t>
            </a:r>
            <a:r>
              <a:rPr lang="en-CA" altLang="en-US" sz="2200" dirty="0" smtClean="0">
                <a:solidFill>
                  <a:schemeClr val="tx2"/>
                </a:solidFill>
              </a:rPr>
              <a:t>legislation</a:t>
            </a:r>
            <a:endParaRPr lang="en-CA" altLang="en-US" sz="2200" dirty="0">
              <a:solidFill>
                <a:schemeClr val="tx2"/>
              </a:solidFill>
            </a:endParaRPr>
          </a:p>
          <a:p>
            <a:pPr eaLnBrk="1" hangingPunct="1"/>
            <a:r>
              <a:rPr lang="en-CA" altLang="en-US" sz="2200" dirty="0">
                <a:solidFill>
                  <a:schemeClr val="tx2"/>
                </a:solidFill>
              </a:rPr>
              <a:t>o</a:t>
            </a:r>
            <a:r>
              <a:rPr lang="en-CA" altLang="en-US" sz="2200" dirty="0" smtClean="0">
                <a:solidFill>
                  <a:schemeClr val="tx2"/>
                </a:solidFill>
              </a:rPr>
              <a:t>ngoing </a:t>
            </a:r>
            <a:r>
              <a:rPr lang="en-CA" altLang="en-US" sz="2200" dirty="0">
                <a:solidFill>
                  <a:schemeClr val="tx2"/>
                </a:solidFill>
              </a:rPr>
              <a:t>support </a:t>
            </a:r>
            <a:r>
              <a:rPr lang="en-CA" altLang="en-US" sz="2200" dirty="0" smtClean="0">
                <a:solidFill>
                  <a:schemeClr val="tx2"/>
                </a:solidFill>
              </a:rPr>
              <a:t>to council and the CAO</a:t>
            </a:r>
            <a:endParaRPr lang="en-CA" altLang="en-US" sz="2200" dirty="0">
              <a:solidFill>
                <a:schemeClr val="tx2"/>
              </a:solidFill>
            </a:endParaRPr>
          </a:p>
          <a:p>
            <a:pPr eaLnBrk="1" hangingPunct="1"/>
            <a:r>
              <a:rPr lang="en-CA" altLang="en-US" sz="2200" dirty="0" smtClean="0">
                <a:solidFill>
                  <a:schemeClr val="tx2"/>
                </a:solidFill>
              </a:rPr>
              <a:t>advises </a:t>
            </a:r>
            <a:r>
              <a:rPr lang="en-CA" altLang="en-US" sz="2200" dirty="0">
                <a:solidFill>
                  <a:schemeClr val="tx2"/>
                </a:solidFill>
              </a:rPr>
              <a:t>on services available from other government </a:t>
            </a:r>
            <a:r>
              <a:rPr lang="en-CA" altLang="en-US" sz="2200" dirty="0" smtClean="0">
                <a:solidFill>
                  <a:schemeClr val="tx2"/>
                </a:solidFill>
              </a:rPr>
              <a:t>services/agencies</a:t>
            </a:r>
            <a:endParaRPr lang="en-US" altLang="en-US" sz="2200" dirty="0">
              <a:solidFill>
                <a:schemeClr val="tx2"/>
              </a:solidFill>
            </a:endParaRPr>
          </a:p>
          <a:p>
            <a:pPr marL="457200" lvl="1" indent="0">
              <a:buNone/>
            </a:pPr>
            <a:endParaRPr lang="en-CA" sz="3200" dirty="0"/>
          </a:p>
          <a:p>
            <a:pPr lvl="1" eaLnBrk="1" hangingPunct="1">
              <a:lnSpc>
                <a:spcPct val="90000"/>
              </a:lnSpc>
              <a:defRPr/>
            </a:pPr>
            <a:endParaRPr lang="en-US" sz="2000" b="1" dirty="0" smtClean="0">
              <a:latin typeface="Comic Sans MS" pitchFamily="66"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Module 1</a:t>
            </a:r>
            <a:endParaRPr lang="en-CA" dirty="0"/>
          </a:p>
        </p:txBody>
      </p:sp>
      <p:sp>
        <p:nvSpPr>
          <p:cNvPr id="3" name="Content Placeholder 2"/>
          <p:cNvSpPr>
            <a:spLocks noGrp="1"/>
          </p:cNvSpPr>
          <p:nvPr>
            <p:ph idx="1"/>
          </p:nvPr>
        </p:nvSpPr>
        <p:spPr>
          <a:xfrm>
            <a:off x="450850" y="2048933"/>
            <a:ext cx="8229600" cy="4475692"/>
          </a:xfrm>
        </p:spPr>
        <p:txBody>
          <a:bodyPr/>
          <a:lstStyle/>
          <a:p>
            <a:pPr marL="0" indent="0" algn="ctr">
              <a:buNone/>
            </a:pPr>
            <a:r>
              <a:rPr lang="en-CA" sz="4800" b="1" dirty="0" smtClean="0">
                <a:effectLst>
                  <a:outerShdw blurRad="38100" dist="38100" dir="2700000" algn="tl">
                    <a:srgbClr val="000000">
                      <a:alpha val="43137"/>
                    </a:srgbClr>
                  </a:outerShdw>
                </a:effectLst>
              </a:rPr>
              <a:t>Governance</a:t>
            </a:r>
          </a:p>
          <a:p>
            <a:pPr marL="0" indent="0" algn="ctr">
              <a:buNone/>
            </a:pPr>
            <a:endParaRPr lang="en-US" sz="2400" dirty="0" smtClean="0">
              <a:latin typeface="Times" panose="02020603050405020304" pitchFamily="18" charset="0"/>
              <a:cs typeface="Times" panose="02020603050405020304" pitchFamily="18" charset="0"/>
            </a:endParaRPr>
          </a:p>
          <a:p>
            <a:pPr marL="0" indent="0" algn="ctr">
              <a:buNone/>
            </a:pPr>
            <a:r>
              <a:rPr lang="en-CA" sz="2600" i="1" dirty="0" smtClean="0"/>
              <a:t>Encompasses </a:t>
            </a:r>
            <a:r>
              <a:rPr lang="en-CA" sz="2600" i="1" dirty="0"/>
              <a:t>the system by which an organization is controlled and operates, and the mechanisms by which it, and its people, are held to account. Ethics, fairness, effective performance, risk management, accountability, transparency, compliance and administration are all elements of governance.</a:t>
            </a:r>
            <a:endParaRPr lang="en-US" sz="2600" dirty="0" smtClean="0">
              <a:solidFill>
                <a:srgbClr val="FF0000"/>
              </a:solidFill>
              <a:latin typeface="Times" panose="02020603050405020304" pitchFamily="18" charset="0"/>
              <a:cs typeface="Times" panose="02020603050405020304" pitchFamily="18" charset="0"/>
            </a:endParaRPr>
          </a:p>
          <a:p>
            <a:pPr marL="0" indent="0" algn="ctr">
              <a:buNone/>
            </a:pPr>
            <a:endParaRPr lang="en-CA" sz="48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809540407"/>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a:xfrm>
            <a:off x="474964" y="596481"/>
            <a:ext cx="7941836" cy="1340319"/>
          </a:xfrm>
        </p:spPr>
        <p:txBody>
          <a:bodyPr/>
          <a:lstStyle/>
          <a:p>
            <a:pPr eaLnBrk="1" hangingPunct="1">
              <a:defRPr/>
            </a:pPr>
            <a:r>
              <a:rPr lang="en-US" dirty="0" smtClean="0">
                <a:effectLst>
                  <a:outerShdw blurRad="38100" dist="38100" dir="2700000" algn="tl">
                    <a:srgbClr val="C0C0C0"/>
                  </a:outerShdw>
                </a:effectLst>
              </a:rPr>
              <a:t>Department Staff</a:t>
            </a:r>
          </a:p>
        </p:txBody>
      </p:sp>
      <p:sp>
        <p:nvSpPr>
          <p:cNvPr id="45059" name="Rectangle 3"/>
          <p:cNvSpPr>
            <a:spLocks noGrp="1" noChangeArrowheads="1"/>
          </p:cNvSpPr>
          <p:nvPr>
            <p:ph type="body" idx="1"/>
          </p:nvPr>
        </p:nvSpPr>
        <p:spPr>
          <a:xfrm>
            <a:off x="705119" y="1871321"/>
            <a:ext cx="7322881" cy="3802279"/>
          </a:xfrm>
        </p:spPr>
        <p:txBody>
          <a:bodyPr/>
          <a:lstStyle/>
          <a:p>
            <a:pPr marL="0" indent="0" eaLnBrk="1" hangingPunct="1">
              <a:buNone/>
            </a:pPr>
            <a:r>
              <a:rPr lang="en-US" sz="2400" b="1" dirty="0">
                <a:effectLst>
                  <a:outerShdw blurRad="38100" dist="38100" dir="2700000" algn="tl">
                    <a:srgbClr val="C0C0C0"/>
                  </a:outerShdw>
                </a:effectLst>
              </a:rPr>
              <a:t>Technical and Public Works Consultant</a:t>
            </a:r>
            <a:endParaRPr lang="en-CA" altLang="en-US" sz="2400" b="1" dirty="0" smtClean="0">
              <a:solidFill>
                <a:schemeClr val="tx2"/>
              </a:solidFill>
            </a:endParaRPr>
          </a:p>
          <a:p>
            <a:pPr eaLnBrk="1" hangingPunct="1">
              <a:buFont typeface="Arial" panose="020B0604020202020204" pitchFamily="34" charset="0"/>
              <a:buChar char="•"/>
            </a:pPr>
            <a:r>
              <a:rPr lang="en-CA" altLang="en-US" sz="2200" dirty="0" smtClean="0">
                <a:solidFill>
                  <a:schemeClr val="tx2"/>
                </a:solidFill>
              </a:rPr>
              <a:t>assists </a:t>
            </a:r>
            <a:r>
              <a:rPr lang="en-CA" altLang="en-US" sz="2200" dirty="0">
                <a:solidFill>
                  <a:schemeClr val="tx2"/>
                </a:solidFill>
              </a:rPr>
              <a:t>communities and public works staff to operate and maintain public infrastructure (buildings, vehicles, equipment, </a:t>
            </a:r>
            <a:r>
              <a:rPr lang="en-CA" altLang="en-US" sz="2200" dirty="0" smtClean="0">
                <a:solidFill>
                  <a:schemeClr val="tx2"/>
                </a:solidFill>
              </a:rPr>
              <a:t>facilities, roads)</a:t>
            </a:r>
            <a:endParaRPr lang="en-CA" altLang="en-US" sz="2200" dirty="0">
              <a:solidFill>
                <a:schemeClr val="tx2"/>
              </a:solidFill>
            </a:endParaRPr>
          </a:p>
          <a:p>
            <a:pPr eaLnBrk="1" hangingPunct="1">
              <a:buFont typeface="Arial" panose="020B0604020202020204" pitchFamily="34" charset="0"/>
              <a:buChar char="•"/>
            </a:pPr>
            <a:r>
              <a:rPr lang="en-CA" altLang="en-US" sz="2200" dirty="0" smtClean="0">
                <a:solidFill>
                  <a:schemeClr val="tx2"/>
                </a:solidFill>
              </a:rPr>
              <a:t>assists </a:t>
            </a:r>
            <a:r>
              <a:rPr lang="en-CA" altLang="en-US" sz="2200" dirty="0">
                <a:solidFill>
                  <a:schemeClr val="tx2"/>
                </a:solidFill>
              </a:rPr>
              <a:t>and </a:t>
            </a:r>
            <a:r>
              <a:rPr lang="en-CA" altLang="en-US" sz="2200" dirty="0" smtClean="0">
                <a:solidFill>
                  <a:schemeClr val="tx2"/>
                </a:solidFill>
              </a:rPr>
              <a:t>leads </a:t>
            </a:r>
            <a:r>
              <a:rPr lang="en-CA" altLang="en-US" sz="2200" dirty="0">
                <a:solidFill>
                  <a:schemeClr val="tx2"/>
                </a:solidFill>
              </a:rPr>
              <a:t>in capital project planning and </a:t>
            </a:r>
            <a:r>
              <a:rPr lang="en-CA" altLang="en-US" sz="2200" dirty="0" smtClean="0">
                <a:solidFill>
                  <a:schemeClr val="tx2"/>
                </a:solidFill>
              </a:rPr>
              <a:t>delivery, </a:t>
            </a:r>
            <a:r>
              <a:rPr lang="en-CA" altLang="en-US" sz="2200" dirty="0">
                <a:solidFill>
                  <a:schemeClr val="tx2"/>
                </a:solidFill>
              </a:rPr>
              <a:t>including tendering and </a:t>
            </a:r>
            <a:r>
              <a:rPr lang="en-CA" altLang="en-US" sz="2200" dirty="0" smtClean="0">
                <a:solidFill>
                  <a:schemeClr val="tx2"/>
                </a:solidFill>
              </a:rPr>
              <a:t>contracts</a:t>
            </a:r>
            <a:endParaRPr lang="en-CA" altLang="en-US" sz="2200" dirty="0">
              <a:solidFill>
                <a:schemeClr val="tx2"/>
              </a:solidFill>
            </a:endParaRPr>
          </a:p>
          <a:p>
            <a:pPr eaLnBrk="1" hangingPunct="1">
              <a:buFont typeface="Arial" panose="020B0604020202020204" pitchFamily="34" charset="0"/>
              <a:buChar char="•"/>
            </a:pPr>
            <a:r>
              <a:rPr lang="en-CA" altLang="en-US" sz="2200" dirty="0" smtClean="0">
                <a:solidFill>
                  <a:schemeClr val="tx2"/>
                </a:solidFill>
              </a:rPr>
              <a:t>provides </a:t>
            </a:r>
            <a:r>
              <a:rPr lang="en-CA" altLang="en-US" sz="2200" dirty="0">
                <a:solidFill>
                  <a:schemeClr val="tx2"/>
                </a:solidFill>
              </a:rPr>
              <a:t>troubleshooting and technical advise and support to community </a:t>
            </a:r>
            <a:r>
              <a:rPr lang="en-CA" altLang="en-US" sz="2200" dirty="0" smtClean="0">
                <a:solidFill>
                  <a:schemeClr val="tx2"/>
                </a:solidFill>
              </a:rPr>
              <a:t>employees </a:t>
            </a:r>
            <a:r>
              <a:rPr lang="en-CA" altLang="en-US" sz="2200" dirty="0">
                <a:solidFill>
                  <a:schemeClr val="tx2"/>
                </a:solidFill>
              </a:rPr>
              <a:t>and </a:t>
            </a:r>
            <a:r>
              <a:rPr lang="en-CA" altLang="en-US" sz="2200" dirty="0" smtClean="0">
                <a:solidFill>
                  <a:schemeClr val="tx2"/>
                </a:solidFill>
              </a:rPr>
              <a:t>council</a:t>
            </a:r>
            <a:endParaRPr lang="en-CA" altLang="en-US" sz="2200" dirty="0">
              <a:solidFill>
                <a:schemeClr val="tx2"/>
              </a:solidFill>
            </a:endParaRPr>
          </a:p>
          <a:p>
            <a:pPr eaLnBrk="1" hangingPunct="1">
              <a:buFont typeface="Arial" panose="020B0604020202020204" pitchFamily="34" charset="0"/>
              <a:buChar char="•"/>
            </a:pPr>
            <a:r>
              <a:rPr lang="en-CA" altLang="en-US" sz="2200" dirty="0" smtClean="0">
                <a:solidFill>
                  <a:schemeClr val="tx2"/>
                </a:solidFill>
              </a:rPr>
              <a:t>completes </a:t>
            </a:r>
            <a:r>
              <a:rPr lang="en-CA" altLang="en-US" sz="2200" dirty="0">
                <a:solidFill>
                  <a:schemeClr val="tx2"/>
                </a:solidFill>
              </a:rPr>
              <a:t>annual infrastructure audits and </a:t>
            </a:r>
            <a:r>
              <a:rPr lang="en-CA" altLang="en-US" sz="2200" dirty="0" smtClean="0">
                <a:solidFill>
                  <a:schemeClr val="tx2"/>
                </a:solidFill>
              </a:rPr>
              <a:t>works </a:t>
            </a:r>
            <a:r>
              <a:rPr lang="en-CA" altLang="en-US" sz="2200" dirty="0">
                <a:solidFill>
                  <a:schemeClr val="tx2"/>
                </a:solidFill>
              </a:rPr>
              <a:t>with </a:t>
            </a:r>
            <a:r>
              <a:rPr lang="en-CA" altLang="en-US" sz="2200" dirty="0" smtClean="0">
                <a:solidFill>
                  <a:schemeClr val="tx2"/>
                </a:solidFill>
              </a:rPr>
              <a:t>council </a:t>
            </a:r>
            <a:r>
              <a:rPr lang="en-CA" altLang="en-US" sz="2200" dirty="0">
                <a:solidFill>
                  <a:schemeClr val="tx2"/>
                </a:solidFill>
              </a:rPr>
              <a:t>to implement deficiency </a:t>
            </a:r>
            <a:r>
              <a:rPr lang="en-CA" altLang="en-US" sz="2200" dirty="0" smtClean="0">
                <a:solidFill>
                  <a:schemeClr val="tx2"/>
                </a:solidFill>
              </a:rPr>
              <a:t>plan</a:t>
            </a:r>
            <a:endParaRPr lang="en-CA" altLang="en-US" sz="2200" dirty="0">
              <a:solidFill>
                <a:schemeClr val="tx2"/>
              </a:solidFill>
            </a:endParaRPr>
          </a:p>
          <a:p>
            <a:pPr eaLnBrk="1" hangingPunct="1">
              <a:lnSpc>
                <a:spcPct val="80000"/>
              </a:lnSpc>
              <a:buFontTx/>
              <a:buNone/>
              <a:defRPr/>
            </a:pPr>
            <a:endParaRPr lang="en-CA" b="1" dirty="0" smtClean="0">
              <a:latin typeface="+mj-lt"/>
            </a:endParaRPr>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a:xfrm>
            <a:off x="324083" y="232388"/>
            <a:ext cx="8315916" cy="1645782"/>
          </a:xfrm>
        </p:spPr>
        <p:txBody>
          <a:bodyPr/>
          <a:lstStyle/>
          <a:p>
            <a:pPr eaLnBrk="1" hangingPunct="1">
              <a:defRPr/>
            </a:pPr>
            <a:r>
              <a:rPr lang="en-US" dirty="0" smtClean="0">
                <a:effectLst>
                  <a:outerShdw blurRad="38100" dist="38100" dir="2700000" algn="tl">
                    <a:srgbClr val="C0C0C0"/>
                  </a:outerShdw>
                </a:effectLst>
              </a:rPr>
              <a:t>Department Staff</a:t>
            </a:r>
          </a:p>
        </p:txBody>
      </p:sp>
      <p:sp>
        <p:nvSpPr>
          <p:cNvPr id="46083" name="Rectangle 3"/>
          <p:cNvSpPr>
            <a:spLocks noGrp="1" noChangeArrowheads="1"/>
          </p:cNvSpPr>
          <p:nvPr>
            <p:ph type="body" idx="1"/>
          </p:nvPr>
        </p:nvSpPr>
        <p:spPr>
          <a:xfrm>
            <a:off x="924475" y="1645537"/>
            <a:ext cx="7067526" cy="4812863"/>
          </a:xfrm>
        </p:spPr>
        <p:txBody>
          <a:bodyPr/>
          <a:lstStyle/>
          <a:p>
            <a:pPr marL="0" indent="0">
              <a:buNone/>
            </a:pPr>
            <a:r>
              <a:rPr lang="en-US" sz="2400" b="1" dirty="0" smtClean="0">
                <a:effectLst>
                  <a:outerShdw blurRad="38100" dist="38100" dir="2700000" algn="tl">
                    <a:srgbClr val="C0C0C0"/>
                  </a:outerShdw>
                </a:effectLst>
              </a:rPr>
              <a:t>Environmental Services </a:t>
            </a:r>
            <a:r>
              <a:rPr lang="en-US" sz="2400" b="1" dirty="0">
                <a:effectLst>
                  <a:outerShdw blurRad="38100" dist="38100" dir="2700000" algn="tl">
                    <a:srgbClr val="C0C0C0"/>
                  </a:outerShdw>
                </a:effectLst>
              </a:rPr>
              <a:t>Consultant</a:t>
            </a:r>
            <a:endParaRPr lang="en-US" altLang="en-US" sz="2400" b="1" dirty="0" smtClean="0">
              <a:solidFill>
                <a:schemeClr val="tx2"/>
              </a:solidFill>
            </a:endParaRPr>
          </a:p>
          <a:p>
            <a:r>
              <a:rPr lang="en-US" altLang="en-US" sz="2200" dirty="0" smtClean="0">
                <a:solidFill>
                  <a:schemeClr val="tx2"/>
                </a:solidFill>
              </a:rPr>
              <a:t>provides </a:t>
            </a:r>
            <a:r>
              <a:rPr lang="en-US" altLang="en-US" sz="2200" dirty="0">
                <a:solidFill>
                  <a:schemeClr val="tx2"/>
                </a:solidFill>
              </a:rPr>
              <a:t>technical advice and guidance to community councils and </a:t>
            </a:r>
            <a:r>
              <a:rPr lang="en-US" altLang="en-US" sz="2200" dirty="0" smtClean="0">
                <a:solidFill>
                  <a:schemeClr val="tx2"/>
                </a:solidFill>
              </a:rPr>
              <a:t>public works staff (including water and wastewater operators) in </a:t>
            </a:r>
            <a:r>
              <a:rPr lang="en-US" altLang="en-US" sz="2200" dirty="0">
                <a:solidFill>
                  <a:schemeClr val="tx2"/>
                </a:solidFill>
              </a:rPr>
              <a:t>relation to:</a:t>
            </a:r>
          </a:p>
          <a:p>
            <a:pPr marL="1117600" lvl="1" indent="-400050">
              <a:buFontTx/>
              <a:buAutoNum type="arabicPeriod"/>
            </a:pPr>
            <a:r>
              <a:rPr lang="en-US" altLang="en-US" sz="2200" dirty="0">
                <a:solidFill>
                  <a:schemeClr val="tx2"/>
                </a:solidFill>
              </a:rPr>
              <a:t>Provision of safe drinking </a:t>
            </a:r>
            <a:r>
              <a:rPr lang="en-US" altLang="en-US" sz="2200" u="sng" dirty="0" smtClean="0">
                <a:solidFill>
                  <a:schemeClr val="tx2"/>
                </a:solidFill>
              </a:rPr>
              <a:t>water.</a:t>
            </a:r>
            <a:endParaRPr lang="en-US" altLang="en-US" sz="2200" u="sng" dirty="0">
              <a:solidFill>
                <a:schemeClr val="tx2"/>
              </a:solidFill>
            </a:endParaRPr>
          </a:p>
          <a:p>
            <a:pPr marL="1117600" lvl="1" indent="-400050">
              <a:buFontTx/>
              <a:buAutoNum type="arabicPeriod"/>
            </a:pPr>
            <a:r>
              <a:rPr lang="en-US" altLang="en-US" sz="2200" dirty="0">
                <a:solidFill>
                  <a:schemeClr val="tx2"/>
                </a:solidFill>
              </a:rPr>
              <a:t>Effective treatment of </a:t>
            </a:r>
            <a:r>
              <a:rPr lang="en-US" altLang="en-US" sz="2200" u="sng" dirty="0" smtClean="0">
                <a:solidFill>
                  <a:schemeClr val="tx2"/>
                </a:solidFill>
              </a:rPr>
              <a:t>wastewater.</a:t>
            </a:r>
            <a:endParaRPr lang="en-US" altLang="en-US" sz="2200" u="sng" dirty="0">
              <a:solidFill>
                <a:schemeClr val="tx2"/>
              </a:solidFill>
            </a:endParaRPr>
          </a:p>
          <a:p>
            <a:pPr marL="1117600" lvl="1" indent="-400050">
              <a:buFontTx/>
              <a:buAutoNum type="arabicPeriod"/>
            </a:pPr>
            <a:r>
              <a:rPr lang="en-US" altLang="en-US" sz="2200" u="sng" dirty="0">
                <a:solidFill>
                  <a:schemeClr val="tx2"/>
                </a:solidFill>
              </a:rPr>
              <a:t>Household solid waste </a:t>
            </a:r>
            <a:r>
              <a:rPr lang="en-US" altLang="en-US" sz="2200" dirty="0">
                <a:solidFill>
                  <a:schemeClr val="tx2"/>
                </a:solidFill>
              </a:rPr>
              <a:t>including </a:t>
            </a:r>
            <a:r>
              <a:rPr lang="en-US" altLang="en-US" sz="2200" u="sng" dirty="0" smtClean="0">
                <a:solidFill>
                  <a:schemeClr val="tx2"/>
                </a:solidFill>
              </a:rPr>
              <a:t>recycling.</a:t>
            </a:r>
            <a:endParaRPr lang="en-US" altLang="en-US" sz="2200" u="sng" dirty="0">
              <a:solidFill>
                <a:schemeClr val="tx2"/>
              </a:solidFill>
            </a:endParaRPr>
          </a:p>
          <a:p>
            <a:r>
              <a:rPr lang="en-US" altLang="en-US" sz="2200" dirty="0" smtClean="0">
                <a:solidFill>
                  <a:schemeClr val="tx2"/>
                </a:solidFill>
              </a:rPr>
              <a:t>assists </a:t>
            </a:r>
            <a:r>
              <a:rPr lang="en-US" altLang="en-US" sz="2200" dirty="0">
                <a:solidFill>
                  <a:schemeClr val="tx2"/>
                </a:solidFill>
              </a:rPr>
              <a:t>communities to interpret and meet requirements of environmental </a:t>
            </a:r>
            <a:r>
              <a:rPr lang="en-US" altLang="en-US" sz="2200" dirty="0" smtClean="0">
                <a:solidFill>
                  <a:schemeClr val="tx2"/>
                </a:solidFill>
              </a:rPr>
              <a:t>legislation with </a:t>
            </a:r>
            <a:r>
              <a:rPr lang="en-US" altLang="en-US" sz="2200" dirty="0">
                <a:solidFill>
                  <a:schemeClr val="tx2"/>
                </a:solidFill>
              </a:rPr>
              <a:t>the goal of </a:t>
            </a:r>
            <a:r>
              <a:rPr lang="en-US" altLang="en-US" sz="2200" dirty="0" smtClean="0">
                <a:solidFill>
                  <a:schemeClr val="tx2"/>
                </a:solidFill>
              </a:rPr>
              <a:t>protecting </a:t>
            </a:r>
            <a:r>
              <a:rPr lang="en-US" altLang="en-US" sz="2200" dirty="0">
                <a:solidFill>
                  <a:schemeClr val="tx2"/>
                </a:solidFill>
              </a:rPr>
              <a:t>community health and the </a:t>
            </a:r>
            <a:r>
              <a:rPr lang="en-US" altLang="en-US" sz="2200" dirty="0" smtClean="0">
                <a:solidFill>
                  <a:schemeClr val="tx2"/>
                </a:solidFill>
              </a:rPr>
              <a:t>environment</a:t>
            </a:r>
            <a:endParaRPr lang="en-US" altLang="en-US" sz="2200" dirty="0">
              <a:solidFill>
                <a:schemeClr val="tx2"/>
              </a:solidFill>
            </a:endParaRPr>
          </a:p>
          <a:p>
            <a:r>
              <a:rPr lang="en-US" altLang="en-US" sz="2200" dirty="0" smtClean="0">
                <a:solidFill>
                  <a:schemeClr val="tx2"/>
                </a:solidFill>
              </a:rPr>
              <a:t>works </a:t>
            </a:r>
            <a:r>
              <a:rPr lang="en-US" altLang="en-US" sz="2200" dirty="0">
                <a:solidFill>
                  <a:schemeClr val="tx2"/>
                </a:solidFill>
              </a:rPr>
              <a:t>with </a:t>
            </a:r>
            <a:r>
              <a:rPr lang="en-US" altLang="en-US" sz="2200" dirty="0" smtClean="0">
                <a:solidFill>
                  <a:schemeClr val="tx2"/>
                </a:solidFill>
              </a:rPr>
              <a:t>the department senior engineer </a:t>
            </a:r>
            <a:r>
              <a:rPr lang="en-US" altLang="en-US" sz="2200" dirty="0">
                <a:solidFill>
                  <a:schemeClr val="tx2"/>
                </a:solidFill>
              </a:rPr>
              <a:t>to support community operator certification</a:t>
            </a:r>
          </a:p>
          <a:p>
            <a:pPr marL="457200" lvl="1" indent="0">
              <a:buNone/>
            </a:pPr>
            <a:endParaRPr lang="en-CA" sz="2400" dirty="0">
              <a:solidFill>
                <a:srgbClr val="FF0000"/>
              </a:solidFill>
            </a:endParaRPr>
          </a:p>
          <a:p>
            <a:pPr eaLnBrk="1" hangingPunct="1">
              <a:lnSpc>
                <a:spcPct val="80000"/>
              </a:lnSpc>
              <a:defRPr/>
            </a:pPr>
            <a:endParaRPr lang="en-US" b="1" dirty="0" smtClean="0">
              <a:latin typeface="Comic Sans MS" pitchFamily="66" charset="0"/>
            </a:endParaRPr>
          </a:p>
          <a:p>
            <a:pPr lvl="1" eaLnBrk="1" hangingPunct="1">
              <a:lnSpc>
                <a:spcPct val="80000"/>
              </a:lnSpc>
              <a:defRPr/>
            </a:pPr>
            <a:endParaRPr lang="en-US" sz="2000" b="1" dirty="0" smtClean="0">
              <a:latin typeface="Comic Sans MS" pitchFamily="66" charset="0"/>
            </a:endParaRPr>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a:xfrm>
            <a:off x="371649" y="407913"/>
            <a:ext cx="8324813" cy="1402578"/>
          </a:xfrm>
        </p:spPr>
        <p:txBody>
          <a:bodyPr/>
          <a:lstStyle/>
          <a:p>
            <a:pPr eaLnBrk="1" hangingPunct="1">
              <a:defRPr/>
            </a:pPr>
            <a:r>
              <a:rPr lang="en-US" dirty="0" smtClean="0">
                <a:solidFill>
                  <a:schemeClr val="tx1"/>
                </a:solidFill>
                <a:effectLst>
                  <a:outerShdw blurRad="38100" dist="38100" dir="2700000" algn="tl">
                    <a:srgbClr val="000000">
                      <a:alpha val="43137"/>
                    </a:srgbClr>
                  </a:outerShdw>
                </a:effectLst>
              </a:rPr>
              <a:t>Department Staff</a:t>
            </a:r>
          </a:p>
        </p:txBody>
      </p:sp>
      <p:sp>
        <p:nvSpPr>
          <p:cNvPr id="45059" name="Rectangle 3"/>
          <p:cNvSpPr>
            <a:spLocks noGrp="1" noChangeArrowheads="1"/>
          </p:cNvSpPr>
          <p:nvPr>
            <p:ph type="body" idx="1"/>
          </p:nvPr>
        </p:nvSpPr>
        <p:spPr>
          <a:xfrm>
            <a:off x="753249" y="1877829"/>
            <a:ext cx="7670751" cy="3723771"/>
          </a:xfrm>
        </p:spPr>
        <p:txBody>
          <a:bodyPr/>
          <a:lstStyle/>
          <a:p>
            <a:pPr marL="0" indent="0" eaLnBrk="1" hangingPunct="1">
              <a:buNone/>
            </a:pPr>
            <a:r>
              <a:rPr lang="en-US" sz="2400" b="1" dirty="0">
                <a:effectLst>
                  <a:outerShdw blurRad="38100" dist="38100" dir="2700000" algn="tl">
                    <a:srgbClr val="000000">
                      <a:alpha val="43137"/>
                    </a:srgbClr>
                  </a:outerShdw>
                </a:effectLst>
              </a:rPr>
              <a:t>Workplace Safety and Health Consultant</a:t>
            </a:r>
            <a:endParaRPr lang="en-US" altLang="en-US" sz="2400" b="1" dirty="0" smtClean="0">
              <a:solidFill>
                <a:schemeClr val="tx2"/>
              </a:solidFill>
            </a:endParaRPr>
          </a:p>
          <a:p>
            <a:pPr eaLnBrk="1" hangingPunct="1"/>
            <a:r>
              <a:rPr lang="en-US" altLang="en-US" sz="2200" dirty="0" smtClean="0">
                <a:solidFill>
                  <a:schemeClr val="tx2"/>
                </a:solidFill>
              </a:rPr>
              <a:t>assists </a:t>
            </a:r>
            <a:r>
              <a:rPr lang="en-US" altLang="en-US" sz="2200" dirty="0">
                <a:solidFill>
                  <a:schemeClr val="tx2"/>
                </a:solidFill>
              </a:rPr>
              <a:t>c</a:t>
            </a:r>
            <a:r>
              <a:rPr lang="en-US" altLang="en-US" sz="2200" dirty="0" smtClean="0">
                <a:solidFill>
                  <a:schemeClr val="tx2"/>
                </a:solidFill>
              </a:rPr>
              <a:t>ouncils </a:t>
            </a:r>
            <a:r>
              <a:rPr lang="en-US" altLang="en-US" sz="2200" dirty="0">
                <a:solidFill>
                  <a:schemeClr val="tx2"/>
                </a:solidFill>
              </a:rPr>
              <a:t>and staff to meet legislated </a:t>
            </a:r>
            <a:r>
              <a:rPr lang="en-US" altLang="en-US" sz="2200" dirty="0" smtClean="0">
                <a:solidFill>
                  <a:schemeClr val="tx2"/>
                </a:solidFill>
              </a:rPr>
              <a:t>workplace safety and health standards, including procedures </a:t>
            </a:r>
            <a:r>
              <a:rPr lang="en-US" altLang="en-US" sz="2200" dirty="0">
                <a:solidFill>
                  <a:schemeClr val="tx2"/>
                </a:solidFill>
              </a:rPr>
              <a:t>and practices</a:t>
            </a:r>
          </a:p>
          <a:p>
            <a:pPr eaLnBrk="1" hangingPunct="1"/>
            <a:r>
              <a:rPr lang="en-US" altLang="en-US" sz="2200" dirty="0" smtClean="0">
                <a:solidFill>
                  <a:schemeClr val="tx2"/>
                </a:solidFill>
              </a:rPr>
              <a:t>conducts </a:t>
            </a:r>
            <a:r>
              <a:rPr lang="en-US" altLang="en-US" sz="2200" dirty="0">
                <a:solidFill>
                  <a:schemeClr val="tx2"/>
                </a:solidFill>
              </a:rPr>
              <a:t>inspections twice a year to verify </a:t>
            </a:r>
            <a:r>
              <a:rPr lang="en-US" altLang="en-US" sz="2200" dirty="0" smtClean="0">
                <a:solidFill>
                  <a:schemeClr val="tx2"/>
                </a:solidFill>
              </a:rPr>
              <a:t>compliance with legislation</a:t>
            </a:r>
            <a:endParaRPr lang="en-US" altLang="en-US" sz="2200" dirty="0">
              <a:solidFill>
                <a:schemeClr val="tx2"/>
              </a:solidFill>
            </a:endParaRPr>
          </a:p>
          <a:p>
            <a:pPr eaLnBrk="1" hangingPunct="1"/>
            <a:r>
              <a:rPr lang="en-US" altLang="en-US" sz="2200" dirty="0" smtClean="0">
                <a:solidFill>
                  <a:schemeClr val="tx2"/>
                </a:solidFill>
              </a:rPr>
              <a:t>arranges </a:t>
            </a:r>
            <a:r>
              <a:rPr lang="en-US" altLang="en-US" sz="2200" dirty="0">
                <a:solidFill>
                  <a:schemeClr val="tx2"/>
                </a:solidFill>
              </a:rPr>
              <a:t>necessary courses and related training to assist </a:t>
            </a:r>
            <a:r>
              <a:rPr lang="en-US" altLang="en-US" sz="2200" dirty="0" smtClean="0">
                <a:solidFill>
                  <a:schemeClr val="tx2"/>
                </a:solidFill>
              </a:rPr>
              <a:t>communities</a:t>
            </a:r>
            <a:endParaRPr lang="en-US" altLang="en-US" sz="2200" dirty="0">
              <a:solidFill>
                <a:schemeClr val="tx2"/>
              </a:solidFill>
            </a:endParaRPr>
          </a:p>
          <a:p>
            <a:pPr eaLnBrk="1" hangingPunct="1"/>
            <a:r>
              <a:rPr lang="en-US" altLang="en-US" sz="2200" dirty="0" smtClean="0">
                <a:solidFill>
                  <a:schemeClr val="tx2"/>
                </a:solidFill>
              </a:rPr>
              <a:t>assists </a:t>
            </a:r>
            <a:r>
              <a:rPr lang="en-US" altLang="en-US" sz="2200" dirty="0">
                <a:solidFill>
                  <a:schemeClr val="tx2"/>
                </a:solidFill>
              </a:rPr>
              <a:t>with respectful workplace investigations at </a:t>
            </a:r>
            <a:r>
              <a:rPr lang="en-US" altLang="en-US" sz="2200" dirty="0" smtClean="0">
                <a:solidFill>
                  <a:schemeClr val="tx2"/>
                </a:solidFill>
              </a:rPr>
              <a:t>the community level</a:t>
            </a:r>
            <a:endParaRPr lang="en-US" altLang="en-US" sz="2200" dirty="0">
              <a:solidFill>
                <a:schemeClr val="tx2"/>
              </a:solidFill>
            </a:endParaRPr>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a:xfrm>
            <a:off x="169200" y="207396"/>
            <a:ext cx="8339470" cy="1540646"/>
          </a:xfrm>
        </p:spPr>
        <p:txBody>
          <a:bodyPr/>
          <a:lstStyle/>
          <a:p>
            <a:pPr eaLnBrk="1" hangingPunct="1">
              <a:defRPr/>
            </a:pPr>
            <a:r>
              <a:rPr lang="en-US" dirty="0" smtClean="0">
                <a:solidFill>
                  <a:schemeClr val="tx1"/>
                </a:solidFill>
                <a:effectLst>
                  <a:outerShdw blurRad="38100" dist="38100" dir="2700000" algn="tl">
                    <a:srgbClr val="C0C0C0"/>
                  </a:outerShdw>
                </a:effectLst>
              </a:rPr>
              <a:t>Department Staff</a:t>
            </a:r>
          </a:p>
        </p:txBody>
      </p:sp>
      <p:sp>
        <p:nvSpPr>
          <p:cNvPr id="47107" name="Rectangle 3"/>
          <p:cNvSpPr>
            <a:spLocks noGrp="1" noChangeArrowheads="1"/>
          </p:cNvSpPr>
          <p:nvPr>
            <p:ph type="body" idx="1"/>
          </p:nvPr>
        </p:nvSpPr>
        <p:spPr>
          <a:xfrm>
            <a:off x="587765" y="1394678"/>
            <a:ext cx="8160235" cy="5243722"/>
          </a:xfrm>
        </p:spPr>
        <p:txBody>
          <a:bodyPr/>
          <a:lstStyle/>
          <a:p>
            <a:pPr algn="just" eaLnBrk="1" hangingPunct="1">
              <a:buFontTx/>
              <a:buNone/>
            </a:pPr>
            <a:r>
              <a:rPr lang="en-US" sz="2400" b="1" dirty="0">
                <a:effectLst>
                  <a:outerShdw blurRad="38100" dist="38100" dir="2700000" algn="tl">
                    <a:srgbClr val="C0C0C0"/>
                  </a:outerShdw>
                </a:effectLst>
              </a:rPr>
              <a:t>Protective Services Consultant</a:t>
            </a:r>
            <a:endParaRPr lang="en-CA" altLang="en-US" sz="2400" b="1" dirty="0" smtClean="0">
              <a:solidFill>
                <a:srgbClr val="FF0000"/>
              </a:solidFill>
            </a:endParaRPr>
          </a:p>
          <a:p>
            <a:pPr eaLnBrk="1" hangingPunct="1"/>
            <a:r>
              <a:rPr lang="en-CA" altLang="en-US" sz="2200" dirty="0">
                <a:solidFill>
                  <a:schemeClr val="tx2"/>
                </a:solidFill>
              </a:rPr>
              <a:t>works with communities to help improve their capacity to </a:t>
            </a:r>
            <a:r>
              <a:rPr lang="en-CA" altLang="en-US" sz="2200" dirty="0" smtClean="0">
                <a:solidFill>
                  <a:schemeClr val="tx2"/>
                </a:solidFill>
              </a:rPr>
              <a:t>respond </a:t>
            </a:r>
            <a:r>
              <a:rPr lang="en-CA" altLang="en-US" sz="2200" dirty="0">
                <a:solidFill>
                  <a:schemeClr val="tx2"/>
                </a:solidFill>
              </a:rPr>
              <a:t>to public safety concerns such as fire, </a:t>
            </a:r>
            <a:r>
              <a:rPr lang="en-CA" altLang="en-US" sz="2200" dirty="0" smtClean="0">
                <a:solidFill>
                  <a:schemeClr val="tx2"/>
                </a:solidFill>
              </a:rPr>
              <a:t>personal safety </a:t>
            </a:r>
            <a:r>
              <a:rPr lang="en-CA" altLang="en-US" sz="2200" dirty="0">
                <a:solidFill>
                  <a:schemeClr val="tx2"/>
                </a:solidFill>
              </a:rPr>
              <a:t>and community emergency </a:t>
            </a:r>
            <a:r>
              <a:rPr lang="en-CA" altLang="en-US" sz="2200" dirty="0" smtClean="0">
                <a:solidFill>
                  <a:schemeClr val="tx2"/>
                </a:solidFill>
              </a:rPr>
              <a:t>situations</a:t>
            </a:r>
            <a:r>
              <a:rPr lang="en-CA" altLang="en-US" sz="2200" dirty="0">
                <a:solidFill>
                  <a:schemeClr val="tx2"/>
                </a:solidFill>
              </a:rPr>
              <a:t>:</a:t>
            </a:r>
            <a:endParaRPr lang="en-CA" altLang="en-US" sz="2200" dirty="0" smtClean="0">
              <a:solidFill>
                <a:schemeClr val="tx2"/>
              </a:solidFill>
            </a:endParaRPr>
          </a:p>
          <a:p>
            <a:pPr marL="1166813" indent="-457200" eaLnBrk="1" hangingPunct="1">
              <a:buFont typeface="+mj-lt"/>
              <a:buAutoNum type="arabicPeriod"/>
            </a:pPr>
            <a:r>
              <a:rPr lang="en-CA" altLang="en-US" sz="2200" u="sng" dirty="0" smtClean="0"/>
              <a:t>Fire:</a:t>
            </a:r>
            <a:r>
              <a:rPr lang="en-CA" altLang="en-US" sz="2200" dirty="0" smtClean="0"/>
              <a:t> through </a:t>
            </a:r>
            <a:r>
              <a:rPr lang="en-CA" altLang="en-US" sz="2200" dirty="0" smtClean="0"/>
              <a:t>support of community based training and proper maintenance of fire equipment</a:t>
            </a:r>
            <a:r>
              <a:rPr lang="en-CA" altLang="en-US" sz="2200" dirty="0" smtClean="0"/>
              <a:t>/ infrastructure</a:t>
            </a:r>
            <a:r>
              <a:rPr lang="en-CA" altLang="en-US" sz="2200" dirty="0" smtClean="0"/>
              <a:t>.</a:t>
            </a:r>
          </a:p>
          <a:p>
            <a:pPr marL="1166813" indent="-457200" eaLnBrk="1" hangingPunct="1">
              <a:buFont typeface="+mj-lt"/>
              <a:buAutoNum type="arabicPeriod"/>
            </a:pPr>
            <a:r>
              <a:rPr lang="en-CA" altLang="en-US" sz="2200" u="sng" dirty="0" smtClean="0"/>
              <a:t>Community Safety </a:t>
            </a:r>
            <a:r>
              <a:rPr lang="en-CA" altLang="en-US" sz="2200" u="sng" dirty="0" smtClean="0"/>
              <a:t>Officer:</a:t>
            </a:r>
            <a:r>
              <a:rPr lang="en-CA" altLang="en-US" sz="2200" dirty="0" smtClean="0"/>
              <a:t> supports </a:t>
            </a:r>
            <a:r>
              <a:rPr lang="en-CA" altLang="en-US" sz="2200" dirty="0" smtClean="0"/>
              <a:t>participating communities in the </a:t>
            </a:r>
            <a:r>
              <a:rPr lang="en-CA" altLang="en-US" sz="2200" dirty="0" smtClean="0"/>
              <a:t>delivery and implementation </a:t>
            </a:r>
            <a:r>
              <a:rPr lang="en-CA" altLang="en-US" sz="2200" dirty="0" smtClean="0"/>
              <a:t>of the program.</a:t>
            </a:r>
          </a:p>
          <a:p>
            <a:pPr marL="1166813" indent="-457200" eaLnBrk="1" hangingPunct="1">
              <a:buFont typeface="+mj-lt"/>
              <a:buAutoNum type="arabicPeriod"/>
            </a:pPr>
            <a:r>
              <a:rPr lang="en-CA" altLang="en-US" sz="2200" u="sng" dirty="0" smtClean="0"/>
              <a:t>Emergency Planning and </a:t>
            </a:r>
            <a:r>
              <a:rPr lang="en-CA" altLang="en-US" sz="2200" u="sng" dirty="0" smtClean="0"/>
              <a:t>Preparedness:</a:t>
            </a:r>
            <a:r>
              <a:rPr lang="en-CA" altLang="en-US" sz="2200" dirty="0" smtClean="0"/>
              <a:t> supports </a:t>
            </a:r>
            <a:r>
              <a:rPr lang="en-CA" altLang="en-US" sz="2200" dirty="0" smtClean="0"/>
              <a:t>and guides communities to update their community emergency plan and assists with community risk assessment and 911. Assists communities with coordination and responding to emergency events.</a:t>
            </a:r>
            <a:endParaRPr lang="en-US" sz="2200" b="1" dirty="0" smtClean="0">
              <a:latin typeface="Comic Sans MS" pitchFamily="66" charset="0"/>
            </a:endParaRPr>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title"/>
          </p:nvPr>
        </p:nvSpPr>
        <p:spPr>
          <a:xfrm>
            <a:off x="520903" y="977451"/>
            <a:ext cx="8332381" cy="778012"/>
          </a:xfrm>
        </p:spPr>
        <p:txBody>
          <a:bodyPr/>
          <a:lstStyle/>
          <a:p>
            <a:pPr eaLnBrk="1" hangingPunct="1">
              <a:defRPr/>
            </a:pPr>
            <a:r>
              <a:rPr lang="en-US" dirty="0" smtClean="0">
                <a:solidFill>
                  <a:schemeClr val="tx1"/>
                </a:solidFill>
                <a:effectLst>
                  <a:outerShdw blurRad="38100" dist="38100" dir="2700000" algn="tl">
                    <a:srgbClr val="C0C0C0"/>
                  </a:outerShdw>
                </a:effectLst>
              </a:rPr>
              <a:t>Department Staff</a:t>
            </a:r>
          </a:p>
        </p:txBody>
      </p:sp>
      <p:sp>
        <p:nvSpPr>
          <p:cNvPr id="48131" name="Rectangle 3"/>
          <p:cNvSpPr>
            <a:spLocks noGrp="1" noChangeArrowheads="1"/>
          </p:cNvSpPr>
          <p:nvPr>
            <p:ph type="body" idx="1"/>
          </p:nvPr>
        </p:nvSpPr>
        <p:spPr>
          <a:xfrm>
            <a:off x="736188" y="1887663"/>
            <a:ext cx="7702212" cy="3685137"/>
          </a:xfrm>
        </p:spPr>
        <p:txBody>
          <a:bodyPr/>
          <a:lstStyle/>
          <a:p>
            <a:pPr marL="0" indent="0" eaLnBrk="1" hangingPunct="1">
              <a:buNone/>
            </a:pPr>
            <a:r>
              <a:rPr lang="en-US" sz="2400" b="1" dirty="0">
                <a:effectLst>
                  <a:outerShdw blurRad="38100" dist="38100" dir="2700000" algn="tl">
                    <a:srgbClr val="C0C0C0"/>
                  </a:outerShdw>
                </a:effectLst>
              </a:rPr>
              <a:t>Community and Resource Development </a:t>
            </a:r>
            <a:r>
              <a:rPr lang="en-US" sz="2400" b="1" dirty="0" smtClean="0">
                <a:effectLst>
                  <a:outerShdw blurRad="38100" dist="38100" dir="2700000" algn="tl">
                    <a:srgbClr val="C0C0C0"/>
                  </a:outerShdw>
                </a:effectLst>
              </a:rPr>
              <a:t>Consultant</a:t>
            </a:r>
            <a:endParaRPr lang="en-CA" altLang="en-US" sz="2400" b="1" dirty="0" smtClean="0"/>
          </a:p>
          <a:p>
            <a:pPr eaLnBrk="1" hangingPunct="1"/>
            <a:r>
              <a:rPr lang="en-CA" altLang="en-US" sz="2200" dirty="0" smtClean="0"/>
              <a:t>assists communities </a:t>
            </a:r>
            <a:r>
              <a:rPr lang="en-CA" altLang="en-US" sz="2200" dirty="0"/>
              <a:t>on all land related matters including lots, permits, surveys, </a:t>
            </a:r>
            <a:r>
              <a:rPr lang="en-CA" altLang="en-US" sz="2200" dirty="0" smtClean="0"/>
              <a:t>development</a:t>
            </a:r>
            <a:endParaRPr lang="en-CA" altLang="en-US" sz="2200" dirty="0"/>
          </a:p>
          <a:p>
            <a:pPr eaLnBrk="1" hangingPunct="1"/>
            <a:r>
              <a:rPr lang="en-CA" altLang="en-US" sz="2200" dirty="0" smtClean="0"/>
              <a:t>assists </a:t>
            </a:r>
            <a:r>
              <a:rPr lang="en-CA" altLang="en-US" sz="2200" dirty="0"/>
              <a:t>c</a:t>
            </a:r>
            <a:r>
              <a:rPr lang="en-CA" altLang="en-US" sz="2200" dirty="0" smtClean="0"/>
              <a:t>ouncils </a:t>
            </a:r>
            <a:r>
              <a:rPr lang="en-CA" altLang="en-US" sz="2200" dirty="0"/>
              <a:t>in the development of land use planning documents and </a:t>
            </a:r>
            <a:r>
              <a:rPr lang="en-CA" altLang="en-US" sz="2200" dirty="0" smtClean="0"/>
              <a:t>zoning</a:t>
            </a:r>
            <a:endParaRPr lang="en-CA" altLang="en-US" sz="2200" dirty="0"/>
          </a:p>
          <a:p>
            <a:pPr eaLnBrk="1" hangingPunct="1"/>
            <a:r>
              <a:rPr lang="en-CA" altLang="en-US" sz="2200" dirty="0" smtClean="0"/>
              <a:t>coordinates </a:t>
            </a:r>
            <a:r>
              <a:rPr lang="en-CA" altLang="en-US" sz="2200" dirty="0"/>
              <a:t>and reviews all land related dispositions and circulars (</a:t>
            </a:r>
            <a:r>
              <a:rPr lang="en-CA" altLang="en-US" sz="2200" dirty="0" smtClean="0"/>
              <a:t>ex. quarry </a:t>
            </a:r>
            <a:r>
              <a:rPr lang="en-CA" altLang="en-US" sz="2200" dirty="0"/>
              <a:t>leases, crown land leases </a:t>
            </a:r>
            <a:r>
              <a:rPr lang="en-CA" altLang="en-US" sz="2200" dirty="0" smtClean="0"/>
              <a:t>and </a:t>
            </a:r>
            <a:r>
              <a:rPr lang="en-CA" altLang="en-US" sz="2200" dirty="0"/>
              <a:t>permits)</a:t>
            </a:r>
          </a:p>
          <a:p>
            <a:pPr eaLnBrk="1" hangingPunct="1"/>
            <a:r>
              <a:rPr lang="en-CA" altLang="en-US" sz="2200" dirty="0" smtClean="0"/>
              <a:t>main </a:t>
            </a:r>
            <a:r>
              <a:rPr lang="en-CA" altLang="en-US" sz="2200" dirty="0"/>
              <a:t>contact for </a:t>
            </a:r>
            <a:r>
              <a:rPr lang="en-CA" altLang="en-US" sz="2200" dirty="0" smtClean="0"/>
              <a:t>land </a:t>
            </a:r>
            <a:r>
              <a:rPr lang="en-CA" altLang="en-US" sz="2200" dirty="0"/>
              <a:t>development </a:t>
            </a:r>
            <a:r>
              <a:rPr lang="en-CA" altLang="en-US" sz="2200" dirty="0" smtClean="0"/>
              <a:t>inquiries</a:t>
            </a:r>
            <a:endParaRPr lang="en-CA" sz="3200" b="1" dirty="0"/>
          </a:p>
          <a:p>
            <a:pPr eaLnBrk="1" hangingPunct="1">
              <a:lnSpc>
                <a:spcPct val="80000"/>
              </a:lnSpc>
              <a:defRPr/>
            </a:pPr>
            <a:endParaRPr lang="en-US" sz="3600" b="1" dirty="0" smtClean="0">
              <a:latin typeface="Comic Sans MS" pitchFamily="66" charset="0"/>
            </a:endParaRPr>
          </a:p>
          <a:p>
            <a:pPr lvl="1" eaLnBrk="1" hangingPunct="1">
              <a:lnSpc>
                <a:spcPct val="80000"/>
              </a:lnSpc>
              <a:defRPr/>
            </a:pPr>
            <a:endParaRPr lang="en-US" sz="2400" b="1" dirty="0" smtClean="0">
              <a:latin typeface="Comic Sans MS" pitchFamily="66" charset="0"/>
            </a:endParaRPr>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01300" y="434667"/>
            <a:ext cx="8229600" cy="1258358"/>
          </a:xfrm>
        </p:spPr>
        <p:txBody>
          <a:bodyPr/>
          <a:lstStyle/>
          <a:p>
            <a:r>
              <a:rPr lang="en-CA" dirty="0" smtClean="0">
                <a:solidFill>
                  <a:schemeClr val="tx1"/>
                </a:solidFill>
              </a:rPr>
              <a:t>Department Staff</a:t>
            </a:r>
            <a:endParaRPr lang="en-CA" dirty="0">
              <a:solidFill>
                <a:schemeClr val="tx1"/>
              </a:solidFill>
            </a:endParaRPr>
          </a:p>
        </p:txBody>
      </p:sp>
      <p:sp>
        <p:nvSpPr>
          <p:cNvPr id="4" name="TextBox 3"/>
          <p:cNvSpPr txBox="1"/>
          <p:nvPr/>
        </p:nvSpPr>
        <p:spPr>
          <a:xfrm>
            <a:off x="890900" y="1642625"/>
            <a:ext cx="7740000" cy="4201150"/>
          </a:xfrm>
          <a:prstGeom prst="rect">
            <a:avLst/>
          </a:prstGeom>
          <a:noFill/>
        </p:spPr>
        <p:txBody>
          <a:bodyPr wrap="square" rtlCol="0">
            <a:spAutoFit/>
          </a:bodyPr>
          <a:lstStyle/>
          <a:p>
            <a:pPr marL="0" indent="0">
              <a:spcAft>
                <a:spcPts val="600"/>
              </a:spcAft>
              <a:buNone/>
            </a:pPr>
            <a:r>
              <a:rPr lang="en-CA" sz="2800" b="1" dirty="0"/>
              <a:t>Finance and Administration </a:t>
            </a:r>
            <a:r>
              <a:rPr lang="en-CA" sz="2800" b="1" dirty="0" smtClean="0"/>
              <a:t>Branch:</a:t>
            </a:r>
            <a:endParaRPr lang="en-CA" sz="2800" b="1" dirty="0"/>
          </a:p>
          <a:p>
            <a:pPr marL="0" indent="0">
              <a:buNone/>
            </a:pPr>
            <a:r>
              <a:rPr lang="en-CA" sz="2600" dirty="0"/>
              <a:t>Northern Affairs Fund </a:t>
            </a:r>
            <a:r>
              <a:rPr lang="en-CA" sz="2600" dirty="0" smtClean="0"/>
              <a:t>Operations</a:t>
            </a:r>
          </a:p>
          <a:p>
            <a:pPr marL="914400" lvl="1" indent="-457200">
              <a:buFont typeface="Arial" panose="020B0604020202020204" pitchFamily="34" charset="0"/>
              <a:buChar char="•"/>
            </a:pPr>
            <a:r>
              <a:rPr lang="en-CA" sz="2600" dirty="0" smtClean="0"/>
              <a:t>Offices in Winnipeg and Thompson </a:t>
            </a:r>
            <a:r>
              <a:rPr lang="en-CA" sz="2600" dirty="0"/>
              <a:t/>
            </a:r>
            <a:br>
              <a:rPr lang="en-CA" sz="2600" dirty="0"/>
            </a:br>
            <a:r>
              <a:rPr lang="en-CA" sz="2600" dirty="0">
                <a:hlinkClick r:id="rId3"/>
              </a:rPr>
              <a:t>IRNRFundAdministrator@gov.mb.ca</a:t>
            </a:r>
            <a:endParaRPr lang="en-CA" sz="2600" b="1" dirty="0"/>
          </a:p>
          <a:p>
            <a:pPr marL="742950" lvl="1" indent="-285750">
              <a:buFont typeface="Arial" panose="020B0604020202020204" pitchFamily="34" charset="0"/>
              <a:buChar char="•"/>
            </a:pPr>
            <a:r>
              <a:rPr lang="en-CA" sz="2600" dirty="0" smtClean="0"/>
              <a:t>Executive </a:t>
            </a:r>
            <a:r>
              <a:rPr lang="en-CA" sz="2600" dirty="0"/>
              <a:t>Financial Officer</a:t>
            </a:r>
          </a:p>
          <a:p>
            <a:pPr marL="742950" lvl="1" indent="-285750">
              <a:buFont typeface="Arial" panose="020B0604020202020204" pitchFamily="34" charset="0"/>
              <a:buChar char="•"/>
            </a:pPr>
            <a:r>
              <a:rPr lang="en-CA" sz="2600" dirty="0"/>
              <a:t>Director</a:t>
            </a:r>
          </a:p>
          <a:p>
            <a:pPr marL="742950" lvl="1" indent="-285750">
              <a:buFont typeface="Arial" panose="020B0604020202020204" pitchFamily="34" charset="0"/>
              <a:buChar char="•"/>
            </a:pPr>
            <a:r>
              <a:rPr lang="en-CA" sz="2600" dirty="0"/>
              <a:t>Manager, Trust Fund Operations</a:t>
            </a:r>
          </a:p>
          <a:p>
            <a:pPr marL="742950" lvl="1" indent="-285750">
              <a:buFont typeface="Arial" panose="020B0604020202020204" pitchFamily="34" charset="0"/>
              <a:buChar char="•"/>
            </a:pPr>
            <a:r>
              <a:rPr lang="en-CA" sz="2600" dirty="0"/>
              <a:t>Trust Fund </a:t>
            </a:r>
            <a:r>
              <a:rPr lang="en-CA" sz="2600" dirty="0" smtClean="0"/>
              <a:t>Administrator</a:t>
            </a:r>
            <a:r>
              <a:rPr lang="en-CA" sz="2600" dirty="0"/>
              <a:t>	</a:t>
            </a:r>
          </a:p>
          <a:p>
            <a:pPr marL="742950" lvl="1" indent="-285750">
              <a:buFont typeface="Arial" panose="020B0604020202020204" pitchFamily="34" charset="0"/>
              <a:buChar char="•"/>
            </a:pPr>
            <a:r>
              <a:rPr lang="en-CA" sz="2600" dirty="0"/>
              <a:t>MEBP (Pension) and Cottage Administrator</a:t>
            </a:r>
          </a:p>
          <a:p>
            <a:pPr marL="742950" lvl="1" indent="-285750">
              <a:buFont typeface="Arial" panose="020B0604020202020204" pitchFamily="34" charset="0"/>
              <a:buChar char="•"/>
            </a:pPr>
            <a:r>
              <a:rPr lang="en-CA" sz="2600" dirty="0" smtClean="0"/>
              <a:t>Property </a:t>
            </a:r>
            <a:r>
              <a:rPr lang="en-CA" sz="2600" dirty="0"/>
              <a:t>Tax Clerk </a:t>
            </a:r>
            <a:r>
              <a:rPr lang="en-CA" sz="2600" dirty="0">
                <a:hlinkClick r:id="rId4"/>
              </a:rPr>
              <a:t>IRNRtaxes@gov.mb.ca</a:t>
            </a:r>
            <a:endParaRPr lang="en-CA" sz="2600" dirty="0"/>
          </a:p>
        </p:txBody>
      </p:sp>
    </p:spTree>
    <p:extLst>
      <p:ext uri="{BB962C8B-B14F-4D97-AF65-F5344CB8AC3E}">
        <p14:creationId xmlns:p14="http://schemas.microsoft.com/office/powerpoint/2010/main" val="1792142053"/>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Module 3</a:t>
            </a:r>
            <a:endParaRPr lang="en-CA" dirty="0"/>
          </a:p>
        </p:txBody>
      </p:sp>
      <p:sp>
        <p:nvSpPr>
          <p:cNvPr id="3" name="Content Placeholder 2"/>
          <p:cNvSpPr>
            <a:spLocks noGrp="1"/>
          </p:cNvSpPr>
          <p:nvPr>
            <p:ph idx="1"/>
          </p:nvPr>
        </p:nvSpPr>
        <p:spPr>
          <a:xfrm>
            <a:off x="450850" y="2960913"/>
            <a:ext cx="8229600" cy="3563711"/>
          </a:xfrm>
        </p:spPr>
        <p:txBody>
          <a:bodyPr/>
          <a:lstStyle/>
          <a:p>
            <a:pPr marL="0" indent="0" algn="ctr">
              <a:buNone/>
            </a:pPr>
            <a:r>
              <a:rPr lang="en-CA" sz="4800" b="1" dirty="0" smtClean="0">
                <a:effectLst>
                  <a:outerShdw blurRad="38100" dist="38100" dir="2700000" algn="tl">
                    <a:srgbClr val="C0C0C0"/>
                  </a:outerShdw>
                </a:effectLst>
              </a:rPr>
              <a:t>Administration</a:t>
            </a:r>
            <a:endParaRPr lang="en-CA" sz="4800" b="1" dirty="0"/>
          </a:p>
        </p:txBody>
      </p:sp>
    </p:spTree>
    <p:extLst>
      <p:ext uri="{BB962C8B-B14F-4D97-AF65-F5344CB8AC3E}">
        <p14:creationId xmlns:p14="http://schemas.microsoft.com/office/powerpoint/2010/main" val="1438597773"/>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xfrm>
            <a:off x="384175" y="668338"/>
            <a:ext cx="8229600" cy="1143000"/>
          </a:xfrm>
        </p:spPr>
        <p:txBody>
          <a:bodyPr/>
          <a:lstStyle/>
          <a:p>
            <a:pPr eaLnBrk="1" hangingPunct="1">
              <a:defRPr/>
            </a:pPr>
            <a:r>
              <a:rPr lang="en-CA" dirty="0" smtClean="0">
                <a:solidFill>
                  <a:schemeClr val="tx1"/>
                </a:solidFill>
                <a:effectLst>
                  <a:outerShdw blurRad="38100" dist="38100" dir="2700000" algn="tl">
                    <a:srgbClr val="C0C0C0"/>
                  </a:outerShdw>
                </a:effectLst>
              </a:rPr>
              <a:t>Meeting Management</a:t>
            </a:r>
            <a:endParaRPr lang="en-US" dirty="0" smtClean="0">
              <a:solidFill>
                <a:schemeClr val="tx1"/>
              </a:solidFill>
              <a:effectLst>
                <a:outerShdw blurRad="38100" dist="38100" dir="2700000" algn="tl">
                  <a:srgbClr val="C0C0C0"/>
                </a:outerShdw>
              </a:effectLst>
            </a:endParaRPr>
          </a:p>
        </p:txBody>
      </p:sp>
      <p:sp>
        <p:nvSpPr>
          <p:cNvPr id="36867" name="Rectangle 3"/>
          <p:cNvSpPr>
            <a:spLocks noGrp="1" noChangeArrowheads="1"/>
          </p:cNvSpPr>
          <p:nvPr>
            <p:ph type="body" idx="1"/>
          </p:nvPr>
        </p:nvSpPr>
        <p:spPr>
          <a:xfrm>
            <a:off x="542925" y="1972490"/>
            <a:ext cx="8224838" cy="4580709"/>
          </a:xfrm>
        </p:spPr>
        <p:txBody>
          <a:bodyPr/>
          <a:lstStyle/>
          <a:p>
            <a:pPr eaLnBrk="1" hangingPunct="1"/>
            <a:r>
              <a:rPr lang="en-CA" altLang="en-US" dirty="0">
                <a:latin typeface="+mj-lt"/>
              </a:rPr>
              <a:t>c</a:t>
            </a:r>
            <a:r>
              <a:rPr lang="en-CA" altLang="en-US" dirty="0" smtClean="0">
                <a:latin typeface="+mj-lt"/>
              </a:rPr>
              <a:t>ouncil determines date and time of at least 10 regular meetings per year in their rules of procedure</a:t>
            </a:r>
            <a:endParaRPr lang="en-CA" altLang="en-US" dirty="0" smtClean="0">
              <a:solidFill>
                <a:srgbClr val="FF0000"/>
              </a:solidFill>
              <a:latin typeface="+mj-lt"/>
            </a:endParaRPr>
          </a:p>
          <a:p>
            <a:pPr eaLnBrk="1" hangingPunct="1"/>
            <a:r>
              <a:rPr lang="en-CA" altLang="en-US" dirty="0">
                <a:latin typeface="+mj-lt"/>
              </a:rPr>
              <a:t>t</a:t>
            </a:r>
            <a:r>
              <a:rPr lang="en-CA" altLang="en-US" dirty="0" smtClean="0">
                <a:latin typeface="+mj-lt"/>
              </a:rPr>
              <a:t>he mayor may call special meetings</a:t>
            </a:r>
          </a:p>
          <a:p>
            <a:pPr eaLnBrk="1" hangingPunct="1"/>
            <a:r>
              <a:rPr lang="en-CA" altLang="en-US" dirty="0">
                <a:latin typeface="+mj-lt"/>
              </a:rPr>
              <a:t>c</a:t>
            </a:r>
            <a:r>
              <a:rPr lang="en-CA" altLang="en-US" dirty="0" smtClean="0">
                <a:latin typeface="+mj-lt"/>
              </a:rPr>
              <a:t>ouncil meetings are open to the public</a:t>
            </a:r>
          </a:p>
          <a:p>
            <a:pPr eaLnBrk="1" hangingPunct="1"/>
            <a:r>
              <a:rPr lang="en-CA" altLang="en-US" dirty="0" smtClean="0"/>
              <a:t>What if </a:t>
            </a:r>
            <a:r>
              <a:rPr lang="en-CA" altLang="en-US" dirty="0"/>
              <a:t>a </a:t>
            </a:r>
            <a:r>
              <a:rPr lang="en-CA" altLang="en-US" dirty="0" smtClean="0"/>
              <a:t>council member </a:t>
            </a:r>
            <a:r>
              <a:rPr lang="en-CA" altLang="en-US" dirty="0"/>
              <a:t>misses three consecutive regular council </a:t>
            </a:r>
            <a:r>
              <a:rPr lang="en-CA" altLang="en-US" dirty="0" smtClean="0"/>
              <a:t>meetings?</a:t>
            </a:r>
            <a:endParaRPr lang="en-CA" altLang="en-US" dirty="0"/>
          </a:p>
          <a:p>
            <a:pPr eaLnBrk="1" hangingPunct="1"/>
            <a:endParaRPr lang="en-CA" altLang="en-US" dirty="0" smtClean="0">
              <a:latin typeface="+mj-lt"/>
            </a:endParaRPr>
          </a:p>
          <a:p>
            <a:pPr eaLnBrk="1" hangingPunct="1"/>
            <a:endParaRPr lang="en-US" altLang="en-US" dirty="0" smtClean="0">
              <a:latin typeface="Comic Sans MS" panose="030F0702030302020204" pitchFamily="66" charset="0"/>
            </a:endParaRPr>
          </a:p>
          <a:p>
            <a:pPr lvl="1" eaLnBrk="1" hangingPunct="1"/>
            <a:endParaRPr lang="en-US" altLang="en-US" sz="2400" b="1" dirty="0" smtClean="0">
              <a:latin typeface="Comic Sans MS" panose="030F0702030302020204" pitchFamily="66" charset="0"/>
            </a:endParaRPr>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xfrm>
            <a:off x="474663" y="698500"/>
            <a:ext cx="8229600" cy="1143000"/>
          </a:xfrm>
        </p:spPr>
        <p:txBody>
          <a:bodyPr/>
          <a:lstStyle/>
          <a:p>
            <a:pPr eaLnBrk="1" hangingPunct="1">
              <a:defRPr/>
            </a:pPr>
            <a:r>
              <a:rPr lang="en-CA" dirty="0">
                <a:solidFill>
                  <a:schemeClr val="tx1"/>
                </a:solidFill>
                <a:effectLst>
                  <a:outerShdw blurRad="38100" dist="38100" dir="2700000" algn="tl">
                    <a:srgbClr val="C0C0C0"/>
                  </a:outerShdw>
                </a:effectLst>
              </a:rPr>
              <a:t>Meeting Management</a:t>
            </a:r>
            <a:endParaRPr lang="en-US" dirty="0" smtClean="0">
              <a:solidFill>
                <a:schemeClr val="folHlink"/>
              </a:solidFill>
              <a:effectLst>
                <a:outerShdw blurRad="38100" dist="38100" dir="2700000" algn="tl">
                  <a:srgbClr val="C0C0C0"/>
                </a:outerShdw>
              </a:effectLst>
              <a:latin typeface="Comic Sans MS" pitchFamily="66" charset="0"/>
            </a:endParaRPr>
          </a:p>
        </p:txBody>
      </p:sp>
      <p:sp>
        <p:nvSpPr>
          <p:cNvPr id="23555" name="Rectangle 3"/>
          <p:cNvSpPr>
            <a:spLocks noGrp="1" noChangeArrowheads="1"/>
          </p:cNvSpPr>
          <p:nvPr>
            <p:ph type="body" idx="1"/>
          </p:nvPr>
        </p:nvSpPr>
        <p:spPr>
          <a:xfrm>
            <a:off x="436563" y="1646238"/>
            <a:ext cx="8453437" cy="4745037"/>
          </a:xfrm>
        </p:spPr>
        <p:txBody>
          <a:bodyPr/>
          <a:lstStyle/>
          <a:p>
            <a:pPr marL="0" indent="0" eaLnBrk="1" hangingPunct="1">
              <a:buFontTx/>
              <a:buNone/>
              <a:defRPr/>
            </a:pPr>
            <a:r>
              <a:rPr lang="en-CA" b="1" dirty="0" smtClean="0"/>
              <a:t>Duties of CAO</a:t>
            </a:r>
          </a:p>
          <a:p>
            <a:pPr lvl="1" eaLnBrk="1" hangingPunct="1">
              <a:defRPr/>
            </a:pPr>
            <a:r>
              <a:rPr lang="en-CA" sz="3200" dirty="0" smtClean="0"/>
              <a:t>prepares and distributes agenda</a:t>
            </a:r>
          </a:p>
          <a:p>
            <a:pPr lvl="1" eaLnBrk="1" hangingPunct="1">
              <a:defRPr/>
            </a:pPr>
            <a:r>
              <a:rPr lang="en-CA" sz="3200" dirty="0"/>
              <a:t>p</a:t>
            </a:r>
            <a:r>
              <a:rPr lang="en-CA" sz="3200" dirty="0" smtClean="0"/>
              <a:t>repares and presents financial statements </a:t>
            </a:r>
          </a:p>
          <a:p>
            <a:pPr lvl="1" eaLnBrk="1" hangingPunct="1">
              <a:defRPr/>
            </a:pPr>
            <a:r>
              <a:rPr lang="en-CA" sz="3200" dirty="0"/>
              <a:t>r</a:t>
            </a:r>
            <a:r>
              <a:rPr lang="en-CA" sz="3200" dirty="0" smtClean="0"/>
              <a:t>equests approval of payables</a:t>
            </a:r>
          </a:p>
          <a:p>
            <a:pPr lvl="1" eaLnBrk="1" hangingPunct="1">
              <a:defRPr/>
            </a:pPr>
            <a:r>
              <a:rPr lang="en-CA" sz="3200" dirty="0"/>
              <a:t>p</a:t>
            </a:r>
            <a:r>
              <a:rPr lang="en-CA" sz="3200" dirty="0" smtClean="0"/>
              <a:t>resents correspondence</a:t>
            </a:r>
          </a:p>
          <a:p>
            <a:pPr lvl="1" eaLnBrk="1" hangingPunct="1">
              <a:defRPr/>
            </a:pPr>
            <a:r>
              <a:rPr lang="en-CA" sz="3200" dirty="0"/>
              <a:t>p</a:t>
            </a:r>
            <a:r>
              <a:rPr lang="en-CA" sz="3200" dirty="0" smtClean="0"/>
              <a:t>rovides well researched reports</a:t>
            </a:r>
          </a:p>
          <a:p>
            <a:pPr lvl="1" eaLnBrk="1" hangingPunct="1">
              <a:defRPr/>
            </a:pPr>
            <a:r>
              <a:rPr lang="en-CA" sz="3200" dirty="0"/>
              <a:t>r</a:t>
            </a:r>
            <a:r>
              <a:rPr lang="en-CA" sz="3200" dirty="0" smtClean="0"/>
              <a:t>ecords </a:t>
            </a:r>
            <a:r>
              <a:rPr lang="en-CA" sz="3200" dirty="0"/>
              <a:t>minutes and resolutions </a:t>
            </a:r>
            <a:endParaRPr lang="en-US" sz="3200" dirty="0"/>
          </a:p>
          <a:p>
            <a:pPr eaLnBrk="1" hangingPunct="1">
              <a:defRPr/>
            </a:pPr>
            <a:endParaRPr lang="en-US" dirty="0" smtClean="0">
              <a:latin typeface="Comic Sans MS" pitchFamily="66" charset="0"/>
            </a:endParaRPr>
          </a:p>
          <a:p>
            <a:pPr eaLnBrk="1" hangingPunct="1">
              <a:defRPr/>
            </a:pPr>
            <a:endParaRPr lang="en-US" sz="3600" dirty="0" smtClean="0">
              <a:latin typeface="Comic Sans MS" pitchFamily="66" charset="0"/>
            </a:endParaRPr>
          </a:p>
          <a:p>
            <a:pPr lvl="1" eaLnBrk="1" hangingPunct="1">
              <a:defRPr/>
            </a:pPr>
            <a:endParaRPr lang="en-US" b="1" dirty="0" smtClean="0">
              <a:latin typeface="Comic Sans MS" pitchFamily="66" charset="0"/>
            </a:endParaRPr>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434975" y="668338"/>
            <a:ext cx="8229600" cy="1143000"/>
          </a:xfrm>
        </p:spPr>
        <p:txBody>
          <a:bodyPr/>
          <a:lstStyle/>
          <a:p>
            <a:pPr eaLnBrk="1" hangingPunct="1">
              <a:defRPr/>
            </a:pPr>
            <a:r>
              <a:rPr lang="en-CA" dirty="0" smtClean="0">
                <a:solidFill>
                  <a:schemeClr val="tx1"/>
                </a:solidFill>
                <a:effectLst>
                  <a:outerShdw blurRad="38100" dist="38100" dir="2700000" algn="tl">
                    <a:srgbClr val="000000">
                      <a:alpha val="43137"/>
                    </a:srgbClr>
                  </a:outerShdw>
                </a:effectLst>
              </a:rPr>
              <a:t>Meeting Management</a:t>
            </a:r>
            <a:endParaRPr lang="en-US" dirty="0" smtClean="0">
              <a:solidFill>
                <a:schemeClr val="tx1"/>
              </a:solidFill>
              <a:effectLst>
                <a:outerShdw blurRad="38100" dist="38100" dir="2700000" algn="tl">
                  <a:srgbClr val="000000">
                    <a:alpha val="43137"/>
                  </a:srgbClr>
                </a:outerShdw>
              </a:effectLst>
            </a:endParaRPr>
          </a:p>
        </p:txBody>
      </p:sp>
      <p:sp>
        <p:nvSpPr>
          <p:cNvPr id="24579" name="Rectangle 3"/>
          <p:cNvSpPr>
            <a:spLocks noGrp="1" noChangeArrowheads="1"/>
          </p:cNvSpPr>
          <p:nvPr>
            <p:ph type="body" idx="1"/>
          </p:nvPr>
        </p:nvSpPr>
        <p:spPr>
          <a:xfrm>
            <a:off x="356413" y="1811338"/>
            <a:ext cx="8482788" cy="4809201"/>
          </a:xfrm>
        </p:spPr>
        <p:txBody>
          <a:bodyPr/>
          <a:lstStyle/>
          <a:p>
            <a:pPr marL="60325" indent="-60325" eaLnBrk="1" hangingPunct="1">
              <a:buFontTx/>
              <a:buNone/>
              <a:defRPr/>
            </a:pPr>
            <a:r>
              <a:rPr lang="en-CA" b="1" dirty="0" smtClean="0">
                <a:latin typeface="+mj-lt"/>
              </a:rPr>
              <a:t>Duties of Council Members</a:t>
            </a:r>
          </a:p>
          <a:p>
            <a:pPr lvl="1" eaLnBrk="1" hangingPunct="1">
              <a:defRPr/>
            </a:pPr>
            <a:r>
              <a:rPr lang="en-CA" sz="2400" dirty="0" smtClean="0">
                <a:latin typeface="+mj-lt"/>
              </a:rPr>
              <a:t>attend all council meetings and other bodies appointed to by council</a:t>
            </a:r>
          </a:p>
          <a:p>
            <a:pPr lvl="1" eaLnBrk="1" hangingPunct="1">
              <a:defRPr/>
            </a:pPr>
            <a:r>
              <a:rPr lang="en-CA" sz="2400" dirty="0">
                <a:latin typeface="+mj-lt"/>
              </a:rPr>
              <a:t>p</a:t>
            </a:r>
            <a:r>
              <a:rPr lang="en-CA" sz="2400" dirty="0" smtClean="0">
                <a:latin typeface="+mj-lt"/>
              </a:rPr>
              <a:t>articipate in discussions</a:t>
            </a:r>
          </a:p>
          <a:p>
            <a:pPr lvl="1" eaLnBrk="1" hangingPunct="1">
              <a:defRPr/>
            </a:pPr>
            <a:r>
              <a:rPr lang="en-CA" sz="2400" dirty="0">
                <a:latin typeface="+mj-lt"/>
              </a:rPr>
              <a:t>r</a:t>
            </a:r>
            <a:r>
              <a:rPr lang="en-CA" sz="2400" dirty="0" smtClean="0">
                <a:latin typeface="+mj-lt"/>
              </a:rPr>
              <a:t>epresent concerns and views of the community</a:t>
            </a:r>
          </a:p>
          <a:p>
            <a:pPr lvl="1" eaLnBrk="1" hangingPunct="1">
              <a:defRPr/>
            </a:pPr>
            <a:r>
              <a:rPr lang="en-CA" sz="2400" dirty="0" smtClean="0">
                <a:latin typeface="+mj-lt"/>
              </a:rPr>
              <a:t>behave in a respectful and orderly manner and comply with the council member’s code of conduct</a:t>
            </a:r>
          </a:p>
          <a:p>
            <a:pPr lvl="1" eaLnBrk="1" hangingPunct="1">
              <a:defRPr/>
            </a:pPr>
            <a:r>
              <a:rPr lang="en-CA" sz="2400" dirty="0" smtClean="0">
                <a:latin typeface="+mj-lt"/>
              </a:rPr>
              <a:t>keep matters confidential until discussed at a meeting open to the public</a:t>
            </a:r>
          </a:p>
          <a:p>
            <a:pPr lvl="1" eaLnBrk="1" hangingPunct="1">
              <a:defRPr/>
            </a:pPr>
            <a:r>
              <a:rPr lang="en-CA" sz="2400" dirty="0">
                <a:latin typeface="+mj-lt"/>
              </a:rPr>
              <a:t>c</a:t>
            </a:r>
            <a:r>
              <a:rPr lang="en-CA" sz="2400" dirty="0" smtClean="0">
                <a:latin typeface="+mj-lt"/>
              </a:rPr>
              <a:t>onsider well-being and interests of community</a:t>
            </a:r>
            <a:endParaRPr lang="en-US" sz="2400" dirty="0" smtClean="0">
              <a:latin typeface="+mj-lt"/>
            </a:endParaRPr>
          </a:p>
          <a:p>
            <a:pPr eaLnBrk="1" hangingPunct="1">
              <a:defRPr/>
            </a:pPr>
            <a:endParaRPr lang="en-US" sz="3600" dirty="0" smtClean="0">
              <a:latin typeface="Comic Sans MS" pitchFamily="66" charset="0"/>
            </a:endParaRPr>
          </a:p>
          <a:p>
            <a:pPr lvl="1" eaLnBrk="1" hangingPunct="1">
              <a:defRPr/>
            </a:pPr>
            <a:endParaRPr lang="en-US" b="1" dirty="0" smtClean="0">
              <a:latin typeface="Comic Sans MS" pitchFamily="66"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0225" y="562504"/>
            <a:ext cx="8229600" cy="1143000"/>
          </a:xfrm>
        </p:spPr>
        <p:txBody>
          <a:bodyPr/>
          <a:lstStyle/>
          <a:p>
            <a:r>
              <a:rPr lang="en-CA" dirty="0">
                <a:solidFill>
                  <a:schemeClr val="tx1"/>
                </a:solidFill>
                <a:cs typeface="Times" panose="02020603050405020304" pitchFamily="18" charset="0"/>
              </a:rPr>
              <a:t>Good vs Weak Governance</a:t>
            </a:r>
            <a:endParaRPr lang="en-CA" dirty="0">
              <a:solidFill>
                <a:schemeClr val="tx1"/>
              </a:solidFill>
            </a:endParaRPr>
          </a:p>
        </p:txBody>
      </p:sp>
      <p:sp>
        <p:nvSpPr>
          <p:cNvPr id="5" name="Text Placeholder 4"/>
          <p:cNvSpPr>
            <a:spLocks noGrp="1"/>
          </p:cNvSpPr>
          <p:nvPr>
            <p:ph type="body" idx="1"/>
          </p:nvPr>
        </p:nvSpPr>
        <p:spPr>
          <a:xfrm>
            <a:off x="281836" y="1337229"/>
            <a:ext cx="4040188" cy="938742"/>
          </a:xfrm>
        </p:spPr>
        <p:txBody>
          <a:bodyPr/>
          <a:lstStyle/>
          <a:p>
            <a:endParaRPr lang="en-CA" dirty="0">
              <a:latin typeface="Times" panose="02020603050405020304" pitchFamily="18" charset="0"/>
              <a:cs typeface="Times" panose="02020603050405020304" pitchFamily="18" charset="0"/>
            </a:endParaRPr>
          </a:p>
          <a:p>
            <a:endParaRPr lang="en-CA" dirty="0" smtClean="0">
              <a:latin typeface="Times" panose="02020603050405020304" pitchFamily="18" charset="0"/>
              <a:cs typeface="Times" panose="02020603050405020304" pitchFamily="18" charset="0"/>
            </a:endParaRPr>
          </a:p>
          <a:p>
            <a:r>
              <a:rPr lang="en-CA" dirty="0" smtClean="0">
                <a:latin typeface="+mj-lt"/>
                <a:cs typeface="Times" panose="02020603050405020304" pitchFamily="18" charset="0"/>
              </a:rPr>
              <a:t>Good Governance</a:t>
            </a:r>
            <a:endParaRPr lang="en-CA" dirty="0">
              <a:latin typeface="+mj-lt"/>
              <a:cs typeface="Times" panose="02020603050405020304" pitchFamily="18" charset="0"/>
            </a:endParaRPr>
          </a:p>
          <a:p>
            <a:endParaRPr lang="en-CA" dirty="0"/>
          </a:p>
        </p:txBody>
      </p:sp>
      <p:sp>
        <p:nvSpPr>
          <p:cNvPr id="6" name="Content Placeholder 5"/>
          <p:cNvSpPr>
            <a:spLocks noGrp="1"/>
          </p:cNvSpPr>
          <p:nvPr>
            <p:ph sz="half" idx="2"/>
          </p:nvPr>
        </p:nvSpPr>
        <p:spPr>
          <a:xfrm>
            <a:off x="302400" y="1811866"/>
            <a:ext cx="4269600" cy="4797734"/>
          </a:xfrm>
        </p:spPr>
        <p:txBody>
          <a:bodyPr/>
          <a:lstStyle/>
          <a:p>
            <a:r>
              <a:rPr lang="en-CA" sz="1800" dirty="0" smtClean="0">
                <a:latin typeface="+mj-lt"/>
                <a:cs typeface="Times" panose="02020603050405020304" pitchFamily="18" charset="0"/>
              </a:rPr>
              <a:t>council </a:t>
            </a:r>
            <a:r>
              <a:rPr lang="en-CA" sz="1800" dirty="0">
                <a:latin typeface="+mj-lt"/>
                <a:cs typeface="Times" panose="02020603050405020304" pitchFamily="18" charset="0"/>
              </a:rPr>
              <a:t>business is conducted through </a:t>
            </a:r>
            <a:r>
              <a:rPr lang="en-CA" sz="1800" dirty="0" smtClean="0">
                <a:latin typeface="+mj-lt"/>
                <a:cs typeface="Times" panose="02020603050405020304" pitchFamily="18" charset="0"/>
              </a:rPr>
              <a:t>resolution or bylaw during meetings</a:t>
            </a:r>
            <a:endParaRPr lang="en-CA" sz="1800" dirty="0">
              <a:latin typeface="+mj-lt"/>
              <a:cs typeface="Times" panose="02020603050405020304" pitchFamily="18" charset="0"/>
            </a:endParaRPr>
          </a:p>
          <a:p>
            <a:r>
              <a:rPr lang="en-CA" sz="1800" dirty="0" smtClean="0">
                <a:latin typeface="+mj-lt"/>
                <a:cs typeface="Times" panose="02020603050405020304" pitchFamily="18" charset="0"/>
              </a:rPr>
              <a:t>meeting </a:t>
            </a:r>
            <a:r>
              <a:rPr lang="en-CA" sz="1800" dirty="0">
                <a:latin typeface="+mj-lt"/>
                <a:cs typeface="Times" panose="02020603050405020304" pitchFamily="18" charset="0"/>
              </a:rPr>
              <a:t>minutes are kept, </a:t>
            </a:r>
            <a:r>
              <a:rPr lang="en-CA" sz="1800" dirty="0" smtClean="0">
                <a:latin typeface="+mj-lt"/>
                <a:cs typeface="Times" panose="02020603050405020304" pitchFamily="18" charset="0"/>
              </a:rPr>
              <a:t>reviewed </a:t>
            </a:r>
            <a:r>
              <a:rPr lang="en-CA" sz="1800" dirty="0">
                <a:latin typeface="+mj-lt"/>
                <a:cs typeface="Times" panose="02020603050405020304" pitchFamily="18" charset="0"/>
              </a:rPr>
              <a:t>and understood before approval</a:t>
            </a:r>
          </a:p>
          <a:p>
            <a:r>
              <a:rPr lang="en-CA" sz="1800" dirty="0" smtClean="0">
                <a:latin typeface="+mj-lt"/>
                <a:cs typeface="Times" panose="02020603050405020304" pitchFamily="18" charset="0"/>
              </a:rPr>
              <a:t>financial </a:t>
            </a:r>
            <a:r>
              <a:rPr lang="en-CA" sz="1800" dirty="0">
                <a:latin typeface="+mj-lt"/>
                <a:cs typeface="Times" panose="02020603050405020304" pitchFamily="18" charset="0"/>
              </a:rPr>
              <a:t>documents are presented in full, accurate and understood by </a:t>
            </a:r>
            <a:r>
              <a:rPr lang="en-CA" sz="1800" dirty="0" smtClean="0">
                <a:latin typeface="+mj-lt"/>
                <a:cs typeface="Times" panose="02020603050405020304" pitchFamily="18" charset="0"/>
              </a:rPr>
              <a:t>council</a:t>
            </a:r>
            <a:endParaRPr lang="en-CA" sz="1800" dirty="0">
              <a:latin typeface="+mj-lt"/>
              <a:cs typeface="Times" panose="02020603050405020304" pitchFamily="18" charset="0"/>
            </a:endParaRPr>
          </a:p>
          <a:p>
            <a:r>
              <a:rPr lang="en-CA" sz="1800" dirty="0" smtClean="0">
                <a:latin typeface="+mj-lt"/>
                <a:cs typeface="Times" panose="02020603050405020304" pitchFamily="18" charset="0"/>
              </a:rPr>
              <a:t>audit deadlines are met and at least a qualified opinion or better is maintained</a:t>
            </a:r>
            <a:endParaRPr lang="en-CA" sz="1800" dirty="0">
              <a:latin typeface="+mj-lt"/>
              <a:cs typeface="Times" panose="02020603050405020304" pitchFamily="18" charset="0"/>
            </a:endParaRPr>
          </a:p>
          <a:p>
            <a:r>
              <a:rPr lang="en-CA" sz="1800" dirty="0" smtClean="0">
                <a:latin typeface="+mj-lt"/>
                <a:cs typeface="Times" panose="02020603050405020304" pitchFamily="18" charset="0"/>
              </a:rPr>
              <a:t>staff </a:t>
            </a:r>
            <a:r>
              <a:rPr lang="en-CA" sz="1800" dirty="0">
                <a:latin typeface="+mj-lt"/>
                <a:cs typeface="Times" panose="02020603050405020304" pitchFamily="18" charset="0"/>
              </a:rPr>
              <a:t>are trained and </a:t>
            </a:r>
            <a:r>
              <a:rPr lang="en-CA" sz="1800" dirty="0" smtClean="0">
                <a:latin typeface="+mj-lt"/>
                <a:cs typeface="Times" panose="02020603050405020304" pitchFamily="18" charset="0"/>
              </a:rPr>
              <a:t>certified, </a:t>
            </a:r>
            <a:r>
              <a:rPr lang="en-CA" sz="1800" dirty="0">
                <a:latin typeface="+mj-lt"/>
                <a:cs typeface="Times" panose="02020603050405020304" pitchFamily="18" charset="0"/>
              </a:rPr>
              <a:t>as required</a:t>
            </a:r>
          </a:p>
          <a:p>
            <a:r>
              <a:rPr lang="en-CA" sz="1800" dirty="0" smtClean="0">
                <a:latin typeface="+mj-lt"/>
                <a:cs typeface="Times" panose="02020603050405020304" pitchFamily="18" charset="0"/>
              </a:rPr>
              <a:t>well </a:t>
            </a:r>
            <a:r>
              <a:rPr lang="en-CA" sz="1800" dirty="0">
                <a:latin typeface="+mj-lt"/>
                <a:cs typeface="Times" panose="02020603050405020304" pitchFamily="18" charset="0"/>
              </a:rPr>
              <a:t>maintained public facilities</a:t>
            </a:r>
          </a:p>
          <a:p>
            <a:r>
              <a:rPr lang="en-CA" sz="1800" dirty="0" smtClean="0">
                <a:latin typeface="+mj-lt"/>
                <a:cs typeface="Times" panose="02020603050405020304" pitchFamily="18" charset="0"/>
              </a:rPr>
              <a:t>applying </a:t>
            </a:r>
            <a:r>
              <a:rPr lang="en-CA" sz="1800" dirty="0">
                <a:latin typeface="+mj-lt"/>
                <a:cs typeface="Times" panose="02020603050405020304" pitchFamily="18" charset="0"/>
              </a:rPr>
              <a:t>for grants and </a:t>
            </a:r>
            <a:r>
              <a:rPr lang="en-CA" sz="1800" dirty="0" smtClean="0">
                <a:latin typeface="+mj-lt"/>
                <a:cs typeface="Times" panose="02020603050405020304" pitchFamily="18" charset="0"/>
              </a:rPr>
              <a:t>additional funding</a:t>
            </a:r>
            <a:endParaRPr lang="en-CA" sz="1800" dirty="0">
              <a:latin typeface="+mj-lt"/>
            </a:endParaRPr>
          </a:p>
        </p:txBody>
      </p:sp>
      <p:sp>
        <p:nvSpPr>
          <p:cNvPr id="7" name="Text Placeholder 6"/>
          <p:cNvSpPr>
            <a:spLocks noGrp="1"/>
          </p:cNvSpPr>
          <p:nvPr>
            <p:ph type="body" sz="quarter" idx="3"/>
          </p:nvPr>
        </p:nvSpPr>
        <p:spPr>
          <a:xfrm>
            <a:off x="4607447" y="1342496"/>
            <a:ext cx="4041775" cy="938742"/>
          </a:xfrm>
        </p:spPr>
        <p:txBody>
          <a:bodyPr/>
          <a:lstStyle/>
          <a:p>
            <a:r>
              <a:rPr lang="en-CA" dirty="0">
                <a:latin typeface="+mj-lt"/>
                <a:cs typeface="Times" panose="02020603050405020304" pitchFamily="18" charset="0"/>
              </a:rPr>
              <a:t>Weak Governance</a:t>
            </a:r>
          </a:p>
          <a:p>
            <a:endParaRPr lang="en-CA" dirty="0">
              <a:latin typeface="+mj-lt"/>
              <a:cs typeface="Times" panose="02020603050405020304" pitchFamily="18" charset="0"/>
            </a:endParaRPr>
          </a:p>
        </p:txBody>
      </p:sp>
      <p:sp>
        <p:nvSpPr>
          <p:cNvPr id="8" name="Content Placeholder 7"/>
          <p:cNvSpPr>
            <a:spLocks noGrp="1"/>
          </p:cNvSpPr>
          <p:nvPr>
            <p:ph sz="quarter" idx="4"/>
          </p:nvPr>
        </p:nvSpPr>
        <p:spPr>
          <a:xfrm>
            <a:off x="4645025" y="1811867"/>
            <a:ext cx="3764575" cy="4682533"/>
          </a:xfrm>
        </p:spPr>
        <p:txBody>
          <a:bodyPr/>
          <a:lstStyle/>
          <a:p>
            <a:r>
              <a:rPr lang="en-CA" sz="1800" dirty="0" smtClean="0">
                <a:latin typeface="+mj-lt"/>
                <a:cs typeface="Times" panose="02020603050405020304" pitchFamily="18" charset="0"/>
              </a:rPr>
              <a:t>not </a:t>
            </a:r>
            <a:r>
              <a:rPr lang="en-CA" sz="1800" dirty="0">
                <a:latin typeface="+mj-lt"/>
                <a:cs typeface="Times" panose="02020603050405020304" pitchFamily="18" charset="0"/>
              </a:rPr>
              <a:t>attending and/or not </a:t>
            </a:r>
            <a:r>
              <a:rPr lang="en-CA" sz="1800" dirty="0" smtClean="0">
                <a:latin typeface="+mj-lt"/>
                <a:cs typeface="Times" panose="02020603050405020304" pitchFamily="18" charset="0"/>
              </a:rPr>
              <a:t>holding regular meetings</a:t>
            </a:r>
            <a:endParaRPr lang="en-CA" sz="1800" dirty="0">
              <a:latin typeface="+mj-lt"/>
              <a:cs typeface="Times" panose="02020603050405020304" pitchFamily="18" charset="0"/>
            </a:endParaRPr>
          </a:p>
          <a:p>
            <a:r>
              <a:rPr lang="en-CA" sz="1800" dirty="0">
                <a:latin typeface="+mj-lt"/>
                <a:cs typeface="Times" panose="02020603050405020304" pitchFamily="18" charset="0"/>
              </a:rPr>
              <a:t>i</a:t>
            </a:r>
            <a:r>
              <a:rPr lang="en-CA" sz="1800" dirty="0" smtClean="0">
                <a:latin typeface="+mj-lt"/>
                <a:cs typeface="Times" panose="02020603050405020304" pitchFamily="18" charset="0"/>
              </a:rPr>
              <a:t>mplementing </a:t>
            </a:r>
            <a:r>
              <a:rPr lang="en-CA" sz="1800" dirty="0">
                <a:latin typeface="+mj-lt"/>
                <a:cs typeface="Times" panose="02020603050405020304" pitchFamily="18" charset="0"/>
              </a:rPr>
              <a:t>changes without passing </a:t>
            </a:r>
            <a:r>
              <a:rPr lang="en-CA" sz="1800" dirty="0" smtClean="0">
                <a:latin typeface="+mj-lt"/>
                <a:cs typeface="Times" panose="02020603050405020304" pitchFamily="18" charset="0"/>
              </a:rPr>
              <a:t>a resolution or bylaw</a:t>
            </a:r>
            <a:endParaRPr lang="en-CA" sz="1800" dirty="0">
              <a:latin typeface="+mj-lt"/>
              <a:cs typeface="Times" panose="02020603050405020304" pitchFamily="18" charset="0"/>
            </a:endParaRPr>
          </a:p>
          <a:p>
            <a:r>
              <a:rPr lang="en-CA" sz="1800" dirty="0" smtClean="0">
                <a:latin typeface="+mj-lt"/>
                <a:cs typeface="Times" panose="02020603050405020304" pitchFamily="18" charset="0"/>
              </a:rPr>
              <a:t>lack </a:t>
            </a:r>
            <a:r>
              <a:rPr lang="en-CA" sz="1800" dirty="0">
                <a:latin typeface="+mj-lt"/>
                <a:cs typeface="Times" panose="02020603050405020304" pitchFamily="18" charset="0"/>
              </a:rPr>
              <a:t>of meeting minutes or not </a:t>
            </a:r>
            <a:r>
              <a:rPr lang="en-CA" sz="1800" dirty="0" smtClean="0">
                <a:latin typeface="+mj-lt"/>
                <a:cs typeface="Times" panose="02020603050405020304" pitchFamily="18" charset="0"/>
              </a:rPr>
              <a:t>approved</a:t>
            </a:r>
            <a:endParaRPr lang="en-CA" sz="1800" dirty="0">
              <a:latin typeface="+mj-lt"/>
              <a:cs typeface="Times" panose="02020603050405020304" pitchFamily="18" charset="0"/>
            </a:endParaRPr>
          </a:p>
          <a:p>
            <a:r>
              <a:rPr lang="en-CA" sz="1800" dirty="0" smtClean="0">
                <a:latin typeface="+mj-lt"/>
                <a:cs typeface="Times" panose="02020603050405020304" pitchFamily="18" charset="0"/>
              </a:rPr>
              <a:t>financial </a:t>
            </a:r>
            <a:r>
              <a:rPr lang="en-CA" sz="1800" dirty="0">
                <a:latin typeface="+mj-lt"/>
                <a:cs typeface="Times" panose="02020603050405020304" pitchFamily="18" charset="0"/>
              </a:rPr>
              <a:t>information incomplete, </a:t>
            </a:r>
            <a:r>
              <a:rPr lang="en-CA" sz="1800" dirty="0" smtClean="0">
                <a:latin typeface="+mj-lt"/>
                <a:cs typeface="Times" panose="02020603050405020304" pitchFamily="18" charset="0"/>
              </a:rPr>
              <a:t>inaccurate </a:t>
            </a:r>
            <a:r>
              <a:rPr lang="en-CA" sz="1800" dirty="0">
                <a:latin typeface="+mj-lt"/>
                <a:cs typeface="Times" panose="02020603050405020304" pitchFamily="18" charset="0"/>
              </a:rPr>
              <a:t>or not understood</a:t>
            </a:r>
          </a:p>
          <a:p>
            <a:r>
              <a:rPr lang="en-CA" sz="1800" dirty="0" smtClean="0">
                <a:latin typeface="+mj-lt"/>
                <a:cs typeface="Times" panose="02020603050405020304" pitchFamily="18" charset="0"/>
              </a:rPr>
              <a:t>information to auditor is late and/or an </a:t>
            </a:r>
            <a:r>
              <a:rPr lang="en-CA" sz="1800" dirty="0">
                <a:latin typeface="+mj-lt"/>
                <a:cs typeface="Times" panose="02020603050405020304" pitchFamily="18" charset="0"/>
              </a:rPr>
              <a:t>unsatisfactory opinion</a:t>
            </a:r>
          </a:p>
          <a:p>
            <a:r>
              <a:rPr lang="en-CA" sz="1800" dirty="0" smtClean="0">
                <a:latin typeface="+mj-lt"/>
                <a:cs typeface="Times" panose="02020603050405020304" pitchFamily="18" charset="0"/>
              </a:rPr>
              <a:t>lack </a:t>
            </a:r>
            <a:r>
              <a:rPr lang="en-CA" sz="1800" dirty="0">
                <a:latin typeface="+mj-lt"/>
                <a:cs typeface="Times" panose="02020603050405020304" pitchFamily="18" charset="0"/>
              </a:rPr>
              <a:t>of training/onboarding for staff, high staff turnover</a:t>
            </a:r>
          </a:p>
          <a:p>
            <a:r>
              <a:rPr lang="en-CA" sz="1800" dirty="0" smtClean="0">
                <a:latin typeface="+mj-lt"/>
                <a:cs typeface="Times" panose="02020603050405020304" pitchFamily="18" charset="0"/>
              </a:rPr>
              <a:t>facilities </a:t>
            </a:r>
            <a:r>
              <a:rPr lang="en-CA" sz="1800" dirty="0">
                <a:latin typeface="+mj-lt"/>
                <a:cs typeface="Times" panose="02020603050405020304" pitchFamily="18" charset="0"/>
              </a:rPr>
              <a:t>in need of repair</a:t>
            </a:r>
          </a:p>
          <a:p>
            <a:r>
              <a:rPr lang="en-CA" sz="1800" dirty="0" smtClean="0">
                <a:latin typeface="+mj-lt"/>
                <a:cs typeface="Times" panose="02020603050405020304" pitchFamily="18" charset="0"/>
              </a:rPr>
              <a:t>not </a:t>
            </a:r>
            <a:r>
              <a:rPr lang="en-CA" sz="1800" dirty="0">
                <a:latin typeface="+mj-lt"/>
                <a:cs typeface="Times" panose="02020603050405020304" pitchFamily="18" charset="0"/>
              </a:rPr>
              <a:t>seeking out </a:t>
            </a:r>
            <a:r>
              <a:rPr lang="en-CA" sz="1800" dirty="0" smtClean="0">
                <a:latin typeface="+mj-lt"/>
                <a:cs typeface="Times" panose="02020603050405020304" pitchFamily="18" charset="0"/>
              </a:rPr>
              <a:t>additional funds </a:t>
            </a:r>
            <a:r>
              <a:rPr lang="en-CA" sz="1800" dirty="0">
                <a:latin typeface="+mj-lt"/>
                <a:cs typeface="Times" panose="02020603050405020304" pitchFamily="18" charset="0"/>
              </a:rPr>
              <a:t>or grants</a:t>
            </a:r>
          </a:p>
          <a:p>
            <a:endParaRPr lang="en-CA" dirty="0"/>
          </a:p>
        </p:txBody>
      </p:sp>
    </p:spTree>
    <p:extLst>
      <p:ext uri="{BB962C8B-B14F-4D97-AF65-F5344CB8AC3E}">
        <p14:creationId xmlns:p14="http://schemas.microsoft.com/office/powerpoint/2010/main" val="2530423054"/>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4500" y="632074"/>
            <a:ext cx="8229600" cy="1143000"/>
          </a:xfrm>
        </p:spPr>
        <p:txBody>
          <a:bodyPr/>
          <a:lstStyle/>
          <a:p>
            <a:r>
              <a:rPr lang="en-CA" dirty="0" smtClean="0">
                <a:solidFill>
                  <a:schemeClr val="tx1"/>
                </a:solidFill>
              </a:rPr>
              <a:t>Meeting Management</a:t>
            </a:r>
            <a:endParaRPr lang="en-CA" dirty="0">
              <a:solidFill>
                <a:schemeClr val="tx1"/>
              </a:solidFill>
            </a:endParaRPr>
          </a:p>
        </p:txBody>
      </p:sp>
      <p:sp>
        <p:nvSpPr>
          <p:cNvPr id="3" name="Content Placeholder 2"/>
          <p:cNvSpPr>
            <a:spLocks noGrp="1"/>
          </p:cNvSpPr>
          <p:nvPr>
            <p:ph idx="1"/>
          </p:nvPr>
        </p:nvSpPr>
        <p:spPr>
          <a:xfrm>
            <a:off x="602050" y="1573474"/>
            <a:ext cx="8196350" cy="5187326"/>
          </a:xfrm>
        </p:spPr>
        <p:txBody>
          <a:bodyPr/>
          <a:lstStyle/>
          <a:p>
            <a:pPr marL="0" indent="0">
              <a:buNone/>
            </a:pPr>
            <a:r>
              <a:rPr lang="en-CA" sz="3000" b="1" dirty="0" smtClean="0"/>
              <a:t>Regular Council Meeting Agenda Items:</a:t>
            </a:r>
            <a:endParaRPr lang="en-CA" sz="3000" b="1" dirty="0"/>
          </a:p>
          <a:p>
            <a:pPr marL="985838" indent="-358775">
              <a:buFont typeface="Courier New" panose="02070309020205020404" pitchFamily="49" charset="0"/>
              <a:buChar char="o"/>
            </a:pPr>
            <a:r>
              <a:rPr lang="en-CA" sz="2000" dirty="0" smtClean="0"/>
              <a:t>Meeting Called to Order</a:t>
            </a:r>
          </a:p>
          <a:p>
            <a:pPr marL="985838" indent="-358775">
              <a:buFont typeface="Courier New" panose="02070309020205020404" pitchFamily="49" charset="0"/>
              <a:buChar char="o"/>
            </a:pPr>
            <a:r>
              <a:rPr lang="en-CA" sz="2000" dirty="0" smtClean="0"/>
              <a:t>Approval of Agenda</a:t>
            </a:r>
          </a:p>
          <a:p>
            <a:pPr marL="985838" indent="-358775">
              <a:buFont typeface="Courier New" panose="02070309020205020404" pitchFamily="49" charset="0"/>
              <a:buChar char="o"/>
            </a:pPr>
            <a:r>
              <a:rPr lang="en-CA" sz="2000" dirty="0" smtClean="0"/>
              <a:t>Reading and Approval of Prior Meeting Minutes</a:t>
            </a:r>
          </a:p>
          <a:p>
            <a:pPr marL="985838" indent="-358775">
              <a:buFont typeface="Courier New" panose="02070309020205020404" pitchFamily="49" charset="0"/>
              <a:buChar char="o"/>
            </a:pPr>
            <a:r>
              <a:rPr lang="en-CA" sz="2000" dirty="0" smtClean="0"/>
              <a:t>Delegation or Guests</a:t>
            </a:r>
          </a:p>
          <a:p>
            <a:pPr marL="985838" indent="-358775">
              <a:buFont typeface="Courier New" panose="02070309020205020404" pitchFamily="49" charset="0"/>
              <a:buChar char="o"/>
            </a:pPr>
            <a:r>
              <a:rPr lang="en-CA" sz="2000" dirty="0" smtClean="0"/>
              <a:t>Reading and Approval of Current Financial Statements (including receivables/payables listings and bank reconciliation)</a:t>
            </a:r>
          </a:p>
          <a:p>
            <a:pPr marL="985838" indent="-358775">
              <a:buFont typeface="Courier New" panose="02070309020205020404" pitchFamily="49" charset="0"/>
              <a:buChar char="o"/>
            </a:pPr>
            <a:r>
              <a:rPr lang="en-CA" sz="2000" dirty="0" smtClean="0"/>
              <a:t>Approval of Bills (Recurring and New Bills)</a:t>
            </a:r>
          </a:p>
          <a:p>
            <a:pPr marL="985838" indent="-358775">
              <a:buFont typeface="Courier New" panose="02070309020205020404" pitchFamily="49" charset="0"/>
              <a:buChar char="o"/>
            </a:pPr>
            <a:r>
              <a:rPr lang="en-CA" sz="2000" dirty="0" smtClean="0"/>
              <a:t>Correspondence</a:t>
            </a:r>
          </a:p>
          <a:p>
            <a:pPr marL="985838" indent="-358775">
              <a:buFont typeface="Courier New" panose="02070309020205020404" pitchFamily="49" charset="0"/>
              <a:buChar char="o"/>
            </a:pPr>
            <a:r>
              <a:rPr lang="en-CA" sz="2000" dirty="0" smtClean="0"/>
              <a:t>Reports from Committee/Program Areas</a:t>
            </a:r>
          </a:p>
          <a:p>
            <a:pPr marL="985838" indent="-358775">
              <a:buFont typeface="Courier New" panose="02070309020205020404" pitchFamily="49" charset="0"/>
              <a:buChar char="o"/>
            </a:pPr>
            <a:r>
              <a:rPr lang="en-CA" sz="2000" dirty="0" smtClean="0"/>
              <a:t>Unfinished </a:t>
            </a:r>
            <a:r>
              <a:rPr lang="en-CA" sz="2000" dirty="0"/>
              <a:t>B</a:t>
            </a:r>
            <a:r>
              <a:rPr lang="en-CA" sz="2000" dirty="0" smtClean="0"/>
              <a:t>usiness</a:t>
            </a:r>
          </a:p>
          <a:p>
            <a:pPr marL="985838" indent="-358775">
              <a:buFont typeface="Courier New" panose="02070309020205020404" pitchFamily="49" charset="0"/>
              <a:buChar char="o"/>
            </a:pPr>
            <a:r>
              <a:rPr lang="en-CA" sz="2000" dirty="0" smtClean="0"/>
              <a:t>New Business</a:t>
            </a:r>
          </a:p>
          <a:p>
            <a:pPr marL="985838" indent="-358775">
              <a:buFont typeface="Courier New" panose="02070309020205020404" pitchFamily="49" charset="0"/>
              <a:buChar char="o"/>
            </a:pPr>
            <a:r>
              <a:rPr lang="en-CA" sz="2000" dirty="0" smtClean="0"/>
              <a:t>Adjournment</a:t>
            </a:r>
          </a:p>
          <a:p>
            <a:pPr marL="985838" indent="-358775">
              <a:buFont typeface="Courier New" panose="02070309020205020404" pitchFamily="49" charset="0"/>
              <a:buChar char="o"/>
            </a:pPr>
            <a:endParaRPr lang="en-CA" sz="2400" dirty="0"/>
          </a:p>
        </p:txBody>
      </p:sp>
    </p:spTree>
    <p:extLst>
      <p:ext uri="{BB962C8B-B14F-4D97-AF65-F5344CB8AC3E}">
        <p14:creationId xmlns:p14="http://schemas.microsoft.com/office/powerpoint/2010/main" val="2339897006"/>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xfrm>
            <a:off x="444500" y="800100"/>
            <a:ext cx="8229600" cy="1143000"/>
          </a:xfrm>
        </p:spPr>
        <p:txBody>
          <a:bodyPr/>
          <a:lstStyle/>
          <a:p>
            <a:pPr eaLnBrk="1" hangingPunct="1">
              <a:defRPr/>
            </a:pPr>
            <a:r>
              <a:rPr lang="en-CA" dirty="0" smtClean="0">
                <a:solidFill>
                  <a:schemeClr val="tx1"/>
                </a:solidFill>
                <a:effectLst>
                  <a:outerShdw blurRad="38100" dist="38100" dir="2700000" algn="tl">
                    <a:srgbClr val="C0C0C0"/>
                  </a:outerShdw>
                </a:effectLst>
              </a:rPr>
              <a:t>Meeting Management</a:t>
            </a:r>
            <a:endParaRPr lang="en-US" dirty="0" smtClean="0">
              <a:solidFill>
                <a:schemeClr val="tx1"/>
              </a:solidFill>
              <a:effectLst>
                <a:outerShdw blurRad="38100" dist="38100" dir="2700000" algn="tl">
                  <a:srgbClr val="C0C0C0"/>
                </a:outerShdw>
              </a:effectLst>
            </a:endParaRPr>
          </a:p>
        </p:txBody>
      </p:sp>
      <p:sp>
        <p:nvSpPr>
          <p:cNvPr id="25603" name="Rectangle 3"/>
          <p:cNvSpPr>
            <a:spLocks noGrp="1" noChangeArrowheads="1"/>
          </p:cNvSpPr>
          <p:nvPr>
            <p:ph type="body" idx="1"/>
          </p:nvPr>
        </p:nvSpPr>
        <p:spPr>
          <a:xfrm>
            <a:off x="658776" y="1943100"/>
            <a:ext cx="8154024" cy="4839300"/>
          </a:xfrm>
        </p:spPr>
        <p:txBody>
          <a:bodyPr/>
          <a:lstStyle/>
          <a:p>
            <a:pPr eaLnBrk="1" hangingPunct="1">
              <a:buFontTx/>
              <a:buNone/>
              <a:defRPr/>
            </a:pPr>
            <a:r>
              <a:rPr lang="en-CA" b="1" dirty="0" smtClean="0">
                <a:latin typeface="+mj-lt"/>
              </a:rPr>
              <a:t>Additional Duties of the Mayor</a:t>
            </a:r>
          </a:p>
          <a:p>
            <a:pPr lvl="1" eaLnBrk="1" hangingPunct="1">
              <a:defRPr/>
            </a:pPr>
            <a:r>
              <a:rPr lang="en-CA" sz="3200" dirty="0" smtClean="0">
                <a:latin typeface="+mj-lt"/>
              </a:rPr>
              <a:t>chair the meeting</a:t>
            </a:r>
          </a:p>
          <a:p>
            <a:pPr lvl="1" eaLnBrk="1" hangingPunct="1">
              <a:defRPr/>
            </a:pPr>
            <a:r>
              <a:rPr lang="en-CA" sz="3200" dirty="0" smtClean="0">
                <a:latin typeface="+mj-lt"/>
              </a:rPr>
              <a:t>ensure there is a quorum </a:t>
            </a:r>
          </a:p>
          <a:p>
            <a:pPr lvl="1" eaLnBrk="1" hangingPunct="1">
              <a:defRPr/>
            </a:pPr>
            <a:r>
              <a:rPr lang="en-CA" sz="3200" dirty="0">
                <a:latin typeface="+mj-lt"/>
              </a:rPr>
              <a:t>c</a:t>
            </a:r>
            <a:r>
              <a:rPr lang="en-CA" sz="3200" dirty="0" smtClean="0">
                <a:latin typeface="+mj-lt"/>
              </a:rPr>
              <a:t>onduct an orderly meeting</a:t>
            </a:r>
          </a:p>
          <a:p>
            <a:pPr lvl="1" eaLnBrk="1" hangingPunct="1">
              <a:defRPr/>
            </a:pPr>
            <a:r>
              <a:rPr lang="en-CA" sz="3200" dirty="0">
                <a:latin typeface="+mj-lt"/>
              </a:rPr>
              <a:t>e</a:t>
            </a:r>
            <a:r>
              <a:rPr lang="en-CA" sz="3200" dirty="0" smtClean="0">
                <a:latin typeface="+mj-lt"/>
              </a:rPr>
              <a:t>nsure everyone has a chance to speak</a:t>
            </a:r>
          </a:p>
          <a:p>
            <a:pPr lvl="1" eaLnBrk="1" hangingPunct="1">
              <a:defRPr/>
            </a:pPr>
            <a:r>
              <a:rPr lang="en-CA" sz="3200" dirty="0" smtClean="0">
                <a:latin typeface="+mj-lt"/>
              </a:rPr>
              <a:t>ensure decisions are made by resolution, carried by a majority vote</a:t>
            </a:r>
          </a:p>
          <a:p>
            <a:pPr lvl="1" eaLnBrk="1" hangingPunct="1">
              <a:defRPr/>
            </a:pPr>
            <a:r>
              <a:rPr lang="en-CA" sz="3200" dirty="0">
                <a:latin typeface="+mj-lt"/>
              </a:rPr>
              <a:t>p</a:t>
            </a:r>
            <a:r>
              <a:rPr lang="en-CA" sz="3200" dirty="0" smtClean="0">
                <a:latin typeface="+mj-lt"/>
              </a:rPr>
              <a:t>rovide leadership and direction</a:t>
            </a:r>
            <a:endParaRPr lang="en-US" sz="3200" i="1" u="sng" dirty="0" smtClean="0">
              <a:latin typeface="Comic Sans MS" pitchFamily="66" charset="0"/>
            </a:endParaRPr>
          </a:p>
          <a:p>
            <a:pPr eaLnBrk="1" hangingPunct="1">
              <a:defRPr/>
            </a:pPr>
            <a:endParaRPr lang="en-US" dirty="0" smtClean="0">
              <a:latin typeface="Comic Sans MS" pitchFamily="66" charset="0"/>
            </a:endParaRPr>
          </a:p>
          <a:p>
            <a:pPr eaLnBrk="1" hangingPunct="1">
              <a:defRPr/>
            </a:pPr>
            <a:endParaRPr lang="en-US" sz="3600" dirty="0" smtClean="0">
              <a:latin typeface="Comic Sans MS" pitchFamily="66" charset="0"/>
            </a:endParaRPr>
          </a:p>
          <a:p>
            <a:pPr lvl="1" eaLnBrk="1" hangingPunct="1">
              <a:defRPr/>
            </a:pPr>
            <a:endParaRPr lang="en-US" b="1" dirty="0" smtClean="0">
              <a:latin typeface="Comic Sans MS" pitchFamily="66" charset="0"/>
            </a:endParaRPr>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xfrm>
            <a:off x="354013" y="565150"/>
            <a:ext cx="8229600" cy="1143000"/>
          </a:xfrm>
        </p:spPr>
        <p:txBody>
          <a:bodyPr/>
          <a:lstStyle/>
          <a:p>
            <a:pPr eaLnBrk="1" hangingPunct="1">
              <a:defRPr/>
            </a:pPr>
            <a:r>
              <a:rPr lang="en-CA" dirty="0" smtClean="0">
                <a:solidFill>
                  <a:schemeClr val="tx1"/>
                </a:solidFill>
                <a:effectLst>
                  <a:outerShdw blurRad="38100" dist="38100" dir="2700000" algn="tl">
                    <a:srgbClr val="C0C0C0"/>
                  </a:outerShdw>
                </a:effectLst>
              </a:rPr>
              <a:t>Decision Making</a:t>
            </a:r>
            <a:endParaRPr lang="en-US" dirty="0" smtClean="0">
              <a:solidFill>
                <a:schemeClr val="tx1"/>
              </a:solidFill>
              <a:effectLst>
                <a:outerShdw blurRad="38100" dist="38100" dir="2700000" algn="tl">
                  <a:srgbClr val="C0C0C0"/>
                </a:outerShdw>
              </a:effectLst>
            </a:endParaRPr>
          </a:p>
        </p:txBody>
      </p:sp>
      <p:sp>
        <p:nvSpPr>
          <p:cNvPr id="40963" name="Rectangle 3"/>
          <p:cNvSpPr>
            <a:spLocks noGrp="1" noChangeArrowheads="1"/>
          </p:cNvSpPr>
          <p:nvPr>
            <p:ph type="body" idx="1"/>
          </p:nvPr>
        </p:nvSpPr>
        <p:spPr>
          <a:xfrm>
            <a:off x="492089" y="1708150"/>
            <a:ext cx="8451669" cy="4520449"/>
          </a:xfrm>
        </p:spPr>
        <p:txBody>
          <a:bodyPr/>
          <a:lstStyle/>
          <a:p>
            <a:pPr eaLnBrk="1" hangingPunct="1"/>
            <a:r>
              <a:rPr lang="en-CA" altLang="en-US" dirty="0" smtClean="0"/>
              <a:t>council may act only by </a:t>
            </a:r>
            <a:r>
              <a:rPr lang="en-CA" altLang="en-US" dirty="0"/>
              <a:t>resolution </a:t>
            </a:r>
            <a:r>
              <a:rPr lang="en-CA" altLang="en-US" dirty="0" smtClean="0"/>
              <a:t>or bylaw</a:t>
            </a:r>
          </a:p>
          <a:p>
            <a:pPr eaLnBrk="1" hangingPunct="1"/>
            <a:r>
              <a:rPr lang="en-CA" altLang="en-US" dirty="0"/>
              <a:t>e</a:t>
            </a:r>
            <a:r>
              <a:rPr lang="en-CA" altLang="en-US" dirty="0" smtClean="0"/>
              <a:t>very member of council must vote </a:t>
            </a:r>
          </a:p>
          <a:p>
            <a:pPr eaLnBrk="1" hangingPunct="1"/>
            <a:r>
              <a:rPr lang="en-CA" altLang="en-US" dirty="0"/>
              <a:t>resolutions are an expression of council decisions</a:t>
            </a:r>
          </a:p>
          <a:p>
            <a:pPr eaLnBrk="1" hangingPunct="1"/>
            <a:r>
              <a:rPr lang="en-CA" altLang="en-US" dirty="0" smtClean="0"/>
              <a:t>bylaws are required when specified by legislation</a:t>
            </a:r>
          </a:p>
          <a:p>
            <a:pPr eaLnBrk="1" hangingPunct="1"/>
            <a:r>
              <a:rPr lang="en-US" altLang="en-US" dirty="0" smtClean="0"/>
              <a:t>unincorporated communities must file with the minister each </a:t>
            </a:r>
            <a:r>
              <a:rPr lang="en-US" altLang="en-US" dirty="0"/>
              <a:t>resolution </a:t>
            </a:r>
            <a:r>
              <a:rPr lang="en-US" altLang="en-US" dirty="0" smtClean="0"/>
              <a:t>and bylaw</a:t>
            </a:r>
            <a:endParaRPr lang="en-US" altLang="en-US" i="1" u="sng" dirty="0" smtClean="0"/>
          </a:p>
          <a:p>
            <a:pPr eaLnBrk="1" hangingPunct="1"/>
            <a:endParaRPr lang="en-US" altLang="en-US" dirty="0" smtClean="0">
              <a:latin typeface="Comic Sans MS" panose="030F0702030302020204" pitchFamily="66" charset="0"/>
            </a:endParaRPr>
          </a:p>
          <a:p>
            <a:pPr eaLnBrk="1" hangingPunct="1"/>
            <a:endParaRPr lang="en-US" altLang="en-US" sz="3600" dirty="0" smtClean="0">
              <a:latin typeface="Comic Sans MS" panose="030F0702030302020204" pitchFamily="66" charset="0"/>
            </a:endParaRPr>
          </a:p>
          <a:p>
            <a:pPr lvl="1" eaLnBrk="1" hangingPunct="1"/>
            <a:endParaRPr lang="en-US" altLang="en-US" b="1" dirty="0" smtClean="0">
              <a:latin typeface="Comic Sans MS" panose="030F0702030302020204" pitchFamily="66" charset="0"/>
            </a:endParaRPr>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a:xfrm>
            <a:off x="444500" y="830263"/>
            <a:ext cx="8229600" cy="1143000"/>
          </a:xfrm>
        </p:spPr>
        <p:txBody>
          <a:bodyPr/>
          <a:lstStyle/>
          <a:p>
            <a:pPr eaLnBrk="1" hangingPunct="1">
              <a:defRPr/>
            </a:pPr>
            <a:r>
              <a:rPr lang="en-US" dirty="0" smtClean="0">
                <a:solidFill>
                  <a:schemeClr val="tx1"/>
                </a:solidFill>
                <a:effectLst>
                  <a:outerShdw blurRad="38100" dist="38100" dir="2700000" algn="tl">
                    <a:srgbClr val="C0C0C0"/>
                  </a:outerShdw>
                </a:effectLst>
              </a:rPr>
              <a:t>Financial Management</a:t>
            </a:r>
          </a:p>
        </p:txBody>
      </p:sp>
      <p:sp>
        <p:nvSpPr>
          <p:cNvPr id="41987" name="Rectangle 3"/>
          <p:cNvSpPr>
            <a:spLocks noGrp="1" noChangeArrowheads="1"/>
          </p:cNvSpPr>
          <p:nvPr>
            <p:ph type="body" idx="1"/>
          </p:nvPr>
        </p:nvSpPr>
        <p:spPr>
          <a:xfrm>
            <a:off x="529301" y="1973263"/>
            <a:ext cx="8229600" cy="4258263"/>
          </a:xfrm>
        </p:spPr>
        <p:txBody>
          <a:bodyPr/>
          <a:lstStyle/>
          <a:p>
            <a:pPr eaLnBrk="1" hangingPunct="1"/>
            <a:r>
              <a:rPr lang="en-CA" altLang="en-US" dirty="0" smtClean="0">
                <a:latin typeface="+mj-lt"/>
              </a:rPr>
              <a:t>each </a:t>
            </a:r>
            <a:r>
              <a:rPr lang="en-CA" altLang="en-US" dirty="0">
                <a:latin typeface="+mj-lt"/>
              </a:rPr>
              <a:t>c</a:t>
            </a:r>
            <a:r>
              <a:rPr lang="en-CA" altLang="en-US" dirty="0" smtClean="0">
                <a:latin typeface="+mj-lt"/>
              </a:rPr>
              <a:t>ouncil member should know the community’s financial position</a:t>
            </a:r>
          </a:p>
          <a:p>
            <a:pPr eaLnBrk="1" hangingPunct="1"/>
            <a:r>
              <a:rPr lang="en-CA" altLang="en-US" dirty="0" smtClean="0">
                <a:latin typeface="+mj-lt"/>
              </a:rPr>
              <a:t>making economic and efficient use of limited resources</a:t>
            </a:r>
          </a:p>
          <a:p>
            <a:pPr eaLnBrk="1" hangingPunct="1"/>
            <a:r>
              <a:rPr lang="en-CA" altLang="en-US" dirty="0">
                <a:latin typeface="+mj-lt"/>
              </a:rPr>
              <a:t>p</a:t>
            </a:r>
            <a:r>
              <a:rPr lang="en-CA" altLang="en-US" dirty="0" smtClean="0">
                <a:latin typeface="+mj-lt"/>
              </a:rPr>
              <a:t>rotecting community assets, including from theft, </a:t>
            </a:r>
            <a:r>
              <a:rPr lang="en-CA" altLang="en-US" dirty="0"/>
              <a:t>misuse,</a:t>
            </a:r>
            <a:r>
              <a:rPr lang="en-CA" altLang="en-US" dirty="0" smtClean="0">
                <a:latin typeface="+mj-lt"/>
              </a:rPr>
              <a:t> neglect and fraud</a:t>
            </a:r>
          </a:p>
          <a:p>
            <a:pPr eaLnBrk="1" hangingPunct="1"/>
            <a:r>
              <a:rPr lang="en-CA" altLang="en-US" dirty="0" smtClean="0">
                <a:latin typeface="+mj-lt"/>
              </a:rPr>
              <a:t>involves planning (includes budgeting), implementing and controlling</a:t>
            </a:r>
            <a:endParaRPr lang="en-US" altLang="en-US" dirty="0" smtClean="0">
              <a:solidFill>
                <a:srgbClr val="FF0000"/>
              </a:solidFill>
              <a:latin typeface="+mj-lt"/>
            </a:endParaRPr>
          </a:p>
          <a:p>
            <a:pPr eaLnBrk="1" hangingPunct="1"/>
            <a:endParaRPr lang="en-US" altLang="en-US" dirty="0" smtClean="0">
              <a:latin typeface="Comic Sans MS" panose="030F0702030302020204" pitchFamily="66" charset="0"/>
            </a:endParaRPr>
          </a:p>
          <a:p>
            <a:pPr eaLnBrk="1" hangingPunct="1"/>
            <a:endParaRPr lang="en-US" altLang="en-US" sz="3600" dirty="0" smtClean="0">
              <a:latin typeface="Comic Sans MS" panose="030F0702030302020204" pitchFamily="66" charset="0"/>
            </a:endParaRPr>
          </a:p>
          <a:p>
            <a:pPr lvl="1" eaLnBrk="1" hangingPunct="1"/>
            <a:endParaRPr lang="en-US" altLang="en-US" b="1" dirty="0" smtClean="0">
              <a:latin typeface="Comic Sans MS" panose="030F0702030302020204" pitchFamily="66" charset="0"/>
            </a:endParaRPr>
          </a:p>
        </p:txBody>
      </p: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xfrm>
            <a:off x="444500" y="708025"/>
            <a:ext cx="8229600" cy="1143000"/>
          </a:xfrm>
        </p:spPr>
        <p:txBody>
          <a:bodyPr/>
          <a:lstStyle/>
          <a:p>
            <a:pPr eaLnBrk="1" hangingPunct="1">
              <a:defRPr/>
            </a:pPr>
            <a:r>
              <a:rPr lang="en-US" dirty="0">
                <a:solidFill>
                  <a:schemeClr val="tx1"/>
                </a:solidFill>
                <a:effectLst>
                  <a:outerShdw blurRad="38100" dist="38100" dir="2700000" algn="tl">
                    <a:srgbClr val="C0C0C0"/>
                  </a:outerShdw>
                </a:effectLst>
              </a:rPr>
              <a:t>Financial Management</a:t>
            </a:r>
            <a:endParaRPr lang="en-US" dirty="0" smtClean="0">
              <a:solidFill>
                <a:schemeClr val="folHlink"/>
              </a:solidFill>
              <a:effectLst>
                <a:outerShdw blurRad="38100" dist="38100" dir="2700000" algn="tl">
                  <a:srgbClr val="C0C0C0"/>
                </a:outerShdw>
              </a:effectLst>
              <a:latin typeface="Comic Sans MS" pitchFamily="66" charset="0"/>
            </a:endParaRPr>
          </a:p>
        </p:txBody>
      </p:sp>
      <p:sp>
        <p:nvSpPr>
          <p:cNvPr id="27651" name="Rectangle 3"/>
          <p:cNvSpPr>
            <a:spLocks noGrp="1" noChangeArrowheads="1"/>
          </p:cNvSpPr>
          <p:nvPr>
            <p:ph type="body" idx="1"/>
          </p:nvPr>
        </p:nvSpPr>
        <p:spPr>
          <a:xfrm>
            <a:off x="492125" y="2050869"/>
            <a:ext cx="8153400" cy="4442006"/>
          </a:xfrm>
        </p:spPr>
        <p:txBody>
          <a:bodyPr/>
          <a:lstStyle/>
          <a:p>
            <a:pPr eaLnBrk="1" hangingPunct="1">
              <a:lnSpc>
                <a:spcPct val="90000"/>
              </a:lnSpc>
              <a:buFontTx/>
              <a:buNone/>
              <a:defRPr/>
            </a:pPr>
            <a:r>
              <a:rPr lang="en-US" b="1" dirty="0" smtClean="0">
                <a:latin typeface="+mj-lt"/>
              </a:rPr>
              <a:t>Planning</a:t>
            </a:r>
          </a:p>
          <a:p>
            <a:pPr marL="57150" indent="0" eaLnBrk="1" hangingPunct="1">
              <a:lnSpc>
                <a:spcPct val="90000"/>
              </a:lnSpc>
              <a:buNone/>
              <a:defRPr/>
            </a:pPr>
            <a:r>
              <a:rPr lang="en-CA" dirty="0" smtClean="0">
                <a:latin typeface="+mj-lt"/>
              </a:rPr>
              <a:t>Adopt annual community management </a:t>
            </a:r>
            <a:r>
              <a:rPr lang="en-CA" dirty="0">
                <a:latin typeface="+mj-lt"/>
              </a:rPr>
              <a:t>p</a:t>
            </a:r>
            <a:r>
              <a:rPr lang="en-CA" dirty="0" smtClean="0">
                <a:latin typeface="+mj-lt"/>
              </a:rPr>
              <a:t>lan (CMP) which is to consist of:</a:t>
            </a:r>
          </a:p>
          <a:p>
            <a:pPr lvl="2" eaLnBrk="1" hangingPunct="1">
              <a:lnSpc>
                <a:spcPct val="90000"/>
              </a:lnSpc>
              <a:buFont typeface="Symbol" panose="05050102010706020507" pitchFamily="18" charset="2"/>
              <a:buChar char=""/>
              <a:defRPr/>
            </a:pPr>
            <a:r>
              <a:rPr lang="en-CA" sz="3200" dirty="0" smtClean="0">
                <a:latin typeface="+mj-lt"/>
              </a:rPr>
              <a:t>an operating budget</a:t>
            </a:r>
          </a:p>
          <a:p>
            <a:pPr lvl="2" eaLnBrk="1" hangingPunct="1">
              <a:lnSpc>
                <a:spcPct val="90000"/>
              </a:lnSpc>
              <a:buFont typeface="Symbol" panose="05050102010706020507" pitchFamily="18" charset="2"/>
              <a:buChar char=""/>
              <a:defRPr/>
            </a:pPr>
            <a:r>
              <a:rPr lang="en-CA" sz="3200" dirty="0" smtClean="0">
                <a:latin typeface="+mj-lt"/>
              </a:rPr>
              <a:t>a capital budget</a:t>
            </a:r>
          </a:p>
          <a:p>
            <a:pPr lvl="2" eaLnBrk="1" hangingPunct="1">
              <a:lnSpc>
                <a:spcPct val="90000"/>
              </a:lnSpc>
              <a:buFont typeface="Symbol" panose="05050102010706020507" pitchFamily="18" charset="2"/>
              <a:buChar char=""/>
              <a:defRPr/>
            </a:pPr>
            <a:r>
              <a:rPr lang="en-CA" sz="3200" dirty="0" smtClean="0">
                <a:latin typeface="+mj-lt"/>
              </a:rPr>
              <a:t>a five year capital expenditure program </a:t>
            </a:r>
          </a:p>
          <a:p>
            <a:pPr lvl="2" eaLnBrk="1" hangingPunct="1">
              <a:lnSpc>
                <a:spcPct val="90000"/>
              </a:lnSpc>
              <a:buFont typeface="Symbol" panose="05050102010706020507" pitchFamily="18" charset="2"/>
              <a:buChar char=""/>
              <a:defRPr/>
            </a:pPr>
            <a:r>
              <a:rPr lang="en-CA" sz="3200" dirty="0" smtClean="0">
                <a:latin typeface="+mj-lt"/>
              </a:rPr>
              <a:t>any other component required by the minister</a:t>
            </a:r>
            <a:endParaRPr lang="en-US" sz="3200" b="1" dirty="0" smtClean="0">
              <a:latin typeface="Comic Sans MS" pitchFamily="66" charset="0"/>
            </a:endParaRPr>
          </a:p>
        </p:txBody>
      </p: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a:xfrm>
            <a:off x="587375" y="525462"/>
            <a:ext cx="8229600" cy="1329463"/>
          </a:xfrm>
        </p:spPr>
        <p:txBody>
          <a:bodyPr/>
          <a:lstStyle/>
          <a:p>
            <a:pPr eaLnBrk="1" hangingPunct="1">
              <a:defRPr/>
            </a:pPr>
            <a:r>
              <a:rPr lang="en-US" dirty="0">
                <a:solidFill>
                  <a:schemeClr val="tx1"/>
                </a:solidFill>
                <a:effectLst>
                  <a:outerShdw blurRad="38100" dist="38100" dir="2700000" algn="tl">
                    <a:srgbClr val="C0C0C0"/>
                  </a:outerShdw>
                </a:effectLst>
              </a:rPr>
              <a:t>Financial Management</a:t>
            </a:r>
            <a:endParaRPr lang="en-US" dirty="0" smtClean="0">
              <a:solidFill>
                <a:schemeClr val="folHlink"/>
              </a:solidFill>
              <a:effectLst>
                <a:outerShdw blurRad="38100" dist="38100" dir="2700000" algn="tl">
                  <a:srgbClr val="C0C0C0"/>
                </a:outerShdw>
              </a:effectLst>
              <a:latin typeface="Comic Sans MS" pitchFamily="66" charset="0"/>
            </a:endParaRPr>
          </a:p>
        </p:txBody>
      </p:sp>
      <p:sp>
        <p:nvSpPr>
          <p:cNvPr id="28675" name="Rectangle 3"/>
          <p:cNvSpPr>
            <a:spLocks noGrp="1" noChangeArrowheads="1"/>
          </p:cNvSpPr>
          <p:nvPr>
            <p:ph type="body" idx="1"/>
          </p:nvPr>
        </p:nvSpPr>
        <p:spPr>
          <a:xfrm>
            <a:off x="587375" y="1946366"/>
            <a:ext cx="8281988" cy="4586197"/>
          </a:xfrm>
        </p:spPr>
        <p:txBody>
          <a:bodyPr/>
          <a:lstStyle/>
          <a:p>
            <a:pPr eaLnBrk="1" hangingPunct="1">
              <a:lnSpc>
                <a:spcPct val="90000"/>
              </a:lnSpc>
              <a:buFontTx/>
              <a:buNone/>
              <a:defRPr/>
            </a:pPr>
            <a:r>
              <a:rPr lang="en-US" b="1" dirty="0" smtClean="0">
                <a:latin typeface="+mj-lt"/>
              </a:rPr>
              <a:t>Implementing</a:t>
            </a:r>
          </a:p>
          <a:p>
            <a:pPr lvl="1" eaLnBrk="1" hangingPunct="1">
              <a:lnSpc>
                <a:spcPct val="90000"/>
              </a:lnSpc>
              <a:defRPr/>
            </a:pPr>
            <a:r>
              <a:rPr lang="en-CA" sz="3200" dirty="0" smtClean="0">
                <a:latin typeface="+mj-lt"/>
              </a:rPr>
              <a:t>decisions are guided by the CMP</a:t>
            </a:r>
          </a:p>
          <a:p>
            <a:pPr lvl="1" eaLnBrk="1" hangingPunct="1">
              <a:lnSpc>
                <a:spcPct val="90000"/>
              </a:lnSpc>
              <a:defRPr/>
            </a:pPr>
            <a:r>
              <a:rPr lang="en-CA" sz="3200" dirty="0" smtClean="0">
                <a:latin typeface="+mj-lt"/>
              </a:rPr>
              <a:t>significant deviations from the plan</a:t>
            </a:r>
          </a:p>
          <a:p>
            <a:pPr lvl="1" eaLnBrk="1" hangingPunct="1">
              <a:lnSpc>
                <a:spcPct val="90000"/>
              </a:lnSpc>
              <a:defRPr/>
            </a:pPr>
            <a:r>
              <a:rPr lang="en-US" sz="3200" dirty="0" smtClean="0">
                <a:latin typeface="+mj-lt"/>
              </a:rPr>
              <a:t>anticipated deficits must be reported to the minister for approval </a:t>
            </a:r>
            <a:endParaRPr lang="en-US" sz="3200" dirty="0">
              <a:latin typeface="+mj-lt"/>
            </a:endParaRPr>
          </a:p>
          <a:p>
            <a:pPr lvl="1" eaLnBrk="1" hangingPunct="1">
              <a:lnSpc>
                <a:spcPct val="90000"/>
              </a:lnSpc>
              <a:defRPr/>
            </a:pPr>
            <a:r>
              <a:rPr lang="en-CA" sz="3200" dirty="0">
                <a:latin typeface="+mj-lt"/>
              </a:rPr>
              <a:t>u</a:t>
            </a:r>
            <a:r>
              <a:rPr lang="en-CA" sz="3200" dirty="0" smtClean="0">
                <a:latin typeface="+mj-lt"/>
              </a:rPr>
              <a:t>nplanned expenditures</a:t>
            </a:r>
          </a:p>
          <a:p>
            <a:pPr lvl="1" eaLnBrk="1" hangingPunct="1">
              <a:lnSpc>
                <a:spcPct val="90000"/>
              </a:lnSpc>
              <a:defRPr/>
            </a:pPr>
            <a:r>
              <a:rPr lang="en-CA" sz="3200" dirty="0">
                <a:latin typeface="+mj-lt"/>
              </a:rPr>
              <a:t>e</a:t>
            </a:r>
            <a:r>
              <a:rPr lang="en-CA" sz="3200" dirty="0" smtClean="0">
                <a:latin typeface="+mj-lt"/>
              </a:rPr>
              <a:t>xcess revenues</a:t>
            </a:r>
            <a:endParaRPr lang="en-US" sz="3200" dirty="0" smtClean="0">
              <a:latin typeface="+mj-lt"/>
            </a:endParaRPr>
          </a:p>
          <a:p>
            <a:pPr eaLnBrk="1" hangingPunct="1">
              <a:lnSpc>
                <a:spcPct val="90000"/>
              </a:lnSpc>
              <a:defRPr/>
            </a:pPr>
            <a:endParaRPr lang="en-US" dirty="0" smtClean="0">
              <a:latin typeface="Comic Sans MS" pitchFamily="66" charset="0"/>
            </a:endParaRPr>
          </a:p>
          <a:p>
            <a:pPr eaLnBrk="1" hangingPunct="1">
              <a:lnSpc>
                <a:spcPct val="90000"/>
              </a:lnSpc>
              <a:defRPr/>
            </a:pPr>
            <a:endParaRPr lang="en-US" sz="3600" dirty="0" smtClean="0">
              <a:latin typeface="Comic Sans MS" pitchFamily="66" charset="0"/>
            </a:endParaRPr>
          </a:p>
          <a:p>
            <a:pPr lvl="1" eaLnBrk="1" hangingPunct="1">
              <a:lnSpc>
                <a:spcPct val="90000"/>
              </a:lnSpc>
              <a:defRPr/>
            </a:pPr>
            <a:endParaRPr lang="en-US" b="1" dirty="0" smtClean="0">
              <a:latin typeface="Comic Sans MS" pitchFamily="66" charset="0"/>
            </a:endParaRPr>
          </a:p>
        </p:txBody>
      </p:sp>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a:xfrm>
            <a:off x="444500" y="830263"/>
            <a:ext cx="8229600" cy="1143000"/>
          </a:xfrm>
        </p:spPr>
        <p:txBody>
          <a:bodyPr/>
          <a:lstStyle/>
          <a:p>
            <a:pPr eaLnBrk="1" hangingPunct="1">
              <a:defRPr/>
            </a:pPr>
            <a:r>
              <a:rPr lang="en-US" dirty="0">
                <a:solidFill>
                  <a:schemeClr val="tx1"/>
                </a:solidFill>
                <a:effectLst>
                  <a:outerShdw blurRad="38100" dist="38100" dir="2700000" algn="tl">
                    <a:srgbClr val="C0C0C0"/>
                  </a:outerShdw>
                </a:effectLst>
              </a:rPr>
              <a:t>Financial Management</a:t>
            </a:r>
            <a:endParaRPr lang="en-US" dirty="0" smtClean="0">
              <a:solidFill>
                <a:schemeClr val="folHlink"/>
              </a:solidFill>
              <a:effectLst>
                <a:outerShdw blurRad="38100" dist="38100" dir="2700000" algn="tl">
                  <a:srgbClr val="C0C0C0"/>
                </a:outerShdw>
              </a:effectLst>
              <a:latin typeface="Comic Sans MS" pitchFamily="66" charset="0"/>
            </a:endParaRPr>
          </a:p>
        </p:txBody>
      </p:sp>
      <p:sp>
        <p:nvSpPr>
          <p:cNvPr id="29699" name="Rectangle 3"/>
          <p:cNvSpPr>
            <a:spLocks noGrp="1" noChangeArrowheads="1"/>
          </p:cNvSpPr>
          <p:nvPr>
            <p:ph type="body" idx="1"/>
          </p:nvPr>
        </p:nvSpPr>
        <p:spPr>
          <a:xfrm>
            <a:off x="552450" y="2168434"/>
            <a:ext cx="8348482" cy="3897404"/>
          </a:xfrm>
        </p:spPr>
        <p:txBody>
          <a:bodyPr/>
          <a:lstStyle/>
          <a:p>
            <a:pPr eaLnBrk="1" hangingPunct="1">
              <a:lnSpc>
                <a:spcPct val="90000"/>
              </a:lnSpc>
              <a:buFontTx/>
              <a:buNone/>
              <a:defRPr/>
            </a:pPr>
            <a:r>
              <a:rPr lang="en-US" b="1" dirty="0" smtClean="0"/>
              <a:t>Controlling</a:t>
            </a:r>
          </a:p>
          <a:p>
            <a:pPr lvl="1" eaLnBrk="1" hangingPunct="1">
              <a:lnSpc>
                <a:spcPct val="90000"/>
              </a:lnSpc>
              <a:defRPr/>
            </a:pPr>
            <a:r>
              <a:rPr lang="en-CA" sz="3200" dirty="0"/>
              <a:t>c</a:t>
            </a:r>
            <a:r>
              <a:rPr lang="en-CA" sz="3200" dirty="0" smtClean="0"/>
              <a:t>urrent and accurate financial information</a:t>
            </a:r>
          </a:p>
          <a:p>
            <a:pPr lvl="1" eaLnBrk="1" hangingPunct="1">
              <a:lnSpc>
                <a:spcPct val="90000"/>
              </a:lnSpc>
              <a:defRPr/>
            </a:pPr>
            <a:r>
              <a:rPr lang="en-CA" sz="3200" dirty="0"/>
              <a:t>i</a:t>
            </a:r>
            <a:r>
              <a:rPr lang="en-CA" sz="3200" dirty="0" smtClean="0"/>
              <a:t>nformation found in financial statements</a:t>
            </a:r>
          </a:p>
          <a:p>
            <a:pPr lvl="1" eaLnBrk="1" hangingPunct="1">
              <a:lnSpc>
                <a:spcPct val="90000"/>
              </a:lnSpc>
              <a:defRPr/>
            </a:pPr>
            <a:r>
              <a:rPr lang="en-CA" sz="3200" dirty="0"/>
              <a:t>u</a:t>
            </a:r>
            <a:r>
              <a:rPr lang="en-CA" sz="3200" dirty="0" smtClean="0"/>
              <a:t>nderstanding and interpreting financial statements</a:t>
            </a:r>
          </a:p>
          <a:p>
            <a:pPr eaLnBrk="1" hangingPunct="1">
              <a:lnSpc>
                <a:spcPct val="90000"/>
              </a:lnSpc>
              <a:defRPr/>
            </a:pPr>
            <a:endParaRPr lang="en-CA" dirty="0" smtClean="0">
              <a:latin typeface="Comic Sans MS" pitchFamily="66" charset="0"/>
            </a:endParaRPr>
          </a:p>
          <a:p>
            <a:pPr eaLnBrk="1" hangingPunct="1">
              <a:lnSpc>
                <a:spcPct val="90000"/>
              </a:lnSpc>
              <a:defRPr/>
            </a:pPr>
            <a:endParaRPr lang="en-US" sz="3600" dirty="0" smtClean="0">
              <a:latin typeface="Comic Sans MS" pitchFamily="66" charset="0"/>
            </a:endParaRPr>
          </a:p>
          <a:p>
            <a:pPr lvl="1" eaLnBrk="1" hangingPunct="1">
              <a:lnSpc>
                <a:spcPct val="90000"/>
              </a:lnSpc>
              <a:defRPr/>
            </a:pPr>
            <a:endParaRPr lang="en-US" b="1" dirty="0" smtClean="0">
              <a:latin typeface="Comic Sans MS" pitchFamily="66" charset="0"/>
            </a:endParaRPr>
          </a:p>
        </p:txBody>
      </p:sp>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a:xfrm>
            <a:off x="688975" y="2117724"/>
            <a:ext cx="8229600" cy="2637155"/>
          </a:xfrm>
        </p:spPr>
        <p:txBody>
          <a:bodyPr/>
          <a:lstStyle/>
          <a:p>
            <a:pPr algn="l" eaLnBrk="1" hangingPunct="1">
              <a:defRPr/>
            </a:pPr>
            <a:r>
              <a:rPr lang="en-CA" sz="3200" dirty="0" smtClean="0">
                <a:solidFill>
                  <a:schemeClr val="tx1"/>
                </a:solidFill>
              </a:rPr>
              <a:t>Understanding and Interpreting Financial Statements</a:t>
            </a:r>
            <a:br>
              <a:rPr lang="en-CA" sz="3200" dirty="0" smtClean="0">
                <a:solidFill>
                  <a:schemeClr val="tx1"/>
                </a:solidFill>
              </a:rPr>
            </a:br>
            <a:r>
              <a:rPr lang="en-CA" sz="3200" dirty="0">
                <a:solidFill>
                  <a:schemeClr val="tx1"/>
                </a:solidFill>
              </a:rPr>
              <a:t/>
            </a:r>
            <a:br>
              <a:rPr lang="en-CA" sz="3200" dirty="0">
                <a:solidFill>
                  <a:schemeClr val="tx1"/>
                </a:solidFill>
              </a:rPr>
            </a:br>
            <a:r>
              <a:rPr lang="en-CA" altLang="en-US" sz="3200" b="0" dirty="0">
                <a:solidFill>
                  <a:schemeClr val="tx1"/>
                </a:solidFill>
              </a:rPr>
              <a:t>Refer to Appendix B </a:t>
            </a:r>
            <a:r>
              <a:rPr lang="en-CA" altLang="en-US" sz="3200" b="0" dirty="0" smtClean="0">
                <a:solidFill>
                  <a:schemeClr val="tx1"/>
                </a:solidFill>
              </a:rPr>
              <a:t>as a guide</a:t>
            </a:r>
            <a:endParaRPr lang="en-US" sz="3200" dirty="0" smtClean="0">
              <a:solidFill>
                <a:schemeClr val="folHlink"/>
              </a:solidFill>
              <a:effectLst>
                <a:outerShdw blurRad="38100" dist="38100" dir="2700000" algn="tl">
                  <a:srgbClr val="C0C0C0"/>
                </a:outerShdw>
              </a:effectLst>
              <a:latin typeface="Comic Sans MS" pitchFamily="66" charset="0"/>
            </a:endParaRPr>
          </a:p>
        </p:txBody>
      </p:sp>
      <p:sp>
        <p:nvSpPr>
          <p:cNvPr id="4" name="Rectangle 2"/>
          <p:cNvSpPr txBox="1">
            <a:spLocks noChangeArrowheads="1"/>
          </p:cNvSpPr>
          <p:nvPr/>
        </p:nvSpPr>
        <p:spPr bwMode="auto">
          <a:xfrm>
            <a:off x="444500" y="830263"/>
            <a:ext cx="8229600" cy="959348"/>
          </a:xfrm>
          <a:prstGeom prst="rect">
            <a:avLst/>
          </a:prstGeom>
          <a:noFill/>
          <a:ln w="9525">
            <a:noFill/>
            <a:miter lim="800000"/>
            <a:headEnd/>
            <a:tailEnd/>
          </a:ln>
        </p:spPr>
        <p:txBody>
          <a:bodyPr anchor="ctr"/>
          <a:lstStyle/>
          <a:p>
            <a:pPr algn="ctr" eaLnBrk="1" hangingPunct="1">
              <a:defRPr/>
            </a:pPr>
            <a:r>
              <a:rPr lang="en-US" sz="4000" b="1" dirty="0">
                <a:effectLst>
                  <a:outerShdw blurRad="38100" dist="38100" dir="2700000" algn="tl">
                    <a:srgbClr val="C0C0C0"/>
                  </a:outerShdw>
                </a:effectLst>
              </a:rPr>
              <a:t>Financial Management</a:t>
            </a:r>
            <a:endParaRPr lang="en-US" sz="4000" b="1" kern="0" dirty="0">
              <a:solidFill>
                <a:schemeClr val="folHlink"/>
              </a:solidFill>
              <a:effectLst>
                <a:outerShdw blurRad="38100" dist="38100" dir="2700000" algn="tl">
                  <a:srgbClr val="C0C0C0"/>
                </a:outerShdw>
              </a:effectLst>
              <a:latin typeface="Comic Sans MS" pitchFamily="66" charset="0"/>
              <a:ea typeface="+mj-ea"/>
              <a:cs typeface="+mj-cs"/>
            </a:endParaRPr>
          </a:p>
        </p:txBody>
      </p:sp>
    </p:spTree>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Module 4</a:t>
            </a:r>
            <a:endParaRPr lang="en-CA" dirty="0"/>
          </a:p>
        </p:txBody>
      </p:sp>
      <p:sp>
        <p:nvSpPr>
          <p:cNvPr id="3" name="Content Placeholder 2"/>
          <p:cNvSpPr>
            <a:spLocks noGrp="1"/>
          </p:cNvSpPr>
          <p:nvPr>
            <p:ph idx="1"/>
          </p:nvPr>
        </p:nvSpPr>
        <p:spPr>
          <a:xfrm>
            <a:off x="450850" y="2931885"/>
            <a:ext cx="8229600" cy="3592739"/>
          </a:xfrm>
        </p:spPr>
        <p:txBody>
          <a:bodyPr/>
          <a:lstStyle/>
          <a:p>
            <a:pPr marL="0" indent="0" algn="ctr">
              <a:buNone/>
            </a:pPr>
            <a:r>
              <a:rPr lang="en-CA" sz="4800" b="1" dirty="0" smtClean="0">
                <a:effectLst>
                  <a:outerShdw blurRad="38100" dist="38100" dir="2700000" algn="tl">
                    <a:srgbClr val="000000">
                      <a:alpha val="43137"/>
                    </a:srgbClr>
                  </a:outerShdw>
                </a:effectLst>
              </a:rPr>
              <a:t>Council Member’s Code of Conduct</a:t>
            </a:r>
            <a:endParaRPr lang="en-CA" sz="4800" b="1" dirty="0"/>
          </a:p>
        </p:txBody>
      </p:sp>
    </p:spTree>
    <p:extLst>
      <p:ext uri="{BB962C8B-B14F-4D97-AF65-F5344CB8AC3E}">
        <p14:creationId xmlns:p14="http://schemas.microsoft.com/office/powerpoint/2010/main" val="1836786807"/>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504825" y="636588"/>
            <a:ext cx="8229600" cy="882650"/>
          </a:xfrm>
        </p:spPr>
        <p:txBody>
          <a:bodyPr/>
          <a:lstStyle/>
          <a:p>
            <a:pPr eaLnBrk="1" hangingPunct="1">
              <a:defRPr/>
            </a:pPr>
            <a:r>
              <a:rPr lang="en-US" dirty="0" smtClean="0">
                <a:solidFill>
                  <a:schemeClr val="tx1"/>
                </a:solidFill>
                <a:effectLst>
                  <a:outerShdw blurRad="38100" dist="38100" dir="2700000" algn="tl">
                    <a:srgbClr val="C0C0C0"/>
                  </a:outerShdw>
                </a:effectLst>
                <a:latin typeface="+mn-lt"/>
              </a:rPr>
              <a:t>Code of Conduct</a:t>
            </a:r>
          </a:p>
        </p:txBody>
      </p:sp>
      <p:sp>
        <p:nvSpPr>
          <p:cNvPr id="22531" name="Rectangle 3"/>
          <p:cNvSpPr>
            <a:spLocks noGrp="1" noChangeArrowheads="1"/>
          </p:cNvSpPr>
          <p:nvPr>
            <p:ph type="body" idx="1"/>
          </p:nvPr>
        </p:nvSpPr>
        <p:spPr>
          <a:xfrm>
            <a:off x="352926" y="1770743"/>
            <a:ext cx="8567237" cy="4902773"/>
          </a:xfrm>
        </p:spPr>
        <p:txBody>
          <a:bodyPr/>
          <a:lstStyle/>
          <a:p>
            <a:pPr lvl="0"/>
            <a:r>
              <a:rPr lang="en-GB" dirty="0"/>
              <a:t>h</a:t>
            </a:r>
            <a:r>
              <a:rPr lang="en-GB" dirty="0" smtClean="0"/>
              <a:t>elps </a:t>
            </a:r>
            <a:r>
              <a:rPr lang="en-GB" dirty="0"/>
              <a:t>to ensure </a:t>
            </a:r>
            <a:r>
              <a:rPr lang="en-GB" dirty="0" smtClean="0"/>
              <a:t>acceptable </a:t>
            </a:r>
            <a:r>
              <a:rPr lang="en-GB" dirty="0"/>
              <a:t>conduct and behaviour </a:t>
            </a:r>
            <a:endParaRPr lang="en-GB" dirty="0" smtClean="0"/>
          </a:p>
          <a:p>
            <a:pPr lvl="0"/>
            <a:r>
              <a:rPr lang="en-GB" dirty="0"/>
              <a:t>i</a:t>
            </a:r>
            <a:r>
              <a:rPr lang="en-GB" dirty="0" smtClean="0"/>
              <a:t>s </a:t>
            </a:r>
            <a:r>
              <a:rPr lang="en-GB" dirty="0"/>
              <a:t>in addition to existing legislation under which councils </a:t>
            </a:r>
            <a:r>
              <a:rPr lang="en-GB" dirty="0" smtClean="0"/>
              <a:t>govern</a:t>
            </a:r>
            <a:endParaRPr lang="en-CA" dirty="0"/>
          </a:p>
          <a:p>
            <a:pPr lvl="0"/>
            <a:r>
              <a:rPr lang="en-GB" dirty="0"/>
              <a:t>i</a:t>
            </a:r>
            <a:r>
              <a:rPr lang="en-GB" dirty="0" smtClean="0"/>
              <a:t>ncludes consequence </a:t>
            </a:r>
            <a:r>
              <a:rPr lang="en-GB" dirty="0"/>
              <a:t>of breaching the code </a:t>
            </a:r>
            <a:r>
              <a:rPr lang="en-GB" dirty="0" smtClean="0"/>
              <a:t>of conduct</a:t>
            </a:r>
          </a:p>
          <a:p>
            <a:r>
              <a:rPr lang="en-GB" dirty="0" smtClean="0"/>
              <a:t>a sample can be found in the </a:t>
            </a:r>
            <a:r>
              <a:rPr lang="en-GB" i="1" dirty="0" smtClean="0"/>
              <a:t>Financial </a:t>
            </a:r>
            <a:r>
              <a:rPr lang="en-GB" i="1" dirty="0"/>
              <a:t>Management </a:t>
            </a:r>
            <a:r>
              <a:rPr lang="en-GB" i="1" dirty="0" smtClean="0"/>
              <a:t>Guide </a:t>
            </a:r>
            <a:endParaRPr lang="en-CA" dirty="0"/>
          </a:p>
          <a:p>
            <a:endParaRPr lang="en-US" sz="3600" dirty="0" smtClean="0">
              <a:latin typeface="Comic Sans MS" pitchFamily="66" charset="0"/>
            </a:endParaRPr>
          </a:p>
          <a:p>
            <a:pPr eaLnBrk="1" hangingPunct="1">
              <a:defRPr/>
            </a:pPr>
            <a:endParaRPr lang="en-US" dirty="0" smtClean="0">
              <a:latin typeface="Comic Sans MS" pitchFamily="66" charset="0"/>
            </a:endParaRPr>
          </a:p>
        </p:txBody>
      </p:sp>
    </p:spTree>
    <p:extLst>
      <p:ext uri="{BB962C8B-B14F-4D97-AF65-F5344CB8AC3E}">
        <p14:creationId xmlns:p14="http://schemas.microsoft.com/office/powerpoint/2010/main" val="256600845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649288" y="976313"/>
            <a:ext cx="8229600" cy="1143000"/>
          </a:xfrm>
        </p:spPr>
        <p:txBody>
          <a:bodyPr/>
          <a:lstStyle/>
          <a:p>
            <a:pPr eaLnBrk="1" hangingPunct="1">
              <a:defRPr/>
            </a:pPr>
            <a:r>
              <a:rPr lang="en-US" dirty="0" smtClean="0">
                <a:solidFill>
                  <a:schemeClr val="tx1"/>
                </a:solidFill>
                <a:effectLst>
                  <a:outerShdw blurRad="38100" dist="38100" dir="2700000" algn="tl">
                    <a:srgbClr val="C0C0C0"/>
                  </a:outerShdw>
                </a:effectLst>
              </a:rPr>
              <a:t>Distribution of Legislative Powers in Canada</a:t>
            </a:r>
          </a:p>
        </p:txBody>
      </p:sp>
      <p:sp>
        <p:nvSpPr>
          <p:cNvPr id="7171" name="Rectangle 3"/>
          <p:cNvSpPr>
            <a:spLocks noGrp="1" noChangeArrowheads="1"/>
          </p:cNvSpPr>
          <p:nvPr>
            <p:ph type="body" idx="1"/>
          </p:nvPr>
        </p:nvSpPr>
        <p:spPr>
          <a:xfrm>
            <a:off x="481013" y="2922588"/>
            <a:ext cx="8397875" cy="3659187"/>
          </a:xfrm>
        </p:spPr>
        <p:txBody>
          <a:bodyPr/>
          <a:lstStyle/>
          <a:p>
            <a:pPr marL="0" indent="0" eaLnBrk="1" hangingPunct="1">
              <a:buNone/>
              <a:defRPr/>
            </a:pPr>
            <a:r>
              <a:rPr lang="en-US" altLang="en-US" dirty="0" smtClean="0">
                <a:latin typeface="+mj-lt"/>
              </a:rPr>
              <a:t>The:</a:t>
            </a:r>
          </a:p>
          <a:p>
            <a:pPr eaLnBrk="1" hangingPunct="1">
              <a:defRPr/>
            </a:pPr>
            <a:r>
              <a:rPr lang="en-US" altLang="en-US" dirty="0" smtClean="0">
                <a:latin typeface="+mj-lt"/>
              </a:rPr>
              <a:t>federal Constitution Act </a:t>
            </a:r>
          </a:p>
          <a:p>
            <a:pPr eaLnBrk="1" hangingPunct="1">
              <a:defRPr/>
            </a:pPr>
            <a:r>
              <a:rPr lang="en-US" altLang="en-US" dirty="0" smtClean="0">
                <a:latin typeface="+mj-lt"/>
              </a:rPr>
              <a:t>federal government </a:t>
            </a:r>
          </a:p>
          <a:p>
            <a:pPr eaLnBrk="1" hangingPunct="1">
              <a:defRPr/>
            </a:pPr>
            <a:r>
              <a:rPr lang="en-US" altLang="en-US" dirty="0" smtClean="0">
                <a:latin typeface="+mj-lt"/>
              </a:rPr>
              <a:t>provincial governments</a:t>
            </a:r>
            <a:endParaRPr lang="en-US" altLang="en-US" dirty="0" smtClean="0">
              <a:latin typeface="Comic Sans MS" panose="030F0702030302020204" pitchFamily="66" charset="0"/>
            </a:endParaRPr>
          </a:p>
          <a:p>
            <a:pPr eaLnBrk="1" hangingPunct="1">
              <a:defRPr/>
            </a:pPr>
            <a:endParaRPr lang="en-US" altLang="en-US" dirty="0" smtClean="0"/>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4500" y="449943"/>
            <a:ext cx="8229600" cy="1451882"/>
          </a:xfrm>
        </p:spPr>
        <p:txBody>
          <a:bodyPr/>
          <a:lstStyle/>
          <a:p>
            <a:r>
              <a:rPr lang="en-US" dirty="0">
                <a:solidFill>
                  <a:schemeClr val="tx1"/>
                </a:solidFill>
                <a:effectLst>
                  <a:outerShdw blurRad="38100" dist="38100" dir="2700000" algn="tl">
                    <a:srgbClr val="C0C0C0"/>
                  </a:outerShdw>
                </a:effectLst>
              </a:rPr>
              <a:t>Code of Conduct</a:t>
            </a:r>
            <a:endParaRPr lang="en-CA" dirty="0"/>
          </a:p>
        </p:txBody>
      </p:sp>
      <p:sp>
        <p:nvSpPr>
          <p:cNvPr id="3" name="Content Placeholder 2"/>
          <p:cNvSpPr>
            <a:spLocks noGrp="1"/>
          </p:cNvSpPr>
          <p:nvPr>
            <p:ph idx="1"/>
          </p:nvPr>
        </p:nvSpPr>
        <p:spPr>
          <a:xfrm>
            <a:off x="450850" y="1683657"/>
            <a:ext cx="8352908" cy="4752585"/>
          </a:xfrm>
        </p:spPr>
        <p:txBody>
          <a:bodyPr/>
          <a:lstStyle/>
          <a:p>
            <a:pPr marL="0" indent="0">
              <a:buNone/>
            </a:pPr>
            <a:r>
              <a:rPr lang="en-CA" dirty="0" smtClean="0"/>
              <a:t>Developing an effective code of conduct:</a:t>
            </a:r>
          </a:p>
          <a:p>
            <a:pPr lvl="1">
              <a:buFont typeface="Symbol" panose="05050102010706020507" pitchFamily="18" charset="2"/>
              <a:buChar char=""/>
            </a:pPr>
            <a:r>
              <a:rPr lang="en-GB" sz="3200" kern="1200" dirty="0"/>
              <a:t>d</a:t>
            </a:r>
            <a:r>
              <a:rPr lang="en-GB" sz="3200" kern="1200" dirty="0" smtClean="0"/>
              <a:t>on’t </a:t>
            </a:r>
            <a:r>
              <a:rPr lang="en-GB" sz="3200" kern="1200" dirty="0"/>
              <a:t>overlook the importance of the process</a:t>
            </a:r>
            <a:endParaRPr lang="en-CA" sz="3200" kern="1200" dirty="0"/>
          </a:p>
          <a:p>
            <a:pPr lvl="1">
              <a:buFont typeface="Symbol" panose="05050102010706020507" pitchFamily="18" charset="2"/>
              <a:buChar char=""/>
            </a:pPr>
            <a:r>
              <a:rPr lang="en-GB" sz="3200" kern="1200" dirty="0"/>
              <a:t>m</a:t>
            </a:r>
            <a:r>
              <a:rPr lang="en-GB" sz="3200" kern="1200" dirty="0" smtClean="0"/>
              <a:t>ake </a:t>
            </a:r>
            <a:r>
              <a:rPr lang="en-GB" sz="3200" kern="1200" dirty="0"/>
              <a:t>the code of conduct meaningful</a:t>
            </a:r>
            <a:endParaRPr lang="en-CA" sz="3200" kern="1200" dirty="0"/>
          </a:p>
          <a:p>
            <a:pPr lvl="1">
              <a:buFont typeface="Symbol" panose="05050102010706020507" pitchFamily="18" charset="2"/>
              <a:buChar char=""/>
            </a:pPr>
            <a:r>
              <a:rPr lang="en-GB" sz="3200" kern="1200" dirty="0"/>
              <a:t>m</a:t>
            </a:r>
            <a:r>
              <a:rPr lang="en-GB" sz="3200" kern="1200" dirty="0" smtClean="0"/>
              <a:t>ake </a:t>
            </a:r>
            <a:r>
              <a:rPr lang="en-GB" sz="3200" kern="1200" dirty="0"/>
              <a:t>sure the code of conduct is consistent with existing laws and policies</a:t>
            </a:r>
            <a:endParaRPr lang="en-CA" sz="3200" kern="1200" dirty="0"/>
          </a:p>
          <a:p>
            <a:pPr lvl="1">
              <a:buFont typeface="Symbol" panose="05050102010706020507" pitchFamily="18" charset="2"/>
              <a:buChar char=""/>
            </a:pPr>
            <a:r>
              <a:rPr lang="en-GB" sz="3200" kern="1200" dirty="0"/>
              <a:t>o</a:t>
            </a:r>
            <a:r>
              <a:rPr lang="en-GB" sz="3200" kern="1200" dirty="0" smtClean="0"/>
              <a:t>ffer </a:t>
            </a:r>
            <a:r>
              <a:rPr lang="en-GB" sz="3200" kern="1200" dirty="0"/>
              <a:t>ongoing advice, education and support</a:t>
            </a:r>
            <a:endParaRPr lang="en-CA" sz="3200" kern="1200" dirty="0"/>
          </a:p>
          <a:p>
            <a:pPr lvl="1">
              <a:buFont typeface="Symbol" panose="05050102010706020507" pitchFamily="18" charset="2"/>
              <a:buChar char=""/>
            </a:pPr>
            <a:r>
              <a:rPr lang="en-GB" sz="3200" kern="1200" dirty="0"/>
              <a:t>r</a:t>
            </a:r>
            <a:r>
              <a:rPr lang="en-GB" sz="3200" kern="1200" dirty="0" smtClean="0"/>
              <a:t>evisit </a:t>
            </a:r>
            <a:r>
              <a:rPr lang="en-GB" sz="3200" kern="1200" dirty="0"/>
              <a:t>it regularly</a:t>
            </a:r>
            <a:endParaRPr lang="en-CA" sz="3200" kern="1200" dirty="0"/>
          </a:p>
          <a:p>
            <a:pPr marL="0" indent="0">
              <a:buNone/>
            </a:pPr>
            <a:endParaRPr lang="en-CA" dirty="0" smtClean="0"/>
          </a:p>
          <a:p>
            <a:pPr marL="0" indent="0">
              <a:buNone/>
            </a:pPr>
            <a:endParaRPr lang="en-CA" dirty="0"/>
          </a:p>
        </p:txBody>
      </p:sp>
    </p:spTree>
    <p:extLst>
      <p:ext uri="{BB962C8B-B14F-4D97-AF65-F5344CB8AC3E}">
        <p14:creationId xmlns:p14="http://schemas.microsoft.com/office/powerpoint/2010/main" val="2067833483"/>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Module 5</a:t>
            </a:r>
            <a:endParaRPr lang="en-CA" dirty="0"/>
          </a:p>
        </p:txBody>
      </p:sp>
      <p:sp>
        <p:nvSpPr>
          <p:cNvPr id="3" name="Content Placeholder 2"/>
          <p:cNvSpPr>
            <a:spLocks noGrp="1"/>
          </p:cNvSpPr>
          <p:nvPr>
            <p:ph idx="1"/>
          </p:nvPr>
        </p:nvSpPr>
        <p:spPr>
          <a:xfrm>
            <a:off x="450850" y="2931885"/>
            <a:ext cx="8229600" cy="3592739"/>
          </a:xfrm>
        </p:spPr>
        <p:txBody>
          <a:bodyPr/>
          <a:lstStyle/>
          <a:p>
            <a:pPr marL="0" indent="0" algn="ctr">
              <a:buNone/>
            </a:pPr>
            <a:r>
              <a:rPr lang="en-CA" sz="4800" b="1" dirty="0" smtClean="0">
                <a:effectLst>
                  <a:outerShdw blurRad="38100" dist="38100" dir="2700000" algn="tl">
                    <a:srgbClr val="000000">
                      <a:alpha val="43137"/>
                    </a:srgbClr>
                  </a:outerShdw>
                </a:effectLst>
              </a:rPr>
              <a:t>Conflict of Interest</a:t>
            </a:r>
            <a:endParaRPr lang="en-CA" sz="4800" b="1" dirty="0"/>
          </a:p>
        </p:txBody>
      </p:sp>
    </p:spTree>
    <p:extLst>
      <p:ext uri="{BB962C8B-B14F-4D97-AF65-F5344CB8AC3E}">
        <p14:creationId xmlns:p14="http://schemas.microsoft.com/office/powerpoint/2010/main" val="3339000190"/>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373063" y="749300"/>
            <a:ext cx="8229600" cy="1143000"/>
          </a:xfrm>
        </p:spPr>
        <p:txBody>
          <a:bodyPr/>
          <a:lstStyle/>
          <a:p>
            <a:pPr eaLnBrk="1" hangingPunct="1">
              <a:defRPr/>
            </a:pPr>
            <a:r>
              <a:rPr lang="en-CA" dirty="0" smtClean="0">
                <a:solidFill>
                  <a:schemeClr val="tx1"/>
                </a:solidFill>
                <a:effectLst>
                  <a:outerShdw blurRad="38100" dist="38100" dir="2700000" algn="tl">
                    <a:srgbClr val="000000">
                      <a:alpha val="43137"/>
                    </a:srgbClr>
                  </a:outerShdw>
                </a:effectLst>
              </a:rPr>
              <a:t>Conflict of Interest</a:t>
            </a:r>
            <a:endParaRPr lang="en-US" dirty="0" smtClean="0">
              <a:solidFill>
                <a:schemeClr val="tx1"/>
              </a:solidFill>
              <a:effectLst>
                <a:outerShdw blurRad="38100" dist="38100" dir="2700000" algn="tl">
                  <a:srgbClr val="000000">
                    <a:alpha val="43137"/>
                  </a:srgbClr>
                </a:outerShdw>
              </a:effectLst>
            </a:endParaRPr>
          </a:p>
        </p:txBody>
      </p:sp>
      <p:sp>
        <p:nvSpPr>
          <p:cNvPr id="47107" name="Rectangle 3"/>
          <p:cNvSpPr>
            <a:spLocks noGrp="1" noChangeArrowheads="1"/>
          </p:cNvSpPr>
          <p:nvPr>
            <p:ph type="body" idx="1"/>
          </p:nvPr>
        </p:nvSpPr>
        <p:spPr>
          <a:xfrm>
            <a:off x="689811" y="2037346"/>
            <a:ext cx="7904914" cy="4515853"/>
          </a:xfrm>
        </p:spPr>
        <p:txBody>
          <a:bodyPr/>
          <a:lstStyle/>
          <a:p>
            <a:pPr eaLnBrk="1" hangingPunct="1">
              <a:lnSpc>
                <a:spcPct val="90000"/>
              </a:lnSpc>
            </a:pPr>
            <a:r>
              <a:rPr lang="en-CA" altLang="en-US" dirty="0" smtClean="0"/>
              <a:t>occurs when a council member takes advantage of their position on council to benefit themselves or immediate family </a:t>
            </a:r>
          </a:p>
          <a:p>
            <a:pPr eaLnBrk="1" hangingPunct="1">
              <a:lnSpc>
                <a:spcPct val="90000"/>
              </a:lnSpc>
            </a:pPr>
            <a:r>
              <a:rPr lang="en-CA" altLang="en-US" dirty="0"/>
              <a:t>m</a:t>
            </a:r>
            <a:r>
              <a:rPr lang="en-CA" altLang="en-US" dirty="0" smtClean="0"/>
              <a:t>embers of council cannot use their position for direct personal gain </a:t>
            </a:r>
          </a:p>
          <a:p>
            <a:pPr eaLnBrk="1" hangingPunct="1">
              <a:lnSpc>
                <a:spcPct val="90000"/>
              </a:lnSpc>
            </a:pPr>
            <a:r>
              <a:rPr lang="en-CA" altLang="en-US" dirty="0"/>
              <a:t>m</a:t>
            </a:r>
            <a:r>
              <a:rPr lang="en-CA" altLang="en-US" dirty="0" smtClean="0"/>
              <a:t>embers of council must excuse themselves from the meeting if they have a conflict of interest</a:t>
            </a:r>
          </a:p>
          <a:p>
            <a:pPr eaLnBrk="1" hangingPunct="1">
              <a:lnSpc>
                <a:spcPct val="90000"/>
              </a:lnSpc>
            </a:pPr>
            <a:endParaRPr lang="en-US" altLang="en-US" sz="3600" dirty="0" smtClean="0">
              <a:latin typeface="Comic Sans MS" panose="030F0702030302020204" pitchFamily="66" charset="0"/>
            </a:endParaRPr>
          </a:p>
          <a:p>
            <a:pPr lvl="1" eaLnBrk="1" hangingPunct="1">
              <a:lnSpc>
                <a:spcPct val="90000"/>
              </a:lnSpc>
            </a:pPr>
            <a:endParaRPr lang="en-US" altLang="en-US" b="1" dirty="0" smtClean="0">
              <a:latin typeface="Comic Sans MS" panose="030F0702030302020204" pitchFamily="66" charset="0"/>
            </a:endParaRPr>
          </a:p>
        </p:txBody>
      </p:sp>
    </p:spTree>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a:xfrm>
            <a:off x="414338" y="606425"/>
            <a:ext cx="8229600" cy="1143000"/>
          </a:xfrm>
        </p:spPr>
        <p:txBody>
          <a:bodyPr/>
          <a:lstStyle/>
          <a:p>
            <a:pPr eaLnBrk="1" hangingPunct="1">
              <a:defRPr/>
            </a:pPr>
            <a:r>
              <a:rPr lang="en-CA" dirty="0">
                <a:solidFill>
                  <a:schemeClr val="tx1"/>
                </a:solidFill>
                <a:effectLst>
                  <a:outerShdw blurRad="38100" dist="38100" dir="2700000" algn="tl">
                    <a:srgbClr val="000000">
                      <a:alpha val="43137"/>
                    </a:srgbClr>
                  </a:outerShdw>
                </a:effectLst>
              </a:rPr>
              <a:t>Conflict of Interest</a:t>
            </a:r>
            <a:endParaRPr lang="en-US" dirty="0" smtClean="0">
              <a:solidFill>
                <a:schemeClr val="folHlink"/>
              </a:solidFill>
              <a:effectLst>
                <a:outerShdw blurRad="38100" dist="38100" dir="2700000" algn="tl">
                  <a:srgbClr val="C0C0C0"/>
                </a:outerShdw>
              </a:effectLst>
              <a:latin typeface="Comic Sans MS" pitchFamily="66" charset="0"/>
            </a:endParaRPr>
          </a:p>
        </p:txBody>
      </p:sp>
      <p:sp>
        <p:nvSpPr>
          <p:cNvPr id="48131" name="Rectangle 3"/>
          <p:cNvSpPr>
            <a:spLocks noGrp="1" noChangeArrowheads="1"/>
          </p:cNvSpPr>
          <p:nvPr>
            <p:ph type="body" idx="1"/>
          </p:nvPr>
        </p:nvSpPr>
        <p:spPr>
          <a:xfrm>
            <a:off x="299244" y="1728205"/>
            <a:ext cx="8459788" cy="4612005"/>
          </a:xfrm>
        </p:spPr>
        <p:txBody>
          <a:bodyPr/>
          <a:lstStyle/>
          <a:p>
            <a:pPr eaLnBrk="1" hangingPunct="1"/>
            <a:r>
              <a:rPr lang="en-CA" altLang="en-US" dirty="0" smtClean="0"/>
              <a:t>Conflict of Interest regulation and The Municipal Council Conflict of Interest Act </a:t>
            </a:r>
          </a:p>
          <a:p>
            <a:pPr lvl="1" eaLnBrk="1" hangingPunct="1"/>
            <a:r>
              <a:rPr lang="en-CA" altLang="en-US" sz="3200" dirty="0"/>
              <a:t>t</a:t>
            </a:r>
            <a:r>
              <a:rPr lang="en-CA" altLang="en-US" sz="3200" dirty="0" smtClean="0"/>
              <a:t>he act: section 10 details assets and interests for disclosure and section 11 details the exemptions</a:t>
            </a:r>
          </a:p>
          <a:p>
            <a:pPr eaLnBrk="1" hangingPunct="1"/>
            <a:r>
              <a:rPr lang="en-CA" altLang="en-US" dirty="0" smtClean="0"/>
              <a:t>council members must disclose any conflict of interest</a:t>
            </a:r>
          </a:p>
          <a:p>
            <a:pPr eaLnBrk="1" hangingPunct="1"/>
            <a:r>
              <a:rPr lang="en-CA" altLang="en-US" dirty="0" smtClean="0"/>
              <a:t>statements filed are available for public inspection</a:t>
            </a:r>
          </a:p>
          <a:p>
            <a:pPr eaLnBrk="1" hangingPunct="1"/>
            <a:endParaRPr lang="en-US" altLang="en-US" sz="3600" dirty="0" smtClean="0">
              <a:latin typeface="Comic Sans MS" panose="030F0702030302020204" pitchFamily="66" charset="0"/>
            </a:endParaRPr>
          </a:p>
          <a:p>
            <a:pPr lvl="1" eaLnBrk="1" hangingPunct="1"/>
            <a:endParaRPr lang="en-US" altLang="en-US" b="1" dirty="0" smtClean="0">
              <a:latin typeface="Comic Sans MS" panose="030F0702030302020204" pitchFamily="66" charset="0"/>
            </a:endParaRPr>
          </a:p>
        </p:txBody>
      </p:sp>
    </p:spTree>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Module 6</a:t>
            </a:r>
            <a:endParaRPr lang="en-CA" dirty="0"/>
          </a:p>
        </p:txBody>
      </p:sp>
      <p:sp>
        <p:nvSpPr>
          <p:cNvPr id="3" name="Content Placeholder 2"/>
          <p:cNvSpPr>
            <a:spLocks noGrp="1"/>
          </p:cNvSpPr>
          <p:nvPr>
            <p:ph idx="1"/>
          </p:nvPr>
        </p:nvSpPr>
        <p:spPr>
          <a:xfrm>
            <a:off x="450850" y="3004457"/>
            <a:ext cx="8229600" cy="3520168"/>
          </a:xfrm>
        </p:spPr>
        <p:txBody>
          <a:bodyPr/>
          <a:lstStyle/>
          <a:p>
            <a:pPr marL="0" indent="0" algn="ctr">
              <a:buNone/>
            </a:pPr>
            <a:r>
              <a:rPr lang="en-CA" sz="4800" b="1" dirty="0" smtClean="0">
                <a:effectLst>
                  <a:outerShdw blurRad="38100" dist="38100" dir="2700000" algn="tl">
                    <a:srgbClr val="000000">
                      <a:alpha val="43137"/>
                    </a:srgbClr>
                  </a:outerShdw>
                </a:effectLst>
              </a:rPr>
              <a:t>Respectful Workplaces</a:t>
            </a:r>
            <a:endParaRPr lang="en-CA" sz="48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705179063"/>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effectLst>
                  <a:outerShdw blurRad="38100" dist="38100" dir="2700000" algn="tl">
                    <a:srgbClr val="000000">
                      <a:alpha val="43137"/>
                    </a:srgbClr>
                  </a:outerShdw>
                </a:effectLst>
              </a:rPr>
              <a:t>Respectful Workplaces</a:t>
            </a:r>
            <a:endParaRPr lang="en-CA"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44500" y="1901824"/>
            <a:ext cx="8229600" cy="4794129"/>
          </a:xfrm>
        </p:spPr>
        <p:txBody>
          <a:bodyPr/>
          <a:lstStyle/>
          <a:p>
            <a:pPr marL="0" indent="0">
              <a:buNone/>
            </a:pPr>
            <a:r>
              <a:rPr lang="en-CA" dirty="0"/>
              <a:t>Every employee is entitled to work in an environment that is respectful and free of all forms of harassment, including sexual harassment and </a:t>
            </a:r>
            <a:r>
              <a:rPr lang="en-CA" dirty="0" smtClean="0"/>
              <a:t>bullying</a:t>
            </a:r>
            <a:r>
              <a:rPr lang="en-CA" dirty="0"/>
              <a:t>. </a:t>
            </a:r>
          </a:p>
          <a:p>
            <a:pPr lvl="1"/>
            <a:r>
              <a:rPr lang="en-CA" sz="3200" dirty="0"/>
              <a:t>a</a:t>
            </a:r>
            <a:r>
              <a:rPr lang="en-CA" sz="3200" dirty="0" smtClean="0"/>
              <a:t>s an employer, council must have a written policy</a:t>
            </a:r>
          </a:p>
          <a:p>
            <a:pPr lvl="1"/>
            <a:r>
              <a:rPr lang="en-GB" sz="3200" kern="1200" dirty="0" smtClean="0"/>
              <a:t>must ensure all </a:t>
            </a:r>
            <a:r>
              <a:rPr lang="en-GB" sz="3200" kern="1200" dirty="0"/>
              <a:t>workers comply </a:t>
            </a:r>
            <a:endParaRPr lang="en-GB" sz="3200" kern="1200" dirty="0" smtClean="0"/>
          </a:p>
          <a:p>
            <a:pPr lvl="1"/>
            <a:r>
              <a:rPr lang="en-US" sz="3200" kern="1200" dirty="0"/>
              <a:t>m</a:t>
            </a:r>
            <a:r>
              <a:rPr lang="en-US" sz="3200" kern="1200" dirty="0" smtClean="0"/>
              <a:t>ust </a:t>
            </a:r>
            <a:r>
              <a:rPr lang="en-US" sz="3200" kern="1200" dirty="0"/>
              <a:t>ensure </a:t>
            </a:r>
            <a:r>
              <a:rPr lang="en-US" sz="3200" kern="1200" dirty="0" smtClean="0"/>
              <a:t>all employees </a:t>
            </a:r>
            <a:r>
              <a:rPr lang="en-US" sz="3200" kern="1200" dirty="0"/>
              <a:t>are aware of the policy and expected </a:t>
            </a:r>
            <a:r>
              <a:rPr lang="en-US" sz="3200" kern="1200" dirty="0" smtClean="0"/>
              <a:t>behaviors</a:t>
            </a:r>
            <a:endParaRPr lang="en-CA" sz="3200" dirty="0"/>
          </a:p>
        </p:txBody>
      </p:sp>
    </p:spTree>
    <p:extLst>
      <p:ext uri="{BB962C8B-B14F-4D97-AF65-F5344CB8AC3E}">
        <p14:creationId xmlns:p14="http://schemas.microsoft.com/office/powerpoint/2010/main" val="3858773126"/>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effectLst>
                  <a:outerShdw blurRad="38100" dist="38100" dir="2700000" algn="tl">
                    <a:srgbClr val="000000">
                      <a:alpha val="43137"/>
                    </a:srgbClr>
                  </a:outerShdw>
                </a:effectLst>
              </a:rPr>
              <a:t>Respectful </a:t>
            </a:r>
            <a:r>
              <a:rPr lang="en-CA" dirty="0" smtClean="0">
                <a:effectLst>
                  <a:outerShdw blurRad="38100" dist="38100" dir="2700000" algn="tl">
                    <a:srgbClr val="000000">
                      <a:alpha val="43137"/>
                    </a:srgbClr>
                  </a:outerShdw>
                </a:effectLst>
              </a:rPr>
              <a:t>Workplaces</a:t>
            </a:r>
            <a:endParaRPr lang="en-CA" dirty="0"/>
          </a:p>
        </p:txBody>
      </p:sp>
      <p:sp>
        <p:nvSpPr>
          <p:cNvPr id="3" name="Content Placeholder 2"/>
          <p:cNvSpPr>
            <a:spLocks noGrp="1"/>
          </p:cNvSpPr>
          <p:nvPr>
            <p:ph idx="1"/>
          </p:nvPr>
        </p:nvSpPr>
        <p:spPr>
          <a:xfrm>
            <a:off x="450850" y="2165684"/>
            <a:ext cx="8229600" cy="4358941"/>
          </a:xfrm>
        </p:spPr>
        <p:txBody>
          <a:bodyPr/>
          <a:lstStyle/>
          <a:p>
            <a:pPr marL="0" indent="0">
              <a:buNone/>
            </a:pPr>
            <a:r>
              <a:rPr lang="en-CA" b="1" dirty="0" smtClean="0"/>
              <a:t>Types of Harassment:</a:t>
            </a:r>
          </a:p>
          <a:p>
            <a:pPr lvl="1"/>
            <a:r>
              <a:rPr lang="en-CA" sz="3200" dirty="0"/>
              <a:t>d</a:t>
            </a:r>
            <a:r>
              <a:rPr lang="en-CA" sz="3200" dirty="0" smtClean="0"/>
              <a:t>iscrimination</a:t>
            </a:r>
          </a:p>
          <a:p>
            <a:pPr lvl="1"/>
            <a:r>
              <a:rPr lang="en-CA" sz="3200" dirty="0"/>
              <a:t>d</a:t>
            </a:r>
            <a:r>
              <a:rPr lang="en-CA" sz="3200" dirty="0" smtClean="0"/>
              <a:t>isrespectful behaviour</a:t>
            </a:r>
          </a:p>
          <a:p>
            <a:pPr lvl="1"/>
            <a:r>
              <a:rPr lang="en-CA" sz="3200" dirty="0" smtClean="0"/>
              <a:t>disruptive workplace conflict</a:t>
            </a:r>
          </a:p>
          <a:p>
            <a:pPr lvl="1"/>
            <a:r>
              <a:rPr lang="en-CA" sz="3200" dirty="0"/>
              <a:t>h</a:t>
            </a:r>
            <a:r>
              <a:rPr lang="en-CA" sz="3200" dirty="0" smtClean="0"/>
              <a:t>arassment – offensive actions</a:t>
            </a:r>
          </a:p>
          <a:p>
            <a:pPr lvl="1"/>
            <a:r>
              <a:rPr lang="en-CA" sz="3200" dirty="0"/>
              <a:t>s</a:t>
            </a:r>
            <a:r>
              <a:rPr lang="en-CA" sz="3200" dirty="0" smtClean="0"/>
              <a:t>exual harassment</a:t>
            </a:r>
          </a:p>
          <a:p>
            <a:pPr marL="0" indent="0">
              <a:buNone/>
            </a:pPr>
            <a:endParaRPr lang="en-CA" dirty="0"/>
          </a:p>
        </p:txBody>
      </p:sp>
    </p:spTree>
    <p:extLst>
      <p:ext uri="{BB962C8B-B14F-4D97-AF65-F5344CB8AC3E}">
        <p14:creationId xmlns:p14="http://schemas.microsoft.com/office/powerpoint/2010/main" val="874117135"/>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4500" y="657726"/>
            <a:ext cx="8229600" cy="1090863"/>
          </a:xfrm>
        </p:spPr>
        <p:txBody>
          <a:bodyPr/>
          <a:lstStyle/>
          <a:p>
            <a:r>
              <a:rPr lang="en-CA" dirty="0">
                <a:effectLst>
                  <a:outerShdw blurRad="38100" dist="38100" dir="2700000" algn="tl">
                    <a:srgbClr val="000000">
                      <a:alpha val="43137"/>
                    </a:srgbClr>
                  </a:outerShdw>
                </a:effectLst>
              </a:rPr>
              <a:t>Respectful </a:t>
            </a:r>
            <a:r>
              <a:rPr lang="en-CA" dirty="0" smtClean="0">
                <a:effectLst>
                  <a:outerShdw blurRad="38100" dist="38100" dir="2700000" algn="tl">
                    <a:srgbClr val="000000">
                      <a:alpha val="43137"/>
                    </a:srgbClr>
                  </a:outerShdw>
                </a:effectLst>
              </a:rPr>
              <a:t>Workplaces</a:t>
            </a:r>
            <a:endParaRPr lang="en-CA" dirty="0"/>
          </a:p>
        </p:txBody>
      </p:sp>
      <p:sp>
        <p:nvSpPr>
          <p:cNvPr id="3" name="Content Placeholder 2"/>
          <p:cNvSpPr>
            <a:spLocks noGrp="1"/>
          </p:cNvSpPr>
          <p:nvPr>
            <p:ph idx="1"/>
          </p:nvPr>
        </p:nvSpPr>
        <p:spPr>
          <a:xfrm>
            <a:off x="444500" y="1675384"/>
            <a:ext cx="8229600" cy="4684905"/>
          </a:xfrm>
        </p:spPr>
        <p:txBody>
          <a:bodyPr/>
          <a:lstStyle/>
          <a:p>
            <a:pPr marL="0" indent="0">
              <a:buNone/>
            </a:pPr>
            <a:r>
              <a:rPr lang="en-CA" b="1" dirty="0" smtClean="0"/>
              <a:t>Employee Rights and Responsibilities:</a:t>
            </a:r>
          </a:p>
          <a:p>
            <a:pPr lvl="1"/>
            <a:r>
              <a:rPr lang="en-CA" dirty="0"/>
              <a:t>t</a:t>
            </a:r>
            <a:r>
              <a:rPr lang="en-CA" dirty="0" smtClean="0"/>
              <a:t>he </a:t>
            </a:r>
            <a:r>
              <a:rPr lang="en-CA" dirty="0"/>
              <a:t>right to a harassment-free </a:t>
            </a:r>
            <a:r>
              <a:rPr lang="en-CA" dirty="0" smtClean="0"/>
              <a:t>workplace</a:t>
            </a:r>
          </a:p>
          <a:p>
            <a:pPr lvl="1"/>
            <a:r>
              <a:rPr lang="en-CA" dirty="0"/>
              <a:t>t</a:t>
            </a:r>
            <a:r>
              <a:rPr lang="en-CA" dirty="0" smtClean="0"/>
              <a:t>he </a:t>
            </a:r>
            <a:r>
              <a:rPr lang="en-CA" dirty="0"/>
              <a:t>right to file a complaint with the Manitoba Human Rights </a:t>
            </a:r>
            <a:r>
              <a:rPr lang="en-CA" dirty="0" smtClean="0"/>
              <a:t>Commission</a:t>
            </a:r>
            <a:endParaRPr lang="en-CA" dirty="0"/>
          </a:p>
          <a:p>
            <a:pPr lvl="1"/>
            <a:r>
              <a:rPr lang="en-CA" dirty="0"/>
              <a:t>t</a:t>
            </a:r>
            <a:r>
              <a:rPr lang="en-CA" dirty="0" smtClean="0"/>
              <a:t>he </a:t>
            </a:r>
            <a:r>
              <a:rPr lang="en-CA" dirty="0"/>
              <a:t>responsibility </a:t>
            </a:r>
            <a:r>
              <a:rPr lang="en-CA" dirty="0" smtClean="0"/>
              <a:t>to: </a:t>
            </a:r>
          </a:p>
          <a:p>
            <a:pPr lvl="2">
              <a:buFont typeface="Symbol" panose="05050102010706020507" pitchFamily="18" charset="2"/>
              <a:buChar char=""/>
            </a:pPr>
            <a:r>
              <a:rPr lang="en-CA" sz="2800" dirty="0"/>
              <a:t>t</a:t>
            </a:r>
            <a:r>
              <a:rPr lang="en-CA" sz="2800" dirty="0" smtClean="0"/>
              <a:t>reat </a:t>
            </a:r>
            <a:r>
              <a:rPr lang="en-CA" sz="2800" dirty="0"/>
              <a:t>other employees with </a:t>
            </a:r>
            <a:r>
              <a:rPr lang="en-CA" sz="2800" dirty="0" smtClean="0"/>
              <a:t>respect</a:t>
            </a:r>
            <a:endParaRPr lang="en-CA" sz="2800" dirty="0"/>
          </a:p>
          <a:p>
            <a:pPr lvl="2">
              <a:buFont typeface="Symbol" panose="05050102010706020507" pitchFamily="18" charset="2"/>
              <a:buChar char=""/>
            </a:pPr>
            <a:r>
              <a:rPr lang="en-CA" sz="2800" dirty="0" smtClean="0"/>
              <a:t>speak </a:t>
            </a:r>
            <a:r>
              <a:rPr lang="en-CA" sz="2800" dirty="0"/>
              <a:t>up when harassment </a:t>
            </a:r>
            <a:r>
              <a:rPr lang="en-CA" sz="2800" dirty="0" smtClean="0"/>
              <a:t>occurs</a:t>
            </a:r>
            <a:endParaRPr lang="en-CA" sz="2800" dirty="0"/>
          </a:p>
          <a:p>
            <a:pPr lvl="2">
              <a:buFont typeface="Symbol" panose="05050102010706020507" pitchFamily="18" charset="2"/>
              <a:buChar char=""/>
            </a:pPr>
            <a:r>
              <a:rPr lang="en-CA" sz="2800" dirty="0" smtClean="0"/>
              <a:t>report </a:t>
            </a:r>
            <a:r>
              <a:rPr lang="en-CA" sz="2800" dirty="0"/>
              <a:t>harassment to the appropriate person as soon as </a:t>
            </a:r>
            <a:r>
              <a:rPr lang="en-CA" sz="2800" dirty="0" smtClean="0"/>
              <a:t>possible</a:t>
            </a:r>
            <a:endParaRPr lang="en-CA" sz="2800" dirty="0"/>
          </a:p>
          <a:p>
            <a:pPr marL="0" indent="0">
              <a:buNone/>
            </a:pPr>
            <a:endParaRPr lang="en-CA" dirty="0"/>
          </a:p>
        </p:txBody>
      </p:sp>
    </p:spTree>
    <p:extLst>
      <p:ext uri="{BB962C8B-B14F-4D97-AF65-F5344CB8AC3E}">
        <p14:creationId xmlns:p14="http://schemas.microsoft.com/office/powerpoint/2010/main" val="3600772757"/>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effectLst>
                  <a:outerShdw blurRad="38100" dist="38100" dir="2700000" algn="tl">
                    <a:srgbClr val="000000">
                      <a:alpha val="43137"/>
                    </a:srgbClr>
                  </a:outerShdw>
                </a:effectLst>
              </a:rPr>
              <a:t>Respectful </a:t>
            </a:r>
            <a:r>
              <a:rPr lang="en-CA" dirty="0" smtClean="0">
                <a:effectLst>
                  <a:outerShdw blurRad="38100" dist="38100" dir="2700000" algn="tl">
                    <a:srgbClr val="000000">
                      <a:alpha val="43137"/>
                    </a:srgbClr>
                  </a:outerShdw>
                </a:effectLst>
              </a:rPr>
              <a:t>Workplaces</a:t>
            </a:r>
            <a:endParaRPr lang="en-CA" dirty="0"/>
          </a:p>
        </p:txBody>
      </p:sp>
      <p:sp>
        <p:nvSpPr>
          <p:cNvPr id="3" name="Content Placeholder 2"/>
          <p:cNvSpPr>
            <a:spLocks noGrp="1"/>
          </p:cNvSpPr>
          <p:nvPr>
            <p:ph idx="1"/>
          </p:nvPr>
        </p:nvSpPr>
        <p:spPr>
          <a:xfrm>
            <a:off x="301654" y="1745567"/>
            <a:ext cx="8742946" cy="4622800"/>
          </a:xfrm>
        </p:spPr>
        <p:txBody>
          <a:bodyPr/>
          <a:lstStyle/>
          <a:p>
            <a:pPr marL="0" lvl="0" indent="0">
              <a:spcBef>
                <a:spcPct val="30000"/>
              </a:spcBef>
              <a:buNone/>
              <a:defRPr/>
            </a:pPr>
            <a:r>
              <a:rPr lang="en-US" b="1" kern="1200" dirty="0" smtClean="0"/>
              <a:t>Employer Responsibilities:</a:t>
            </a:r>
            <a:endParaRPr lang="en-US" b="1" kern="1200" dirty="0"/>
          </a:p>
          <a:p>
            <a:pPr marL="857250" lvl="1" indent="-457200">
              <a:spcBef>
                <a:spcPct val="30000"/>
              </a:spcBef>
              <a:buFont typeface="Symbol" panose="05050102010706020507" pitchFamily="18" charset="2"/>
              <a:buChar char=""/>
              <a:defRPr/>
            </a:pPr>
            <a:r>
              <a:rPr lang="en-US" sz="3200" kern="1200" dirty="0"/>
              <a:t>e</a:t>
            </a:r>
            <a:r>
              <a:rPr lang="en-US" sz="3200" kern="1200" dirty="0" smtClean="0"/>
              <a:t>nsuring </a:t>
            </a:r>
            <a:r>
              <a:rPr lang="en-US" sz="3200" kern="1200" dirty="0"/>
              <a:t>a harassment-free workplace </a:t>
            </a:r>
          </a:p>
          <a:p>
            <a:pPr marL="857250" lvl="1" indent="-457200">
              <a:spcBef>
                <a:spcPct val="30000"/>
              </a:spcBef>
              <a:buFont typeface="Symbol" panose="05050102010706020507" pitchFamily="18" charset="2"/>
              <a:buChar char=""/>
              <a:defRPr/>
            </a:pPr>
            <a:r>
              <a:rPr lang="en-US" sz="3200" kern="1200" dirty="0" smtClean="0"/>
              <a:t>providing </a:t>
            </a:r>
            <a:r>
              <a:rPr lang="en-US" sz="3200" kern="1200" dirty="0"/>
              <a:t>leadership and taking responsibility for fostering a workplace culture of </a:t>
            </a:r>
            <a:r>
              <a:rPr lang="en-US" sz="3200" kern="1200" dirty="0" smtClean="0"/>
              <a:t>respect</a:t>
            </a:r>
          </a:p>
          <a:p>
            <a:pPr marL="857250" lvl="1" indent="-457200">
              <a:spcBef>
                <a:spcPct val="30000"/>
              </a:spcBef>
              <a:buFont typeface="Symbol" panose="05050102010706020507" pitchFamily="18" charset="2"/>
              <a:buChar char=""/>
              <a:defRPr/>
            </a:pPr>
            <a:r>
              <a:rPr lang="en-US" sz="3200" kern="1200" dirty="0" smtClean="0"/>
              <a:t>set </a:t>
            </a:r>
            <a:r>
              <a:rPr lang="en-US" sz="3200" kern="1200" dirty="0"/>
              <a:t>a positive example</a:t>
            </a:r>
          </a:p>
          <a:p>
            <a:pPr marL="857250" lvl="1" indent="-457200">
              <a:spcBef>
                <a:spcPct val="30000"/>
              </a:spcBef>
              <a:buFont typeface="Symbol" panose="05050102010706020507" pitchFamily="18" charset="2"/>
              <a:buChar char=""/>
              <a:defRPr/>
            </a:pPr>
            <a:r>
              <a:rPr lang="en-US" sz="3200" kern="1200" dirty="0" smtClean="0"/>
              <a:t>avoid </a:t>
            </a:r>
            <a:r>
              <a:rPr lang="en-US" sz="3200" kern="1200" dirty="0"/>
              <a:t>behaving </a:t>
            </a:r>
            <a:r>
              <a:rPr lang="en-US" sz="3200" kern="1200" dirty="0" smtClean="0"/>
              <a:t>disrespectfully</a:t>
            </a:r>
          </a:p>
          <a:p>
            <a:pPr marL="857250" lvl="1" indent="-457200">
              <a:spcBef>
                <a:spcPct val="30000"/>
              </a:spcBef>
              <a:buFont typeface="Symbol" panose="05050102010706020507" pitchFamily="18" charset="2"/>
              <a:buChar char=""/>
              <a:defRPr/>
            </a:pPr>
            <a:r>
              <a:rPr lang="en-US" sz="3200" kern="1200" dirty="0" smtClean="0"/>
              <a:t>participate in training</a:t>
            </a:r>
            <a:endParaRPr lang="en-CA" sz="3200" kern="1200" dirty="0"/>
          </a:p>
          <a:p>
            <a:endParaRPr lang="en-CA" b="1" dirty="0"/>
          </a:p>
          <a:p>
            <a:endParaRPr lang="en-CA" dirty="0"/>
          </a:p>
        </p:txBody>
      </p:sp>
    </p:spTree>
    <p:extLst>
      <p:ext uri="{BB962C8B-B14F-4D97-AF65-F5344CB8AC3E}">
        <p14:creationId xmlns:p14="http://schemas.microsoft.com/office/powerpoint/2010/main" val="4232495381"/>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effectLst>
                  <a:outerShdw blurRad="38100" dist="38100" dir="2700000" algn="tl">
                    <a:srgbClr val="000000">
                      <a:alpha val="43137"/>
                    </a:srgbClr>
                  </a:outerShdw>
                </a:effectLst>
              </a:rPr>
              <a:t>Respectful </a:t>
            </a:r>
            <a:r>
              <a:rPr lang="en-CA" dirty="0" smtClean="0">
                <a:effectLst>
                  <a:outerShdw blurRad="38100" dist="38100" dir="2700000" algn="tl">
                    <a:srgbClr val="000000">
                      <a:alpha val="43137"/>
                    </a:srgbClr>
                  </a:outerShdw>
                </a:effectLst>
              </a:rPr>
              <a:t>Workplaces</a:t>
            </a:r>
            <a:endParaRPr lang="en-CA" dirty="0"/>
          </a:p>
        </p:txBody>
      </p:sp>
      <p:sp>
        <p:nvSpPr>
          <p:cNvPr id="3" name="Content Placeholder 2"/>
          <p:cNvSpPr>
            <a:spLocks noGrp="1"/>
          </p:cNvSpPr>
          <p:nvPr>
            <p:ph idx="1"/>
          </p:nvPr>
        </p:nvSpPr>
        <p:spPr>
          <a:xfrm>
            <a:off x="450850" y="1901825"/>
            <a:ext cx="8229600" cy="4622800"/>
          </a:xfrm>
        </p:spPr>
        <p:txBody>
          <a:bodyPr/>
          <a:lstStyle/>
          <a:p>
            <a:pPr marL="0" indent="0">
              <a:buNone/>
            </a:pPr>
            <a:r>
              <a:rPr lang="en-US" b="1" kern="1200" dirty="0" smtClean="0"/>
              <a:t>Employer Responsibilities:</a:t>
            </a:r>
          </a:p>
          <a:p>
            <a:pPr lvl="1"/>
            <a:r>
              <a:rPr lang="en-US" sz="3200" kern="1200" dirty="0"/>
              <a:t>i</a:t>
            </a:r>
            <a:r>
              <a:rPr lang="en-US" sz="3200" kern="1200" dirty="0" smtClean="0"/>
              <a:t>ntervention</a:t>
            </a:r>
          </a:p>
          <a:p>
            <a:pPr lvl="1"/>
            <a:r>
              <a:rPr lang="en-US" sz="3200" kern="1200" dirty="0"/>
              <a:t>f</a:t>
            </a:r>
            <a:r>
              <a:rPr lang="en-US" sz="3200" kern="1200" dirty="0" smtClean="0"/>
              <a:t>airness, confidentiality and timeliness</a:t>
            </a:r>
          </a:p>
          <a:p>
            <a:pPr lvl="1"/>
            <a:r>
              <a:rPr lang="en-US" sz="3200" kern="1200" dirty="0"/>
              <a:t>n</a:t>
            </a:r>
            <a:r>
              <a:rPr lang="en-US" sz="3200" kern="1200" dirty="0" smtClean="0"/>
              <a:t>o reprisal or retaliation</a:t>
            </a:r>
          </a:p>
          <a:p>
            <a:pPr lvl="1"/>
            <a:r>
              <a:rPr lang="en-US" sz="3200" kern="1200" dirty="0"/>
              <a:t>w</a:t>
            </a:r>
            <a:r>
              <a:rPr lang="en-US" sz="3200" kern="1200" dirty="0" smtClean="0"/>
              <a:t>orkplace restoration</a:t>
            </a:r>
          </a:p>
          <a:p>
            <a:pPr lvl="1"/>
            <a:r>
              <a:rPr lang="en-US" sz="3200" kern="1200" dirty="0" smtClean="0"/>
              <a:t>confidentiality</a:t>
            </a:r>
          </a:p>
          <a:p>
            <a:pPr lvl="1"/>
            <a:r>
              <a:rPr lang="en-US" sz="3200" kern="1200" dirty="0"/>
              <a:t>d</a:t>
            </a:r>
            <a:r>
              <a:rPr lang="en-US" sz="3200" kern="1200" dirty="0" smtClean="0"/>
              <a:t>uty to report and investigate</a:t>
            </a:r>
          </a:p>
          <a:p>
            <a:endParaRPr lang="en-US" kern="1200" dirty="0" smtClean="0"/>
          </a:p>
          <a:p>
            <a:endParaRPr lang="en-CA" dirty="0"/>
          </a:p>
        </p:txBody>
      </p:sp>
    </p:spTree>
    <p:extLst>
      <p:ext uri="{BB962C8B-B14F-4D97-AF65-F5344CB8AC3E}">
        <p14:creationId xmlns:p14="http://schemas.microsoft.com/office/powerpoint/2010/main" val="147829755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588963" y="971550"/>
            <a:ext cx="8229600" cy="1143000"/>
          </a:xfrm>
        </p:spPr>
        <p:txBody>
          <a:bodyPr/>
          <a:lstStyle/>
          <a:p>
            <a:pPr eaLnBrk="1" hangingPunct="1">
              <a:defRPr/>
            </a:pPr>
            <a:r>
              <a:rPr lang="en-US" dirty="0" smtClean="0">
                <a:solidFill>
                  <a:schemeClr val="tx1"/>
                </a:solidFill>
                <a:effectLst>
                  <a:outerShdw blurRad="38100" dist="38100" dir="2700000" algn="tl">
                    <a:srgbClr val="C0C0C0"/>
                  </a:outerShdw>
                </a:effectLst>
              </a:rPr>
              <a:t>Distribution of Legislative Powers in Canada</a:t>
            </a:r>
          </a:p>
        </p:txBody>
      </p:sp>
      <p:sp>
        <p:nvSpPr>
          <p:cNvPr id="8195" name="Rectangle 3"/>
          <p:cNvSpPr>
            <a:spLocks noGrp="1" noChangeArrowheads="1"/>
          </p:cNvSpPr>
          <p:nvPr>
            <p:ph type="body" idx="1"/>
          </p:nvPr>
        </p:nvSpPr>
        <p:spPr>
          <a:xfrm>
            <a:off x="450850" y="2617788"/>
            <a:ext cx="8229600" cy="3963987"/>
          </a:xfrm>
        </p:spPr>
        <p:txBody>
          <a:bodyPr/>
          <a:lstStyle/>
          <a:p>
            <a:pPr eaLnBrk="1" hangingPunct="1">
              <a:buFontTx/>
              <a:buNone/>
              <a:defRPr/>
            </a:pPr>
            <a:r>
              <a:rPr lang="en-US" b="1" dirty="0" smtClean="0">
                <a:latin typeface="+mj-lt"/>
              </a:rPr>
              <a:t>Delegated Authority: </a:t>
            </a:r>
          </a:p>
          <a:p>
            <a:pPr eaLnBrk="1" hangingPunct="1">
              <a:buFontTx/>
              <a:buNone/>
              <a:defRPr/>
            </a:pPr>
            <a:endParaRPr lang="en-US" sz="1200" dirty="0" smtClean="0">
              <a:latin typeface="+mj-lt"/>
            </a:endParaRPr>
          </a:p>
          <a:p>
            <a:pPr lvl="1" eaLnBrk="1" hangingPunct="1">
              <a:buFont typeface="Arial" panose="020B0604020202020204" pitchFamily="34" charset="0"/>
              <a:buChar char="•"/>
              <a:defRPr/>
            </a:pPr>
            <a:r>
              <a:rPr lang="en-US" sz="3200" dirty="0">
                <a:latin typeface="+mj-lt"/>
              </a:rPr>
              <a:t>l</a:t>
            </a:r>
            <a:r>
              <a:rPr lang="en-US" sz="3200" dirty="0" smtClean="0">
                <a:latin typeface="+mj-lt"/>
              </a:rPr>
              <a:t>ocal government authorities </a:t>
            </a:r>
          </a:p>
          <a:p>
            <a:pPr lvl="1" eaLnBrk="1" hangingPunct="1">
              <a:buFont typeface="Arial" panose="020B0604020202020204" pitchFamily="34" charset="0"/>
              <a:buChar char="•"/>
              <a:defRPr/>
            </a:pPr>
            <a:r>
              <a:rPr lang="en-US" sz="3200" dirty="0" smtClean="0">
                <a:latin typeface="+mj-lt"/>
              </a:rPr>
              <a:t>local authorities have powers </a:t>
            </a:r>
          </a:p>
          <a:p>
            <a:pPr lvl="1" eaLnBrk="1" hangingPunct="1">
              <a:buFont typeface="Arial" panose="020B0604020202020204" pitchFamily="34" charset="0"/>
              <a:buChar char="•"/>
              <a:defRPr/>
            </a:pPr>
            <a:r>
              <a:rPr lang="en-US" sz="3200" dirty="0" smtClean="0">
                <a:latin typeface="+mj-lt"/>
              </a:rPr>
              <a:t>council receives its authority from The Northern Affairs Act </a:t>
            </a:r>
          </a:p>
          <a:p>
            <a:pPr lvl="1" eaLnBrk="1" hangingPunct="1">
              <a:defRPr/>
            </a:pPr>
            <a:endParaRPr lang="en-US" dirty="0" smtClean="0">
              <a:latin typeface="Comic Sans MS" pitchFamily="66" charset="0"/>
            </a:endParaRPr>
          </a:p>
          <a:p>
            <a:pPr eaLnBrk="1" hangingPunct="1">
              <a:defRPr/>
            </a:pPr>
            <a:endParaRPr lang="en-US" dirty="0" smtClean="0"/>
          </a:p>
        </p:txBody>
      </p:sp>
    </p:spTree>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Module 7</a:t>
            </a:r>
            <a:endParaRPr lang="en-CA" dirty="0"/>
          </a:p>
        </p:txBody>
      </p:sp>
      <p:sp>
        <p:nvSpPr>
          <p:cNvPr id="3" name="Content Placeholder 2"/>
          <p:cNvSpPr>
            <a:spLocks noGrp="1"/>
          </p:cNvSpPr>
          <p:nvPr>
            <p:ph idx="1"/>
          </p:nvPr>
        </p:nvSpPr>
        <p:spPr>
          <a:xfrm>
            <a:off x="450850" y="3135085"/>
            <a:ext cx="8229600" cy="3389539"/>
          </a:xfrm>
        </p:spPr>
        <p:txBody>
          <a:bodyPr/>
          <a:lstStyle/>
          <a:p>
            <a:pPr marL="0" indent="0" algn="ctr">
              <a:buNone/>
            </a:pPr>
            <a:r>
              <a:rPr lang="en-CA" sz="4800" b="1" dirty="0" smtClean="0">
                <a:effectLst>
                  <a:outerShdw blurRad="38100" dist="38100" dir="2700000" algn="tl">
                    <a:srgbClr val="000000">
                      <a:alpha val="43137"/>
                    </a:srgbClr>
                  </a:outerShdw>
                </a:effectLst>
              </a:rPr>
              <a:t>Fraud Awareness</a:t>
            </a:r>
            <a:endParaRPr lang="en-CA" sz="48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763789027"/>
      </p:ext>
    </p:ext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a:xfrm>
            <a:off x="393700" y="600891"/>
            <a:ext cx="8229600" cy="979715"/>
          </a:xfrm>
        </p:spPr>
        <p:txBody>
          <a:bodyPr/>
          <a:lstStyle/>
          <a:p>
            <a:pPr eaLnBrk="1" hangingPunct="1">
              <a:defRPr/>
            </a:pPr>
            <a:r>
              <a:rPr lang="en-CA" dirty="0" smtClean="0">
                <a:solidFill>
                  <a:schemeClr val="tx1"/>
                </a:solidFill>
                <a:effectLst>
                  <a:outerShdw blurRad="38100" dist="38100" dir="2700000" algn="tl">
                    <a:srgbClr val="C0C0C0"/>
                  </a:outerShdw>
                </a:effectLst>
              </a:rPr>
              <a:t>Fraud Awareness</a:t>
            </a:r>
            <a:endParaRPr lang="en-US" dirty="0" smtClean="0">
              <a:solidFill>
                <a:schemeClr val="tx1"/>
              </a:solidFill>
              <a:effectLst>
                <a:outerShdw blurRad="38100" dist="38100" dir="2700000" algn="tl">
                  <a:srgbClr val="C0C0C0"/>
                </a:outerShdw>
              </a:effectLst>
            </a:endParaRPr>
          </a:p>
        </p:txBody>
      </p:sp>
      <p:sp>
        <p:nvSpPr>
          <p:cNvPr id="47107" name="Rectangle 3"/>
          <p:cNvSpPr>
            <a:spLocks noGrp="1" noChangeArrowheads="1"/>
          </p:cNvSpPr>
          <p:nvPr>
            <p:ph type="body" idx="1"/>
          </p:nvPr>
        </p:nvSpPr>
        <p:spPr>
          <a:xfrm>
            <a:off x="439950" y="1641429"/>
            <a:ext cx="8183350" cy="5031376"/>
          </a:xfrm>
        </p:spPr>
        <p:txBody>
          <a:bodyPr/>
          <a:lstStyle/>
          <a:p>
            <a:pPr marL="0" indent="0" eaLnBrk="1" hangingPunct="1">
              <a:lnSpc>
                <a:spcPct val="80000"/>
              </a:lnSpc>
              <a:buNone/>
              <a:defRPr/>
            </a:pPr>
            <a:r>
              <a:rPr lang="en-CA" dirty="0">
                <a:latin typeface="+mj-lt"/>
              </a:rPr>
              <a:t>E</a:t>
            </a:r>
            <a:r>
              <a:rPr lang="en-CA" dirty="0" smtClean="0">
                <a:latin typeface="+mj-lt"/>
              </a:rPr>
              <a:t>ach council member is responsible to protect community assets from theft, misuse, neglect and fraud.</a:t>
            </a:r>
          </a:p>
          <a:p>
            <a:pPr marL="0" indent="0" eaLnBrk="1" hangingPunct="1">
              <a:lnSpc>
                <a:spcPct val="80000"/>
              </a:lnSpc>
              <a:buNone/>
              <a:defRPr/>
            </a:pPr>
            <a:endParaRPr lang="en-CA" dirty="0" smtClean="0">
              <a:latin typeface="+mj-lt"/>
            </a:endParaRPr>
          </a:p>
          <a:p>
            <a:pPr eaLnBrk="1" hangingPunct="1">
              <a:lnSpc>
                <a:spcPct val="80000"/>
              </a:lnSpc>
              <a:buFontTx/>
              <a:buNone/>
              <a:defRPr/>
            </a:pPr>
            <a:r>
              <a:rPr lang="en-CA" b="1" dirty="0" smtClean="0">
                <a:latin typeface="+mj-lt"/>
              </a:rPr>
              <a:t>Fraud Related Facts:</a:t>
            </a:r>
          </a:p>
          <a:p>
            <a:pPr lvl="1" eaLnBrk="1" hangingPunct="1">
              <a:lnSpc>
                <a:spcPct val="80000"/>
              </a:lnSpc>
              <a:defRPr/>
            </a:pPr>
            <a:r>
              <a:rPr lang="en-CA" sz="3200" dirty="0">
                <a:latin typeface="+mj-lt"/>
              </a:rPr>
              <a:t>f</a:t>
            </a:r>
            <a:r>
              <a:rPr lang="en-CA" sz="3200" dirty="0" smtClean="0">
                <a:latin typeface="+mj-lt"/>
              </a:rPr>
              <a:t>raud is often a result of poor management practices </a:t>
            </a:r>
          </a:p>
          <a:p>
            <a:pPr lvl="1" eaLnBrk="1" hangingPunct="1">
              <a:lnSpc>
                <a:spcPct val="80000"/>
              </a:lnSpc>
              <a:defRPr/>
            </a:pPr>
            <a:r>
              <a:rPr lang="en-CA" sz="3200" dirty="0">
                <a:latin typeface="+mj-lt"/>
              </a:rPr>
              <a:t>e</a:t>
            </a:r>
            <a:r>
              <a:rPr lang="en-CA" sz="3200" dirty="0" smtClean="0">
                <a:latin typeface="+mj-lt"/>
              </a:rPr>
              <a:t>arly detection reduces losses</a:t>
            </a:r>
          </a:p>
          <a:p>
            <a:pPr lvl="1" eaLnBrk="1" hangingPunct="1">
              <a:lnSpc>
                <a:spcPct val="80000"/>
              </a:lnSpc>
              <a:defRPr/>
            </a:pPr>
            <a:r>
              <a:rPr lang="en-CA" sz="3200" dirty="0">
                <a:latin typeface="+mj-lt"/>
              </a:rPr>
              <a:t>p</a:t>
            </a:r>
            <a:r>
              <a:rPr lang="en-CA" sz="3200" dirty="0" smtClean="0">
                <a:latin typeface="+mj-lt"/>
              </a:rPr>
              <a:t>revention starts with good financial and administrative practices </a:t>
            </a:r>
            <a:endParaRPr lang="en-CA" sz="3200" dirty="0">
              <a:latin typeface="+mj-lt"/>
            </a:endParaRPr>
          </a:p>
          <a:p>
            <a:pPr lvl="1" eaLnBrk="1" hangingPunct="1">
              <a:lnSpc>
                <a:spcPct val="80000"/>
              </a:lnSpc>
              <a:defRPr/>
            </a:pPr>
            <a:r>
              <a:rPr lang="en-CA" sz="3200" b="1" dirty="0">
                <a:latin typeface="+mj-lt"/>
              </a:rPr>
              <a:t>b</a:t>
            </a:r>
            <a:r>
              <a:rPr lang="en-CA" sz="3200" b="1" dirty="0" smtClean="0">
                <a:latin typeface="+mj-lt"/>
              </a:rPr>
              <a:t>e aware of the warning signs</a:t>
            </a:r>
            <a:endParaRPr lang="en-US" sz="3200" b="1" dirty="0" smtClean="0">
              <a:latin typeface="+mj-lt"/>
            </a:endParaRPr>
          </a:p>
          <a:p>
            <a:pPr lvl="1" eaLnBrk="1" hangingPunct="1">
              <a:lnSpc>
                <a:spcPct val="80000"/>
              </a:lnSpc>
              <a:defRPr/>
            </a:pPr>
            <a:endParaRPr lang="en-CA" sz="2400" dirty="0" smtClean="0">
              <a:latin typeface="Comic Sans MS" pitchFamily="66" charset="0"/>
            </a:endParaRPr>
          </a:p>
          <a:p>
            <a:pPr eaLnBrk="1" hangingPunct="1">
              <a:lnSpc>
                <a:spcPct val="80000"/>
              </a:lnSpc>
              <a:defRPr/>
            </a:pPr>
            <a:endParaRPr lang="en-US" dirty="0" smtClean="0">
              <a:latin typeface="Comic Sans MS" pitchFamily="66" charset="0"/>
            </a:endParaRPr>
          </a:p>
          <a:p>
            <a:pPr lvl="1" eaLnBrk="1" hangingPunct="1">
              <a:lnSpc>
                <a:spcPct val="80000"/>
              </a:lnSpc>
              <a:defRPr/>
            </a:pPr>
            <a:endParaRPr lang="en-US" sz="2400" b="1" dirty="0" smtClean="0">
              <a:latin typeface="Comic Sans MS" pitchFamily="66" charset="0"/>
            </a:endParaRPr>
          </a:p>
        </p:txBody>
      </p:sp>
    </p:spTree>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322263" y="657225"/>
            <a:ext cx="8229600" cy="1143000"/>
          </a:xfrm>
        </p:spPr>
        <p:txBody>
          <a:bodyPr/>
          <a:lstStyle/>
          <a:p>
            <a:pPr eaLnBrk="1" hangingPunct="1">
              <a:defRPr/>
            </a:pPr>
            <a:r>
              <a:rPr lang="en-CA" dirty="0">
                <a:solidFill>
                  <a:schemeClr val="tx1"/>
                </a:solidFill>
                <a:effectLst>
                  <a:outerShdw blurRad="38100" dist="38100" dir="2700000" algn="tl">
                    <a:srgbClr val="C0C0C0"/>
                  </a:outerShdw>
                </a:effectLst>
              </a:rPr>
              <a:t>Fraud Awareness</a:t>
            </a:r>
            <a:endParaRPr lang="en-US" dirty="0" smtClean="0">
              <a:solidFill>
                <a:schemeClr val="folHlink"/>
              </a:solidFill>
              <a:effectLst>
                <a:outerShdw blurRad="38100" dist="38100" dir="2700000" algn="tl">
                  <a:srgbClr val="C0C0C0"/>
                </a:outerShdw>
              </a:effectLst>
              <a:latin typeface="Comic Sans MS" pitchFamily="66" charset="0"/>
            </a:endParaRPr>
          </a:p>
        </p:txBody>
      </p:sp>
      <p:sp>
        <p:nvSpPr>
          <p:cNvPr id="33795" name="Rectangle 3"/>
          <p:cNvSpPr>
            <a:spLocks noGrp="1" noChangeArrowheads="1"/>
          </p:cNvSpPr>
          <p:nvPr>
            <p:ph type="body" idx="1"/>
          </p:nvPr>
        </p:nvSpPr>
        <p:spPr>
          <a:xfrm>
            <a:off x="622526" y="1894611"/>
            <a:ext cx="7929338" cy="4779789"/>
          </a:xfrm>
        </p:spPr>
        <p:txBody>
          <a:bodyPr/>
          <a:lstStyle/>
          <a:p>
            <a:pPr eaLnBrk="1" hangingPunct="1">
              <a:lnSpc>
                <a:spcPct val="80000"/>
              </a:lnSpc>
              <a:buFontTx/>
              <a:buNone/>
              <a:defRPr/>
            </a:pPr>
            <a:r>
              <a:rPr lang="en-CA" b="1" dirty="0" smtClean="0"/>
              <a:t>Warning Signs</a:t>
            </a:r>
          </a:p>
          <a:p>
            <a:pPr lvl="1" eaLnBrk="1" hangingPunct="1">
              <a:lnSpc>
                <a:spcPct val="80000"/>
              </a:lnSpc>
              <a:defRPr/>
            </a:pPr>
            <a:r>
              <a:rPr lang="en-CA" sz="3200" dirty="0"/>
              <a:t>i</a:t>
            </a:r>
            <a:r>
              <a:rPr lang="en-CA" sz="3200" dirty="0" smtClean="0"/>
              <a:t>nfrequent council meetings</a:t>
            </a:r>
          </a:p>
          <a:p>
            <a:pPr lvl="1" eaLnBrk="1" hangingPunct="1">
              <a:lnSpc>
                <a:spcPct val="80000"/>
              </a:lnSpc>
              <a:defRPr/>
            </a:pPr>
            <a:r>
              <a:rPr lang="en-CA" sz="3200" dirty="0" smtClean="0"/>
              <a:t>lack of approvals</a:t>
            </a:r>
          </a:p>
          <a:p>
            <a:pPr lvl="1" eaLnBrk="1" hangingPunct="1">
              <a:lnSpc>
                <a:spcPct val="80000"/>
              </a:lnSpc>
              <a:defRPr/>
            </a:pPr>
            <a:r>
              <a:rPr lang="en-CA" sz="3200" dirty="0"/>
              <a:t>n</a:t>
            </a:r>
            <a:r>
              <a:rPr lang="en-CA" sz="3200" dirty="0" smtClean="0"/>
              <a:t>o documentation for expenditures</a:t>
            </a:r>
          </a:p>
          <a:p>
            <a:pPr lvl="1" eaLnBrk="1" hangingPunct="1">
              <a:lnSpc>
                <a:spcPct val="80000"/>
              </a:lnSpc>
              <a:defRPr/>
            </a:pPr>
            <a:r>
              <a:rPr lang="en-CA" sz="3200" dirty="0"/>
              <a:t>l</a:t>
            </a:r>
            <a:r>
              <a:rPr lang="en-CA" sz="3200" dirty="0" smtClean="0"/>
              <a:t>ate or no bank reconciliations</a:t>
            </a:r>
          </a:p>
          <a:p>
            <a:pPr lvl="1" eaLnBrk="1" hangingPunct="1">
              <a:lnSpc>
                <a:spcPct val="80000"/>
              </a:lnSpc>
              <a:defRPr/>
            </a:pPr>
            <a:r>
              <a:rPr lang="en-CA" sz="3200" dirty="0" smtClean="0"/>
              <a:t>late payments, charges and penalties</a:t>
            </a:r>
          </a:p>
          <a:p>
            <a:pPr lvl="1" eaLnBrk="1" hangingPunct="1">
              <a:lnSpc>
                <a:spcPct val="80000"/>
              </a:lnSpc>
              <a:defRPr/>
            </a:pPr>
            <a:r>
              <a:rPr lang="en-CA" sz="3200" dirty="0"/>
              <a:t>i</a:t>
            </a:r>
            <a:r>
              <a:rPr lang="en-CA" sz="3200" dirty="0" smtClean="0"/>
              <a:t>nability to complete projects</a:t>
            </a:r>
          </a:p>
          <a:p>
            <a:pPr lvl="1" eaLnBrk="1" hangingPunct="1">
              <a:lnSpc>
                <a:spcPct val="80000"/>
              </a:lnSpc>
              <a:defRPr/>
            </a:pPr>
            <a:r>
              <a:rPr lang="en-CA" sz="3200" dirty="0" smtClean="0"/>
              <a:t>failure to deposit reserve funds into reserve investments </a:t>
            </a:r>
          </a:p>
          <a:p>
            <a:pPr lvl="1" eaLnBrk="1" hangingPunct="1">
              <a:lnSpc>
                <a:spcPct val="80000"/>
              </a:lnSpc>
              <a:defRPr/>
            </a:pPr>
            <a:r>
              <a:rPr lang="en-CA" sz="3200" dirty="0" smtClean="0"/>
              <a:t>signing of blank cheques</a:t>
            </a:r>
            <a:endParaRPr lang="en-US" sz="3200" dirty="0" smtClean="0">
              <a:latin typeface="Comic Sans MS" pitchFamily="66" charset="0"/>
            </a:endParaRPr>
          </a:p>
          <a:p>
            <a:pPr lvl="1" eaLnBrk="1" hangingPunct="1">
              <a:lnSpc>
                <a:spcPct val="80000"/>
              </a:lnSpc>
              <a:defRPr/>
            </a:pPr>
            <a:endParaRPr lang="en-US" sz="1800" b="1" dirty="0" smtClean="0">
              <a:latin typeface="Comic Sans MS" pitchFamily="66" charset="0"/>
            </a:endParaRPr>
          </a:p>
        </p:txBody>
      </p:sp>
    </p:spTree>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322263" y="657225"/>
            <a:ext cx="8229600" cy="1143000"/>
          </a:xfrm>
        </p:spPr>
        <p:txBody>
          <a:bodyPr/>
          <a:lstStyle/>
          <a:p>
            <a:pPr eaLnBrk="1" hangingPunct="1">
              <a:defRPr/>
            </a:pPr>
            <a:r>
              <a:rPr lang="en-CA" dirty="0">
                <a:solidFill>
                  <a:schemeClr val="tx1"/>
                </a:solidFill>
                <a:effectLst>
                  <a:outerShdw blurRad="38100" dist="38100" dir="2700000" algn="tl">
                    <a:srgbClr val="C0C0C0"/>
                  </a:outerShdw>
                </a:effectLst>
              </a:rPr>
              <a:t>Fraud Awareness</a:t>
            </a:r>
            <a:endParaRPr lang="en-US" dirty="0" smtClean="0">
              <a:solidFill>
                <a:schemeClr val="folHlink"/>
              </a:solidFill>
              <a:effectLst>
                <a:outerShdw blurRad="38100" dist="38100" dir="2700000" algn="tl">
                  <a:srgbClr val="C0C0C0"/>
                </a:outerShdw>
              </a:effectLst>
              <a:latin typeface="Comic Sans MS" pitchFamily="66" charset="0"/>
            </a:endParaRPr>
          </a:p>
        </p:txBody>
      </p:sp>
      <p:sp>
        <p:nvSpPr>
          <p:cNvPr id="33795" name="Rectangle 3"/>
          <p:cNvSpPr>
            <a:spLocks noGrp="1" noChangeArrowheads="1"/>
          </p:cNvSpPr>
          <p:nvPr>
            <p:ph type="body" idx="1"/>
          </p:nvPr>
        </p:nvSpPr>
        <p:spPr>
          <a:xfrm>
            <a:off x="593725" y="1882085"/>
            <a:ext cx="8074286" cy="4380929"/>
          </a:xfrm>
        </p:spPr>
        <p:txBody>
          <a:bodyPr/>
          <a:lstStyle/>
          <a:p>
            <a:pPr eaLnBrk="1" hangingPunct="1">
              <a:lnSpc>
                <a:spcPct val="80000"/>
              </a:lnSpc>
              <a:buFontTx/>
              <a:buNone/>
              <a:defRPr/>
            </a:pPr>
            <a:r>
              <a:rPr lang="en-CA" b="1" dirty="0" smtClean="0"/>
              <a:t>Warning Signs</a:t>
            </a:r>
          </a:p>
          <a:p>
            <a:pPr lvl="1" eaLnBrk="1" hangingPunct="1">
              <a:lnSpc>
                <a:spcPct val="80000"/>
              </a:lnSpc>
              <a:defRPr/>
            </a:pPr>
            <a:r>
              <a:rPr lang="en-CA" sz="3200" dirty="0"/>
              <a:t>use of private email to conduct council business</a:t>
            </a:r>
          </a:p>
          <a:p>
            <a:pPr lvl="2" eaLnBrk="1" hangingPunct="1">
              <a:lnSpc>
                <a:spcPct val="80000"/>
              </a:lnSpc>
              <a:defRPr/>
            </a:pPr>
            <a:r>
              <a:rPr lang="en-CA" sz="2800" dirty="0"/>
              <a:t>internet for financial transactions, ex. electronic invoicing resulting in lack of audit trail</a:t>
            </a:r>
            <a:endParaRPr lang="en-CA" sz="3200" dirty="0" smtClean="0"/>
          </a:p>
          <a:p>
            <a:pPr lvl="1" eaLnBrk="1" hangingPunct="1">
              <a:lnSpc>
                <a:spcPct val="80000"/>
              </a:lnSpc>
              <a:defRPr/>
            </a:pPr>
            <a:r>
              <a:rPr lang="en-CA" sz="3200" dirty="0" smtClean="0"/>
              <a:t>non-compliance with department reporting requirements</a:t>
            </a:r>
          </a:p>
          <a:p>
            <a:pPr lvl="1" eaLnBrk="1" hangingPunct="1">
              <a:lnSpc>
                <a:spcPct val="80000"/>
              </a:lnSpc>
              <a:defRPr/>
            </a:pPr>
            <a:r>
              <a:rPr lang="en-CA" sz="3200" dirty="0" smtClean="0"/>
              <a:t>late or non-submission of requested documents</a:t>
            </a:r>
          </a:p>
          <a:p>
            <a:pPr lvl="1" eaLnBrk="1" hangingPunct="1">
              <a:lnSpc>
                <a:spcPct val="80000"/>
              </a:lnSpc>
              <a:defRPr/>
            </a:pPr>
            <a:endParaRPr lang="en-US" sz="2800" dirty="0" smtClean="0"/>
          </a:p>
          <a:p>
            <a:pPr lvl="1" eaLnBrk="1" hangingPunct="1">
              <a:lnSpc>
                <a:spcPct val="80000"/>
              </a:lnSpc>
              <a:defRPr/>
            </a:pPr>
            <a:endParaRPr lang="en-CA" sz="2400" dirty="0" smtClean="0">
              <a:latin typeface="Comic Sans MS" pitchFamily="66" charset="0"/>
            </a:endParaRPr>
          </a:p>
          <a:p>
            <a:pPr eaLnBrk="1" hangingPunct="1">
              <a:lnSpc>
                <a:spcPct val="80000"/>
              </a:lnSpc>
              <a:defRPr/>
            </a:pPr>
            <a:endParaRPr lang="en-US" sz="2400" dirty="0" smtClean="0">
              <a:latin typeface="Comic Sans MS" pitchFamily="66" charset="0"/>
            </a:endParaRPr>
          </a:p>
          <a:p>
            <a:pPr lvl="1" eaLnBrk="1" hangingPunct="1">
              <a:lnSpc>
                <a:spcPct val="80000"/>
              </a:lnSpc>
              <a:defRPr/>
            </a:pPr>
            <a:endParaRPr lang="en-US" sz="1800" b="1" dirty="0" smtClean="0">
              <a:latin typeface="Comic Sans MS" pitchFamily="66" charset="0"/>
            </a:endParaRPr>
          </a:p>
        </p:txBody>
      </p:sp>
    </p:spTree>
    <p:extLst>
      <p:ext uri="{BB962C8B-B14F-4D97-AF65-F5344CB8AC3E}">
        <p14:creationId xmlns:p14="http://schemas.microsoft.com/office/powerpoint/2010/main" val="2270436265"/>
      </p:ext>
    </p:extLst>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a:xfrm>
            <a:off x="384175" y="687388"/>
            <a:ext cx="8229600" cy="1143000"/>
          </a:xfrm>
        </p:spPr>
        <p:txBody>
          <a:bodyPr/>
          <a:lstStyle/>
          <a:p>
            <a:pPr eaLnBrk="1" hangingPunct="1">
              <a:defRPr/>
            </a:pPr>
            <a:r>
              <a:rPr lang="en-CA" dirty="0">
                <a:solidFill>
                  <a:schemeClr val="tx1"/>
                </a:solidFill>
                <a:effectLst>
                  <a:outerShdw blurRad="38100" dist="38100" dir="2700000" algn="tl">
                    <a:srgbClr val="C0C0C0"/>
                  </a:outerShdw>
                </a:effectLst>
              </a:rPr>
              <a:t>Fraud Awareness</a:t>
            </a:r>
            <a:endParaRPr lang="en-US" dirty="0" smtClean="0">
              <a:solidFill>
                <a:schemeClr val="folHlink"/>
              </a:solidFill>
              <a:effectLst>
                <a:outerShdw blurRad="38100" dist="38100" dir="2700000" algn="tl">
                  <a:srgbClr val="C0C0C0"/>
                </a:outerShdw>
              </a:effectLst>
              <a:latin typeface="Comic Sans MS" pitchFamily="66" charset="0"/>
            </a:endParaRPr>
          </a:p>
        </p:txBody>
      </p:sp>
      <p:sp>
        <p:nvSpPr>
          <p:cNvPr id="34819" name="Rectangle 3"/>
          <p:cNvSpPr>
            <a:spLocks noGrp="1" noChangeArrowheads="1"/>
          </p:cNvSpPr>
          <p:nvPr>
            <p:ph type="body" idx="1"/>
          </p:nvPr>
        </p:nvSpPr>
        <p:spPr>
          <a:xfrm>
            <a:off x="573088" y="2021305"/>
            <a:ext cx="8396741" cy="4471569"/>
          </a:xfrm>
        </p:spPr>
        <p:txBody>
          <a:bodyPr/>
          <a:lstStyle/>
          <a:p>
            <a:pPr marL="0" indent="0" eaLnBrk="1" hangingPunct="1">
              <a:lnSpc>
                <a:spcPct val="80000"/>
              </a:lnSpc>
              <a:buFontTx/>
              <a:buNone/>
              <a:defRPr/>
            </a:pPr>
            <a:r>
              <a:rPr lang="en-CA" b="1" dirty="0" smtClean="0">
                <a:latin typeface="+mj-lt"/>
              </a:rPr>
              <a:t>Preventing Fraud in Your Community</a:t>
            </a:r>
          </a:p>
          <a:p>
            <a:pPr lvl="1" eaLnBrk="1" hangingPunct="1">
              <a:lnSpc>
                <a:spcPct val="80000"/>
              </a:lnSpc>
              <a:defRPr/>
            </a:pPr>
            <a:r>
              <a:rPr lang="en-CA" sz="3200" dirty="0">
                <a:latin typeface="+mj-lt"/>
              </a:rPr>
              <a:t>a</a:t>
            </a:r>
            <a:r>
              <a:rPr lang="en-CA" sz="3200" dirty="0" smtClean="0">
                <a:latin typeface="+mj-lt"/>
              </a:rPr>
              <a:t>ttend council meetings </a:t>
            </a:r>
          </a:p>
          <a:p>
            <a:pPr lvl="1" eaLnBrk="1" hangingPunct="1">
              <a:lnSpc>
                <a:spcPct val="80000"/>
              </a:lnSpc>
              <a:defRPr/>
            </a:pPr>
            <a:r>
              <a:rPr lang="en-CA" sz="3200" dirty="0">
                <a:latin typeface="+mj-lt"/>
              </a:rPr>
              <a:t>e</a:t>
            </a:r>
            <a:r>
              <a:rPr lang="en-CA" sz="3200" dirty="0" smtClean="0">
                <a:latin typeface="+mj-lt"/>
              </a:rPr>
              <a:t>nsure resolutions are passed approving all payments</a:t>
            </a:r>
          </a:p>
          <a:p>
            <a:pPr lvl="1" eaLnBrk="1" hangingPunct="1">
              <a:lnSpc>
                <a:spcPct val="80000"/>
              </a:lnSpc>
              <a:defRPr/>
            </a:pPr>
            <a:r>
              <a:rPr lang="en-CA" sz="3200" dirty="0">
                <a:latin typeface="+mj-lt"/>
              </a:rPr>
              <a:t>e</a:t>
            </a:r>
            <a:r>
              <a:rPr lang="en-CA" sz="3200" dirty="0" smtClean="0">
                <a:latin typeface="+mj-lt"/>
              </a:rPr>
              <a:t>nsure a resolution is passed approving the latest financial statements, bank reconciliation is attached</a:t>
            </a:r>
          </a:p>
          <a:p>
            <a:pPr lvl="1" eaLnBrk="1" hangingPunct="1">
              <a:lnSpc>
                <a:spcPct val="80000"/>
              </a:lnSpc>
              <a:defRPr/>
            </a:pPr>
            <a:r>
              <a:rPr lang="en-CA" sz="3200" dirty="0">
                <a:latin typeface="+mj-lt"/>
              </a:rPr>
              <a:t>e</a:t>
            </a:r>
            <a:r>
              <a:rPr lang="en-CA" sz="3200" dirty="0" smtClean="0">
                <a:latin typeface="+mj-lt"/>
              </a:rPr>
              <a:t>nsure minutes are complete prior to approval, all lists attached</a:t>
            </a:r>
          </a:p>
          <a:p>
            <a:pPr lvl="1" eaLnBrk="1" hangingPunct="1">
              <a:lnSpc>
                <a:spcPct val="80000"/>
              </a:lnSpc>
              <a:defRPr/>
            </a:pPr>
            <a:endParaRPr lang="en-CA" sz="2400" dirty="0" smtClean="0">
              <a:latin typeface="Comic Sans MS" pitchFamily="66" charset="0"/>
            </a:endParaRPr>
          </a:p>
          <a:p>
            <a:pPr eaLnBrk="1" hangingPunct="1">
              <a:lnSpc>
                <a:spcPct val="80000"/>
              </a:lnSpc>
              <a:defRPr/>
            </a:pPr>
            <a:endParaRPr lang="en-US" dirty="0" smtClean="0">
              <a:latin typeface="Comic Sans MS" pitchFamily="66" charset="0"/>
            </a:endParaRPr>
          </a:p>
          <a:p>
            <a:pPr lvl="1" eaLnBrk="1" hangingPunct="1">
              <a:lnSpc>
                <a:spcPct val="80000"/>
              </a:lnSpc>
              <a:defRPr/>
            </a:pPr>
            <a:endParaRPr lang="en-US" sz="2400" b="1" dirty="0" smtClean="0">
              <a:latin typeface="Comic Sans MS" pitchFamily="66" charset="0"/>
            </a:endParaRPr>
          </a:p>
        </p:txBody>
      </p:sp>
    </p:spTree>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a:xfrm>
            <a:off x="423863" y="464457"/>
            <a:ext cx="8229600" cy="1127806"/>
          </a:xfrm>
        </p:spPr>
        <p:txBody>
          <a:bodyPr/>
          <a:lstStyle/>
          <a:p>
            <a:pPr eaLnBrk="1" hangingPunct="1">
              <a:defRPr/>
            </a:pPr>
            <a:r>
              <a:rPr lang="en-CA" dirty="0">
                <a:solidFill>
                  <a:schemeClr val="tx1"/>
                </a:solidFill>
                <a:effectLst>
                  <a:outerShdw blurRad="38100" dist="38100" dir="2700000" algn="tl">
                    <a:srgbClr val="C0C0C0"/>
                  </a:outerShdw>
                </a:effectLst>
              </a:rPr>
              <a:t>Fraud Awareness</a:t>
            </a:r>
            <a:endParaRPr lang="en-US" dirty="0" smtClean="0">
              <a:solidFill>
                <a:schemeClr val="folHlink"/>
              </a:solidFill>
              <a:effectLst>
                <a:outerShdw blurRad="38100" dist="38100" dir="2700000" algn="tl">
                  <a:srgbClr val="C0C0C0"/>
                </a:outerShdw>
              </a:effectLst>
              <a:latin typeface="Comic Sans MS" pitchFamily="66" charset="0"/>
            </a:endParaRPr>
          </a:p>
        </p:txBody>
      </p:sp>
      <p:sp>
        <p:nvSpPr>
          <p:cNvPr id="35843" name="Rectangle 3"/>
          <p:cNvSpPr>
            <a:spLocks noGrp="1" noChangeArrowheads="1"/>
          </p:cNvSpPr>
          <p:nvPr>
            <p:ph type="body" idx="1"/>
          </p:nvPr>
        </p:nvSpPr>
        <p:spPr>
          <a:xfrm>
            <a:off x="385762" y="1764633"/>
            <a:ext cx="8545587" cy="4742494"/>
          </a:xfrm>
        </p:spPr>
        <p:txBody>
          <a:bodyPr/>
          <a:lstStyle/>
          <a:p>
            <a:pPr marL="0" indent="0" eaLnBrk="1" hangingPunct="1">
              <a:lnSpc>
                <a:spcPct val="80000"/>
              </a:lnSpc>
              <a:buFontTx/>
              <a:buNone/>
              <a:defRPr/>
            </a:pPr>
            <a:r>
              <a:rPr lang="en-CA" b="1" dirty="0" smtClean="0">
                <a:latin typeface="+mj-lt"/>
              </a:rPr>
              <a:t>Preventing Fraud in Your Community</a:t>
            </a:r>
          </a:p>
          <a:p>
            <a:pPr lvl="1" eaLnBrk="1" hangingPunct="1">
              <a:lnSpc>
                <a:spcPct val="80000"/>
              </a:lnSpc>
              <a:defRPr/>
            </a:pPr>
            <a:r>
              <a:rPr lang="en-CA" sz="3200" dirty="0" smtClean="0">
                <a:latin typeface="+mj-lt"/>
              </a:rPr>
              <a:t>ensure all payments have backup, unusual interest charges are noted </a:t>
            </a:r>
          </a:p>
          <a:p>
            <a:pPr lvl="1" eaLnBrk="1" hangingPunct="1">
              <a:lnSpc>
                <a:spcPct val="80000"/>
              </a:lnSpc>
              <a:defRPr/>
            </a:pPr>
            <a:r>
              <a:rPr lang="en-CA" sz="3200" dirty="0" smtClean="0">
                <a:latin typeface="+mj-lt"/>
              </a:rPr>
              <a:t>ensure all travel advances are within policy and accounted for</a:t>
            </a:r>
          </a:p>
          <a:p>
            <a:pPr lvl="1" eaLnBrk="1" hangingPunct="1">
              <a:lnSpc>
                <a:spcPct val="80000"/>
              </a:lnSpc>
              <a:defRPr/>
            </a:pPr>
            <a:r>
              <a:rPr lang="en-CA" sz="3200" dirty="0" smtClean="0">
                <a:latin typeface="+mj-lt"/>
              </a:rPr>
              <a:t>take mention of misuse of community assets seriously</a:t>
            </a:r>
          </a:p>
          <a:p>
            <a:pPr lvl="1" eaLnBrk="1" hangingPunct="1">
              <a:lnSpc>
                <a:spcPct val="80000"/>
              </a:lnSpc>
              <a:defRPr/>
            </a:pPr>
            <a:r>
              <a:rPr lang="en-CA" sz="3200" dirty="0" smtClean="0">
                <a:latin typeface="+mj-lt"/>
              </a:rPr>
              <a:t>ensure immediate family are not signatories </a:t>
            </a:r>
          </a:p>
          <a:p>
            <a:pPr lvl="1" eaLnBrk="1" hangingPunct="1">
              <a:lnSpc>
                <a:spcPct val="80000"/>
              </a:lnSpc>
              <a:defRPr/>
            </a:pPr>
            <a:r>
              <a:rPr lang="en-CA" sz="3200" dirty="0" smtClean="0">
                <a:latin typeface="+mj-lt"/>
              </a:rPr>
              <a:t>report any concerns immediately to the department</a:t>
            </a:r>
            <a:endParaRPr lang="en-US" sz="3200" dirty="0" smtClean="0">
              <a:latin typeface="Comic Sans MS" pitchFamily="66" charset="0"/>
            </a:endParaRPr>
          </a:p>
          <a:p>
            <a:pPr lvl="1" eaLnBrk="1" hangingPunct="1">
              <a:lnSpc>
                <a:spcPct val="80000"/>
              </a:lnSpc>
              <a:defRPr/>
            </a:pPr>
            <a:endParaRPr lang="en-US" sz="2000" b="1" dirty="0" smtClean="0">
              <a:latin typeface="Comic Sans MS" pitchFamily="66" charset="0"/>
            </a:endParaRPr>
          </a:p>
        </p:txBody>
      </p:sp>
    </p:spTree>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ChangeArrowheads="1"/>
          </p:cNvSpPr>
          <p:nvPr>
            <p:ph type="title"/>
          </p:nvPr>
        </p:nvSpPr>
        <p:spPr>
          <a:xfrm>
            <a:off x="444500" y="830263"/>
            <a:ext cx="8229600" cy="1143000"/>
          </a:xfrm>
        </p:spPr>
        <p:txBody>
          <a:bodyPr/>
          <a:lstStyle/>
          <a:p>
            <a:pPr eaLnBrk="1" hangingPunct="1"/>
            <a:r>
              <a:rPr lang="en-US" altLang="en-US" dirty="0" smtClean="0">
                <a:solidFill>
                  <a:schemeClr val="tx1"/>
                </a:solidFill>
                <a:effectLst>
                  <a:outerShdw blurRad="38100" dist="38100" dir="2700000" algn="tl">
                    <a:srgbClr val="000000">
                      <a:alpha val="43137"/>
                    </a:srgbClr>
                  </a:outerShdw>
                </a:effectLst>
              </a:rPr>
              <a:t>QUESTIONS?</a:t>
            </a:r>
          </a:p>
        </p:txBody>
      </p:sp>
      <p:pic>
        <p:nvPicPr>
          <p:cNvPr id="1030" name="Picture 6" descr="https://prod-corporate-fe-assets.s3.amazonaws.com/uploads/2017/09/feature-image-essential-questions-brand-managers-need-to-ask-their-customers-2-768x384.jpeg"/>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908050" y="2508250"/>
            <a:ext cx="7315200" cy="36576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617970" y="731838"/>
            <a:ext cx="8229600" cy="866775"/>
          </a:xfrm>
        </p:spPr>
        <p:txBody>
          <a:bodyPr/>
          <a:lstStyle/>
          <a:p>
            <a:pPr eaLnBrk="1" hangingPunct="1">
              <a:defRPr/>
            </a:pPr>
            <a:r>
              <a:rPr lang="en-US" dirty="0" smtClean="0">
                <a:solidFill>
                  <a:schemeClr val="tx1"/>
                </a:solidFill>
                <a:effectLst>
                  <a:outerShdw blurRad="38100" dist="38100" dir="2700000" algn="tl">
                    <a:srgbClr val="C0C0C0"/>
                  </a:outerShdw>
                </a:effectLst>
              </a:rPr>
              <a:t>Community Council</a:t>
            </a:r>
          </a:p>
        </p:txBody>
      </p:sp>
      <p:sp>
        <p:nvSpPr>
          <p:cNvPr id="12291" name="Rectangle 3"/>
          <p:cNvSpPr>
            <a:spLocks noGrp="1" noChangeArrowheads="1"/>
          </p:cNvSpPr>
          <p:nvPr>
            <p:ph type="body" sz="half" idx="1"/>
          </p:nvPr>
        </p:nvSpPr>
        <p:spPr/>
        <p:txBody>
          <a:bodyPr/>
          <a:lstStyle/>
          <a:p>
            <a:pPr lvl="1" eaLnBrk="1" hangingPunct="1"/>
            <a:endParaRPr lang="en-US" altLang="en-US" sz="2400" smtClean="0">
              <a:latin typeface="Comic Sans MS" panose="030F0702030302020204" pitchFamily="66" charset="0"/>
            </a:endParaRPr>
          </a:p>
          <a:p>
            <a:pPr eaLnBrk="1" hangingPunct="1"/>
            <a:endParaRPr lang="en-US" altLang="en-US" smtClean="0">
              <a:latin typeface="Comic Sans MS" panose="030F0702030302020204" pitchFamily="66" charset="0"/>
            </a:endParaRPr>
          </a:p>
        </p:txBody>
      </p:sp>
      <p:sp>
        <p:nvSpPr>
          <p:cNvPr id="9237" name="Rectangle 21"/>
          <p:cNvSpPr>
            <a:spLocks noChangeArrowheads="1"/>
          </p:cNvSpPr>
          <p:nvPr/>
        </p:nvSpPr>
        <p:spPr bwMode="auto">
          <a:xfrm>
            <a:off x="254000" y="1719263"/>
            <a:ext cx="8737600" cy="4926012"/>
          </a:xfrm>
          <a:prstGeom prst="rect">
            <a:avLst/>
          </a:prstGeom>
          <a:noFill/>
          <a:ln w="9525">
            <a:noFill/>
            <a:miter lim="800000"/>
            <a:headEnd/>
            <a:tailEnd/>
          </a:ln>
          <a:effectLst/>
        </p:spPr>
        <p:txBody>
          <a:bodyPr/>
          <a:lstStyle/>
          <a:p>
            <a:pPr marL="342900" indent="-342900" eaLnBrk="1" hangingPunct="1">
              <a:spcBef>
                <a:spcPct val="20000"/>
              </a:spcBef>
              <a:defRPr/>
            </a:pPr>
            <a:r>
              <a:rPr lang="en-US" sz="2800" b="1" dirty="0">
                <a:latin typeface="+mj-lt"/>
                <a:cs typeface="+mn-cs"/>
              </a:rPr>
              <a:t>Definition:</a:t>
            </a:r>
          </a:p>
          <a:p>
            <a:pPr marL="800100" lvl="1" indent="-342900" eaLnBrk="1" hangingPunct="1">
              <a:spcBef>
                <a:spcPct val="20000"/>
              </a:spcBef>
              <a:buFontTx/>
              <a:buChar char="•"/>
              <a:defRPr/>
            </a:pPr>
            <a:r>
              <a:rPr lang="en-US" sz="2800" dirty="0">
                <a:latin typeface="+mj-lt"/>
                <a:cs typeface="+mn-cs"/>
              </a:rPr>
              <a:t>Elected representatives of a community:</a:t>
            </a:r>
          </a:p>
          <a:p>
            <a:pPr marL="1371600" lvl="2" indent="-457200" eaLnBrk="1" hangingPunct="1">
              <a:spcBef>
                <a:spcPct val="20000"/>
              </a:spcBef>
              <a:buFont typeface="Symbol" panose="05050102010706020507" pitchFamily="18" charset="2"/>
              <a:buChar char=""/>
              <a:defRPr/>
            </a:pPr>
            <a:r>
              <a:rPr lang="en-US" sz="2800" dirty="0" smtClean="0">
                <a:latin typeface="+mj-lt"/>
                <a:cs typeface="+mn-cs"/>
              </a:rPr>
              <a:t>provide </a:t>
            </a:r>
            <a:r>
              <a:rPr lang="en-US" sz="2800" dirty="0">
                <a:latin typeface="+mj-lt"/>
                <a:cs typeface="+mn-cs"/>
              </a:rPr>
              <a:t>municipal services and </a:t>
            </a:r>
            <a:r>
              <a:rPr lang="en-US" sz="2800" dirty="0" smtClean="0">
                <a:latin typeface="+mj-lt"/>
                <a:cs typeface="+mn-cs"/>
              </a:rPr>
              <a:t>programs</a:t>
            </a:r>
            <a:endParaRPr lang="en-US" sz="2800" dirty="0">
              <a:solidFill>
                <a:srgbClr val="FF0000"/>
              </a:solidFill>
              <a:latin typeface="+mj-lt"/>
              <a:cs typeface="+mn-cs"/>
            </a:endParaRPr>
          </a:p>
          <a:p>
            <a:pPr marL="1371600" lvl="2" indent="-457200" eaLnBrk="1" hangingPunct="1">
              <a:spcBef>
                <a:spcPct val="20000"/>
              </a:spcBef>
              <a:buFont typeface="Symbol" panose="05050102010706020507" pitchFamily="18" charset="2"/>
              <a:buChar char=""/>
              <a:defRPr/>
            </a:pPr>
            <a:r>
              <a:rPr lang="en-US" sz="2800" dirty="0">
                <a:latin typeface="+mj-lt"/>
                <a:cs typeface="+mn-cs"/>
              </a:rPr>
              <a:t>e</a:t>
            </a:r>
            <a:r>
              <a:rPr lang="en-US" sz="2800" dirty="0" smtClean="0">
                <a:latin typeface="+mj-lt"/>
                <a:cs typeface="+mn-cs"/>
              </a:rPr>
              <a:t>nsure </a:t>
            </a:r>
            <a:r>
              <a:rPr lang="en-US" sz="2800" dirty="0">
                <a:latin typeface="+mj-lt"/>
                <a:cs typeface="+mn-cs"/>
              </a:rPr>
              <a:t>all decisions are made by majority vote</a:t>
            </a:r>
          </a:p>
          <a:p>
            <a:pPr marL="1371600" lvl="2" indent="-457200" eaLnBrk="1" hangingPunct="1">
              <a:spcBef>
                <a:spcPct val="20000"/>
              </a:spcBef>
              <a:buFont typeface="Symbol" panose="05050102010706020507" pitchFamily="18" charset="2"/>
              <a:buChar char=""/>
              <a:defRPr/>
            </a:pPr>
            <a:r>
              <a:rPr lang="en-US" sz="2800" dirty="0">
                <a:latin typeface="+mj-lt"/>
                <a:cs typeface="+mn-cs"/>
              </a:rPr>
              <a:t>o</a:t>
            </a:r>
            <a:r>
              <a:rPr lang="en-US" sz="2800" dirty="0" smtClean="0">
                <a:latin typeface="+mj-lt"/>
                <a:cs typeface="+mn-cs"/>
              </a:rPr>
              <a:t>perate </a:t>
            </a:r>
            <a:r>
              <a:rPr lang="en-US" sz="2800" dirty="0">
                <a:latin typeface="+mj-lt"/>
                <a:cs typeface="+mn-cs"/>
              </a:rPr>
              <a:t>in an open and transparent manner</a:t>
            </a:r>
          </a:p>
          <a:p>
            <a:pPr marL="800100" lvl="1" indent="-342900" eaLnBrk="1" hangingPunct="1">
              <a:spcBef>
                <a:spcPct val="20000"/>
              </a:spcBef>
              <a:buFontTx/>
              <a:buChar char="•"/>
              <a:defRPr/>
            </a:pPr>
            <a:r>
              <a:rPr lang="en-US" sz="2800" dirty="0" smtClean="0">
                <a:latin typeface="+mj-lt"/>
                <a:cs typeface="+mn-cs"/>
              </a:rPr>
              <a:t>number of </a:t>
            </a:r>
            <a:r>
              <a:rPr lang="en-US" sz="2800" dirty="0">
                <a:latin typeface="+mj-lt"/>
                <a:cs typeface="+mn-cs"/>
              </a:rPr>
              <a:t>council members and </a:t>
            </a:r>
            <a:r>
              <a:rPr lang="en-US" sz="2800" dirty="0" smtClean="0">
                <a:latin typeface="+mj-lt"/>
                <a:cs typeface="+mn-cs"/>
              </a:rPr>
              <a:t>maximum honorarium payable </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617970" y="731838"/>
            <a:ext cx="8229600" cy="866775"/>
          </a:xfrm>
        </p:spPr>
        <p:txBody>
          <a:bodyPr/>
          <a:lstStyle/>
          <a:p>
            <a:pPr eaLnBrk="1" hangingPunct="1">
              <a:defRPr/>
            </a:pPr>
            <a:r>
              <a:rPr lang="en-US" dirty="0" smtClean="0">
                <a:solidFill>
                  <a:schemeClr val="tx1"/>
                </a:solidFill>
                <a:effectLst>
                  <a:outerShdw blurRad="38100" dist="38100" dir="2700000" algn="tl">
                    <a:srgbClr val="C0C0C0"/>
                  </a:outerShdw>
                </a:effectLst>
              </a:rPr>
              <a:t>Purpose of a Community</a:t>
            </a:r>
          </a:p>
        </p:txBody>
      </p:sp>
      <p:sp>
        <p:nvSpPr>
          <p:cNvPr id="12291" name="Rectangle 3"/>
          <p:cNvSpPr>
            <a:spLocks noGrp="1" noChangeArrowheads="1"/>
          </p:cNvSpPr>
          <p:nvPr>
            <p:ph type="body" sz="half" idx="1"/>
          </p:nvPr>
        </p:nvSpPr>
        <p:spPr/>
        <p:txBody>
          <a:bodyPr/>
          <a:lstStyle/>
          <a:p>
            <a:pPr lvl="1" eaLnBrk="1" hangingPunct="1"/>
            <a:endParaRPr lang="en-US" altLang="en-US" sz="2400" smtClean="0">
              <a:latin typeface="Comic Sans MS" panose="030F0702030302020204" pitchFamily="66" charset="0"/>
            </a:endParaRPr>
          </a:p>
          <a:p>
            <a:pPr eaLnBrk="1" hangingPunct="1"/>
            <a:endParaRPr lang="en-US" altLang="en-US" smtClean="0">
              <a:latin typeface="Comic Sans MS" panose="030F0702030302020204" pitchFamily="66" charset="0"/>
            </a:endParaRPr>
          </a:p>
        </p:txBody>
      </p:sp>
      <p:sp>
        <p:nvSpPr>
          <p:cNvPr id="9237" name="Rectangle 21"/>
          <p:cNvSpPr>
            <a:spLocks noChangeArrowheads="1"/>
          </p:cNvSpPr>
          <p:nvPr/>
        </p:nvSpPr>
        <p:spPr bwMode="auto">
          <a:xfrm>
            <a:off x="497786" y="1654125"/>
            <a:ext cx="8349784" cy="4926012"/>
          </a:xfrm>
          <a:prstGeom prst="rect">
            <a:avLst/>
          </a:prstGeom>
          <a:noFill/>
          <a:ln w="9525">
            <a:noFill/>
            <a:miter lim="800000"/>
            <a:headEnd/>
            <a:tailEnd/>
          </a:ln>
          <a:effectLst/>
        </p:spPr>
        <p:txBody>
          <a:bodyPr/>
          <a:lstStyle/>
          <a:p>
            <a:pPr marL="457200" lvl="0" indent="-457200">
              <a:buFont typeface="Arial" panose="020B0604020202020204" pitchFamily="34" charset="0"/>
              <a:buChar char="•"/>
            </a:pPr>
            <a:r>
              <a:rPr lang="en-GB" sz="3200" dirty="0">
                <a:latin typeface="+mj-lt"/>
                <a:cs typeface="+mn-cs"/>
              </a:rPr>
              <a:t>provide good government</a:t>
            </a:r>
            <a:endParaRPr lang="en-CA" sz="3200" dirty="0">
              <a:latin typeface="+mj-lt"/>
              <a:cs typeface="+mn-cs"/>
            </a:endParaRPr>
          </a:p>
          <a:p>
            <a:pPr marL="457200" lvl="0" indent="-457200">
              <a:buFont typeface="Arial" panose="020B0604020202020204" pitchFamily="34" charset="0"/>
              <a:buChar char="•"/>
            </a:pPr>
            <a:r>
              <a:rPr lang="en-GB" sz="3200" dirty="0">
                <a:latin typeface="+mj-lt"/>
                <a:cs typeface="+mn-cs"/>
              </a:rPr>
              <a:t>provide </a:t>
            </a:r>
            <a:r>
              <a:rPr lang="en-GB" sz="3200" dirty="0" smtClean="0">
                <a:latin typeface="+mj-lt"/>
                <a:cs typeface="+mn-cs"/>
              </a:rPr>
              <a:t>municipal services </a:t>
            </a:r>
            <a:r>
              <a:rPr lang="en-GB" sz="3200" dirty="0">
                <a:latin typeface="+mj-lt"/>
                <a:cs typeface="+mn-cs"/>
              </a:rPr>
              <a:t>and facilities that council feels are necessary and desirable for all or part of the community</a:t>
            </a:r>
            <a:endParaRPr lang="en-CA" sz="3200" dirty="0">
              <a:latin typeface="+mj-lt"/>
              <a:cs typeface="+mn-cs"/>
            </a:endParaRPr>
          </a:p>
          <a:p>
            <a:pPr marL="457200" lvl="0" indent="-457200">
              <a:buFont typeface="Arial" panose="020B0604020202020204" pitchFamily="34" charset="0"/>
              <a:buChar char="•"/>
            </a:pPr>
            <a:r>
              <a:rPr lang="en-GB" sz="3200" dirty="0">
                <a:latin typeface="+mj-lt"/>
                <a:cs typeface="+mn-cs"/>
              </a:rPr>
              <a:t>develop and maintain a safe and viable community</a:t>
            </a:r>
            <a:endParaRPr lang="en-CA" sz="3200" dirty="0">
              <a:latin typeface="+mj-lt"/>
              <a:cs typeface="+mn-cs"/>
            </a:endParaRPr>
          </a:p>
          <a:p>
            <a:pPr marL="457200" lvl="0" indent="-457200">
              <a:buFont typeface="Arial" panose="020B0604020202020204" pitchFamily="34" charset="0"/>
              <a:buChar char="•"/>
            </a:pPr>
            <a:r>
              <a:rPr lang="en-GB" sz="3200" dirty="0">
                <a:latin typeface="+mj-lt"/>
                <a:cs typeface="+mn-cs"/>
              </a:rPr>
              <a:t>foster economic, social and environmental well being</a:t>
            </a:r>
            <a:endParaRPr lang="en-CA" sz="3200" dirty="0">
              <a:latin typeface="+mj-lt"/>
              <a:cs typeface="+mn-cs"/>
            </a:endParaRPr>
          </a:p>
          <a:p>
            <a:pPr marL="457200" lvl="0" indent="-457200">
              <a:buFont typeface="Arial" panose="020B0604020202020204" pitchFamily="34" charset="0"/>
              <a:buChar char="•"/>
            </a:pPr>
            <a:r>
              <a:rPr lang="en-GB" sz="3200" dirty="0">
                <a:latin typeface="+mj-lt"/>
                <a:cs typeface="+mn-cs"/>
              </a:rPr>
              <a:t>provide wise stewardship of public assets</a:t>
            </a:r>
            <a:endParaRPr lang="en-CA" sz="3200" dirty="0">
              <a:latin typeface="+mj-lt"/>
              <a:cs typeface="+mn-cs"/>
            </a:endParaRPr>
          </a:p>
        </p:txBody>
      </p:sp>
    </p:spTree>
    <p:extLst>
      <p:ext uri="{BB962C8B-B14F-4D97-AF65-F5344CB8AC3E}">
        <p14:creationId xmlns:p14="http://schemas.microsoft.com/office/powerpoint/2010/main" val="3554338852"/>
      </p:ext>
    </p:extLst>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8C5E4BBE42B3E140A093E7E4E472635C" ma:contentTypeVersion="1" ma:contentTypeDescription="Create a new document." ma:contentTypeScope="" ma:versionID="7349cdde776b9f9b0fc8fa5cd11fe7c4">
  <xsd:schema xmlns:xsd="http://www.w3.org/2001/XMLSchema" xmlns:xs="http://www.w3.org/2001/XMLSchema" xmlns:p="http://schemas.microsoft.com/office/2006/metadata/properties" xmlns:ns1="http://schemas.microsoft.com/sharepoint/v3" targetNamespace="http://schemas.microsoft.com/office/2006/metadata/properties" ma:root="true" ma:fieldsID="a447206dab0015f8b9f8924535193e8c" ns1:_="">
    <xsd:import namespace="http://schemas.microsoft.com/sharepoint/v3"/>
    <xsd:element name="properties">
      <xsd:complexType>
        <xsd:sequence>
          <xsd:element name="documentManagement">
            <xsd:complexType>
              <xsd:all>
                <xsd:element ref="ns1:PublishingStartDate" minOccurs="0"/>
                <xsd:element ref="ns1:PublishingExpirationDa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Scheduling Start Date" ma:description="" ma:hidden="true" ma:internalName="PublishingStartDate">
      <xsd:simpleType>
        <xsd:restriction base="dms:Unknown"/>
      </xsd:simpleType>
    </xsd:element>
    <xsd:element name="PublishingExpirationDate" ma:index="9" nillable="true" ma:displayName="Scheduling End Date" ma:description="" ma:hidden="true" ma:internalName="PublishingExpirationDat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Management>
</p:properties>
</file>

<file path=customXml/itemProps1.xml><?xml version="1.0" encoding="utf-8"?>
<ds:datastoreItem xmlns:ds="http://schemas.openxmlformats.org/officeDocument/2006/customXml" ds:itemID="{BE8B46A1-0D46-451B-8C79-D2EF74A06328}"/>
</file>

<file path=customXml/itemProps2.xml><?xml version="1.0" encoding="utf-8"?>
<ds:datastoreItem xmlns:ds="http://schemas.openxmlformats.org/officeDocument/2006/customXml" ds:itemID="{F49A92FA-3C07-4096-B0EB-4B1EB0AD0F85}"/>
</file>

<file path=customXml/itemProps3.xml><?xml version="1.0" encoding="utf-8"?>
<ds:datastoreItem xmlns:ds="http://schemas.openxmlformats.org/officeDocument/2006/customXml" ds:itemID="{1B3A47C3-6C4A-4309-B81C-93C84F245C23}"/>
</file>

<file path=docProps/app.xml><?xml version="1.0" encoding="utf-8"?>
<Properties xmlns="http://schemas.openxmlformats.org/officeDocument/2006/extended-properties" xmlns:vt="http://schemas.openxmlformats.org/officeDocument/2006/docPropsVTypes">
  <Template/>
  <TotalTime>5686</TotalTime>
  <Words>9351</Words>
  <Application>Microsoft Office PowerPoint</Application>
  <PresentationFormat>On-screen Show (4:3)</PresentationFormat>
  <Paragraphs>1123</Paragraphs>
  <Slides>76</Slides>
  <Notes>74</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76</vt:i4>
      </vt:variant>
    </vt:vector>
  </HeadingPairs>
  <TitlesOfParts>
    <vt:vector size="84" baseType="lpstr">
      <vt:lpstr>Arial</vt:lpstr>
      <vt:lpstr>Calibri</vt:lpstr>
      <vt:lpstr>Comic Sans MS</vt:lpstr>
      <vt:lpstr>Courier New</vt:lpstr>
      <vt:lpstr>Symbol</vt:lpstr>
      <vt:lpstr>Times</vt:lpstr>
      <vt:lpstr>Times New Roman</vt:lpstr>
      <vt:lpstr>Default Design</vt:lpstr>
      <vt:lpstr>Enter Your Community Name</vt:lpstr>
      <vt:lpstr>Council Members</vt:lpstr>
      <vt:lpstr>Presentation Outline</vt:lpstr>
      <vt:lpstr>Module 1</vt:lpstr>
      <vt:lpstr>Good vs Weak Governance</vt:lpstr>
      <vt:lpstr>Distribution of Legislative Powers in Canada</vt:lpstr>
      <vt:lpstr>Distribution of Legislative Powers in Canada</vt:lpstr>
      <vt:lpstr>Community Council</vt:lpstr>
      <vt:lpstr>Purpose of a Community</vt:lpstr>
      <vt:lpstr>Basic Principles of Elected Office</vt:lpstr>
      <vt:lpstr>Basic Principles of Elected Office</vt:lpstr>
      <vt:lpstr>Authority to Govern</vt:lpstr>
      <vt:lpstr>Authority to Govern</vt:lpstr>
      <vt:lpstr>Authority to Govern</vt:lpstr>
      <vt:lpstr>Other Acts and Regulations</vt:lpstr>
      <vt:lpstr>Other Acts and Regulations</vt:lpstr>
      <vt:lpstr>Governance During a  State of Local Emergency</vt:lpstr>
      <vt:lpstr>Governance During a State of Local Emergency</vt:lpstr>
      <vt:lpstr>Governance During a State of Local Emergency</vt:lpstr>
      <vt:lpstr>Community Documents</vt:lpstr>
      <vt:lpstr>Community Documents</vt:lpstr>
      <vt:lpstr>Community Documents</vt:lpstr>
      <vt:lpstr>Community Documents</vt:lpstr>
      <vt:lpstr>Community Documents</vt:lpstr>
      <vt:lpstr>Community Documents</vt:lpstr>
      <vt:lpstr>Module 2</vt:lpstr>
      <vt:lpstr>Council Members</vt:lpstr>
      <vt:lpstr>Council Members</vt:lpstr>
      <vt:lpstr>Council Members</vt:lpstr>
      <vt:lpstr>Additional Duties of the Mayor</vt:lpstr>
      <vt:lpstr>Council</vt:lpstr>
      <vt:lpstr>Organizational Structure</vt:lpstr>
      <vt:lpstr>Community Administrative Officer</vt:lpstr>
      <vt:lpstr>Community Administrative Officer</vt:lpstr>
      <vt:lpstr>Other Council Employees</vt:lpstr>
      <vt:lpstr>Overview of Programs and Services</vt:lpstr>
      <vt:lpstr>Department Staff</vt:lpstr>
      <vt:lpstr>Department Staff</vt:lpstr>
      <vt:lpstr>Department Staff</vt:lpstr>
      <vt:lpstr>Department Staff</vt:lpstr>
      <vt:lpstr>Department Staff</vt:lpstr>
      <vt:lpstr>Department Staff</vt:lpstr>
      <vt:lpstr>Department Staff</vt:lpstr>
      <vt:lpstr>Department Staff</vt:lpstr>
      <vt:lpstr>Department Staff</vt:lpstr>
      <vt:lpstr>Module 3</vt:lpstr>
      <vt:lpstr>Meeting Management</vt:lpstr>
      <vt:lpstr>Meeting Management</vt:lpstr>
      <vt:lpstr>Meeting Management</vt:lpstr>
      <vt:lpstr>Meeting Management</vt:lpstr>
      <vt:lpstr>Meeting Management</vt:lpstr>
      <vt:lpstr>Decision Making</vt:lpstr>
      <vt:lpstr>Financial Management</vt:lpstr>
      <vt:lpstr>Financial Management</vt:lpstr>
      <vt:lpstr>Financial Management</vt:lpstr>
      <vt:lpstr>Financial Management</vt:lpstr>
      <vt:lpstr>Understanding and Interpreting Financial Statements  Refer to Appendix B as a guide</vt:lpstr>
      <vt:lpstr>Module 4</vt:lpstr>
      <vt:lpstr>Code of Conduct</vt:lpstr>
      <vt:lpstr>Code of Conduct</vt:lpstr>
      <vt:lpstr>Module 5</vt:lpstr>
      <vt:lpstr>Conflict of Interest</vt:lpstr>
      <vt:lpstr>Conflict of Interest</vt:lpstr>
      <vt:lpstr>Module 6</vt:lpstr>
      <vt:lpstr>Respectful Workplaces</vt:lpstr>
      <vt:lpstr>Respectful Workplaces</vt:lpstr>
      <vt:lpstr>Respectful Workplaces</vt:lpstr>
      <vt:lpstr>Respectful Workplaces</vt:lpstr>
      <vt:lpstr>Respectful Workplaces</vt:lpstr>
      <vt:lpstr>Module 7</vt:lpstr>
      <vt:lpstr>Fraud Awareness</vt:lpstr>
      <vt:lpstr>Fraud Awareness</vt:lpstr>
      <vt:lpstr>Fraud Awareness</vt:lpstr>
      <vt:lpstr>Fraud Awareness</vt:lpstr>
      <vt:lpstr>Fraud Awareness</vt:lpstr>
      <vt:lpstr>QUESTIONS?</vt:lpstr>
    </vt:vector>
  </TitlesOfParts>
  <Company>Government of Manitoba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council-orientation-manual-appendix-a-council-orientation-presentation</dc:title>
  <dc:creator>juthompson</dc:creator>
  <cp:lastModifiedBy>Sitko, Donna</cp:lastModifiedBy>
  <cp:revision>606</cp:revision>
  <cp:lastPrinted>2022-11-22T18:10:21Z</cp:lastPrinted>
  <dcterms:created xsi:type="dcterms:W3CDTF">2007-03-15T15:48:53Z</dcterms:created>
  <dcterms:modified xsi:type="dcterms:W3CDTF">2022-12-30T18:52:59Z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0x0101008C5E4BBE42B3E140A093E7E4E472635C</vt:lpwstr>
  </property>
</Properties>
</file>