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2"/>
  </p:notesMasterIdLst>
  <p:sldIdLst>
    <p:sldId id="256" r:id="rId2"/>
    <p:sldId id="257" r:id="rId3"/>
    <p:sldId id="258" r:id="rId4"/>
    <p:sldId id="259" r:id="rId5"/>
    <p:sldId id="260" r:id="rId6"/>
    <p:sldId id="264" r:id="rId7"/>
    <p:sldId id="263" r:id="rId8"/>
    <p:sldId id="262"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bernik, Jeannine (GET)" initials="KJ(" lastIdx="1" clrIdx="0">
    <p:extLst>
      <p:ext uri="{19B8F6BF-5375-455C-9EA6-DF929625EA0E}">
        <p15:presenceInfo xmlns:p15="http://schemas.microsoft.com/office/powerpoint/2012/main" userId="S-1-5-21-271331182-1959533904-1735737224-1671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autoAdjust="0"/>
  </p:normalViewPr>
  <p:slideViewPr>
    <p:cSldViewPr snapToGrid="0">
      <p:cViewPr varScale="1">
        <p:scale>
          <a:sx n="68" d="100"/>
          <a:sy n="68" d="100"/>
        </p:scale>
        <p:origin x="84" y="180"/>
      </p:cViewPr>
      <p:guideLst/>
    </p:cSldViewPr>
  </p:slideViewPr>
  <p:outlineViewPr>
    <p:cViewPr>
      <p:scale>
        <a:sx n="33" d="100"/>
        <a:sy n="33" d="100"/>
      </p:scale>
      <p:origin x="0" y="-529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66DD97-A007-405F-A85B-1B3ADF74F318}" type="datetimeFigureOut">
              <a:rPr lang="en-CA" smtClean="0"/>
              <a:t>2023-11-14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A5F689-1161-430D-A545-265AF6532FBA}" type="slidenum">
              <a:rPr lang="en-CA" smtClean="0"/>
              <a:t>‹#›</a:t>
            </a:fld>
            <a:endParaRPr lang="en-CA"/>
          </a:p>
        </p:txBody>
      </p:sp>
    </p:spTree>
    <p:extLst>
      <p:ext uri="{BB962C8B-B14F-4D97-AF65-F5344CB8AC3E}">
        <p14:creationId xmlns:p14="http://schemas.microsoft.com/office/powerpoint/2010/main" val="3932926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56C2A1-1BA8-4C52-8C81-BD67FF4F2AC7}" type="datetimeFigureOut">
              <a:rPr lang="en-CA" smtClean="0"/>
              <a:t>2023-11-14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0D2074C-0CB3-48B3-B8F1-722B6BA9B404}" type="slidenum">
              <a:rPr lang="en-CA" smtClean="0"/>
              <a:t>‹#›</a:t>
            </a:fld>
            <a:endParaRPr lang="en-CA"/>
          </a:p>
        </p:txBody>
      </p:sp>
    </p:spTree>
    <p:extLst>
      <p:ext uri="{BB962C8B-B14F-4D97-AF65-F5344CB8AC3E}">
        <p14:creationId xmlns:p14="http://schemas.microsoft.com/office/powerpoint/2010/main" val="388136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56C2A1-1BA8-4C52-8C81-BD67FF4F2AC7}" type="datetimeFigureOut">
              <a:rPr lang="en-CA" smtClean="0"/>
              <a:t>2023-11-14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0D2074C-0CB3-48B3-B8F1-722B6BA9B404}" type="slidenum">
              <a:rPr lang="en-CA" smtClean="0"/>
              <a:t>‹#›</a:t>
            </a:fld>
            <a:endParaRPr lang="en-CA"/>
          </a:p>
        </p:txBody>
      </p:sp>
    </p:spTree>
    <p:extLst>
      <p:ext uri="{BB962C8B-B14F-4D97-AF65-F5344CB8AC3E}">
        <p14:creationId xmlns:p14="http://schemas.microsoft.com/office/powerpoint/2010/main" val="2207213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56C2A1-1BA8-4C52-8C81-BD67FF4F2AC7}" type="datetimeFigureOut">
              <a:rPr lang="en-CA" smtClean="0"/>
              <a:t>2023-11-14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0D2074C-0CB3-48B3-B8F1-722B6BA9B404}" type="slidenum">
              <a:rPr lang="en-CA" smtClean="0"/>
              <a:t>‹#›</a:t>
            </a:fld>
            <a:endParaRPr lang="en-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49061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56C2A1-1BA8-4C52-8C81-BD67FF4F2AC7}" type="datetimeFigureOut">
              <a:rPr lang="en-CA" smtClean="0"/>
              <a:t>2023-11-14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0D2074C-0CB3-48B3-B8F1-722B6BA9B404}" type="slidenum">
              <a:rPr lang="en-CA" smtClean="0"/>
              <a:t>‹#›</a:t>
            </a:fld>
            <a:endParaRPr lang="en-CA"/>
          </a:p>
        </p:txBody>
      </p:sp>
    </p:spTree>
    <p:extLst>
      <p:ext uri="{BB962C8B-B14F-4D97-AF65-F5344CB8AC3E}">
        <p14:creationId xmlns:p14="http://schemas.microsoft.com/office/powerpoint/2010/main" val="18763201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56C2A1-1BA8-4C52-8C81-BD67FF4F2AC7}" type="datetimeFigureOut">
              <a:rPr lang="en-CA" smtClean="0"/>
              <a:t>2023-11-14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0D2074C-0CB3-48B3-B8F1-722B6BA9B404}" type="slidenum">
              <a:rPr lang="en-CA" smtClean="0"/>
              <a:t>‹#›</a:t>
            </a:fld>
            <a:endParaRPr lang="en-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9665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56C2A1-1BA8-4C52-8C81-BD67FF4F2AC7}" type="datetimeFigureOut">
              <a:rPr lang="en-CA" smtClean="0"/>
              <a:t>2023-11-14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0D2074C-0CB3-48B3-B8F1-722B6BA9B404}" type="slidenum">
              <a:rPr lang="en-CA" smtClean="0"/>
              <a:t>‹#›</a:t>
            </a:fld>
            <a:endParaRPr lang="en-CA"/>
          </a:p>
        </p:txBody>
      </p:sp>
    </p:spTree>
    <p:extLst>
      <p:ext uri="{BB962C8B-B14F-4D97-AF65-F5344CB8AC3E}">
        <p14:creationId xmlns:p14="http://schemas.microsoft.com/office/powerpoint/2010/main" val="40742879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56C2A1-1BA8-4C52-8C81-BD67FF4F2AC7}" type="datetimeFigureOut">
              <a:rPr lang="en-CA" smtClean="0"/>
              <a:t>2023-11-14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0D2074C-0CB3-48B3-B8F1-722B6BA9B404}" type="slidenum">
              <a:rPr lang="en-CA" smtClean="0"/>
              <a:t>‹#›</a:t>
            </a:fld>
            <a:endParaRPr lang="en-CA"/>
          </a:p>
        </p:txBody>
      </p:sp>
    </p:spTree>
    <p:extLst>
      <p:ext uri="{BB962C8B-B14F-4D97-AF65-F5344CB8AC3E}">
        <p14:creationId xmlns:p14="http://schemas.microsoft.com/office/powerpoint/2010/main" val="1850456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56C2A1-1BA8-4C52-8C81-BD67FF4F2AC7}" type="datetimeFigureOut">
              <a:rPr lang="en-CA" smtClean="0"/>
              <a:t>2023-11-14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0D2074C-0CB3-48B3-B8F1-722B6BA9B404}" type="slidenum">
              <a:rPr lang="en-CA" smtClean="0"/>
              <a:t>‹#›</a:t>
            </a:fld>
            <a:endParaRPr lang="en-CA"/>
          </a:p>
        </p:txBody>
      </p:sp>
    </p:spTree>
    <p:extLst>
      <p:ext uri="{BB962C8B-B14F-4D97-AF65-F5344CB8AC3E}">
        <p14:creationId xmlns:p14="http://schemas.microsoft.com/office/powerpoint/2010/main" val="626116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56C2A1-1BA8-4C52-8C81-BD67FF4F2AC7}" type="datetimeFigureOut">
              <a:rPr lang="en-CA" smtClean="0"/>
              <a:t>2023-11-14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0D2074C-0CB3-48B3-B8F1-722B6BA9B404}" type="slidenum">
              <a:rPr lang="en-CA" smtClean="0"/>
              <a:t>‹#›</a:t>
            </a:fld>
            <a:endParaRPr lang="en-CA"/>
          </a:p>
        </p:txBody>
      </p:sp>
    </p:spTree>
    <p:extLst>
      <p:ext uri="{BB962C8B-B14F-4D97-AF65-F5344CB8AC3E}">
        <p14:creationId xmlns:p14="http://schemas.microsoft.com/office/powerpoint/2010/main" val="650909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56C2A1-1BA8-4C52-8C81-BD67FF4F2AC7}" type="datetimeFigureOut">
              <a:rPr lang="en-CA" smtClean="0"/>
              <a:t>2023-11-14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0D2074C-0CB3-48B3-B8F1-722B6BA9B404}" type="slidenum">
              <a:rPr lang="en-CA" smtClean="0"/>
              <a:t>‹#›</a:t>
            </a:fld>
            <a:endParaRPr lang="en-CA"/>
          </a:p>
        </p:txBody>
      </p:sp>
    </p:spTree>
    <p:extLst>
      <p:ext uri="{BB962C8B-B14F-4D97-AF65-F5344CB8AC3E}">
        <p14:creationId xmlns:p14="http://schemas.microsoft.com/office/powerpoint/2010/main" val="167780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A56C2A1-1BA8-4C52-8C81-BD67FF4F2AC7}" type="datetimeFigureOut">
              <a:rPr lang="en-CA" smtClean="0"/>
              <a:t>2023-11-14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0D2074C-0CB3-48B3-B8F1-722B6BA9B404}" type="slidenum">
              <a:rPr lang="en-CA" smtClean="0"/>
              <a:t>‹#›</a:t>
            </a:fld>
            <a:endParaRPr lang="en-CA"/>
          </a:p>
        </p:txBody>
      </p:sp>
    </p:spTree>
    <p:extLst>
      <p:ext uri="{BB962C8B-B14F-4D97-AF65-F5344CB8AC3E}">
        <p14:creationId xmlns:p14="http://schemas.microsoft.com/office/powerpoint/2010/main" val="4016081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A56C2A1-1BA8-4C52-8C81-BD67FF4F2AC7}" type="datetimeFigureOut">
              <a:rPr lang="en-CA" smtClean="0"/>
              <a:t>2023-11-14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0D2074C-0CB3-48B3-B8F1-722B6BA9B404}" type="slidenum">
              <a:rPr lang="en-CA" smtClean="0"/>
              <a:t>‹#›</a:t>
            </a:fld>
            <a:endParaRPr lang="en-CA"/>
          </a:p>
        </p:txBody>
      </p:sp>
    </p:spTree>
    <p:extLst>
      <p:ext uri="{BB962C8B-B14F-4D97-AF65-F5344CB8AC3E}">
        <p14:creationId xmlns:p14="http://schemas.microsoft.com/office/powerpoint/2010/main" val="2671740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A56C2A1-1BA8-4C52-8C81-BD67FF4F2AC7}" type="datetimeFigureOut">
              <a:rPr lang="en-CA" smtClean="0"/>
              <a:t>2023-11-14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0D2074C-0CB3-48B3-B8F1-722B6BA9B404}" type="slidenum">
              <a:rPr lang="en-CA" smtClean="0"/>
              <a:t>‹#›</a:t>
            </a:fld>
            <a:endParaRPr lang="en-CA"/>
          </a:p>
        </p:txBody>
      </p:sp>
    </p:spTree>
    <p:extLst>
      <p:ext uri="{BB962C8B-B14F-4D97-AF65-F5344CB8AC3E}">
        <p14:creationId xmlns:p14="http://schemas.microsoft.com/office/powerpoint/2010/main" val="530749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56C2A1-1BA8-4C52-8C81-BD67FF4F2AC7}" type="datetimeFigureOut">
              <a:rPr lang="en-CA" smtClean="0"/>
              <a:t>2023-11-14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C0D2074C-0CB3-48B3-B8F1-722B6BA9B404}" type="slidenum">
              <a:rPr lang="en-CA" smtClean="0"/>
              <a:t>‹#›</a:t>
            </a:fld>
            <a:endParaRPr lang="en-CA"/>
          </a:p>
        </p:txBody>
      </p:sp>
    </p:spTree>
    <p:extLst>
      <p:ext uri="{BB962C8B-B14F-4D97-AF65-F5344CB8AC3E}">
        <p14:creationId xmlns:p14="http://schemas.microsoft.com/office/powerpoint/2010/main" val="1842838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A56C2A1-1BA8-4C52-8C81-BD67FF4F2AC7}" type="datetimeFigureOut">
              <a:rPr lang="en-CA" smtClean="0"/>
              <a:t>2023-11-14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0D2074C-0CB3-48B3-B8F1-722B6BA9B404}" type="slidenum">
              <a:rPr lang="en-CA" smtClean="0"/>
              <a:t>‹#›</a:t>
            </a:fld>
            <a:endParaRPr lang="en-CA"/>
          </a:p>
        </p:txBody>
      </p:sp>
    </p:spTree>
    <p:extLst>
      <p:ext uri="{BB962C8B-B14F-4D97-AF65-F5344CB8AC3E}">
        <p14:creationId xmlns:p14="http://schemas.microsoft.com/office/powerpoint/2010/main" val="4121642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0D2074C-0CB3-48B3-B8F1-722B6BA9B404}" type="slidenum">
              <a:rPr lang="en-CA" smtClean="0"/>
              <a:t>‹#›</a:t>
            </a:fld>
            <a:endParaRPr lang="en-CA"/>
          </a:p>
        </p:txBody>
      </p:sp>
      <p:sp>
        <p:nvSpPr>
          <p:cNvPr id="5" name="Date Placeholder 4"/>
          <p:cNvSpPr>
            <a:spLocks noGrp="1"/>
          </p:cNvSpPr>
          <p:nvPr>
            <p:ph type="dt" sz="half" idx="10"/>
          </p:nvPr>
        </p:nvSpPr>
        <p:spPr/>
        <p:txBody>
          <a:bodyPr/>
          <a:lstStyle/>
          <a:p>
            <a:fld id="{4A56C2A1-1BA8-4C52-8C81-BD67FF4F2AC7}" type="datetimeFigureOut">
              <a:rPr lang="en-CA" smtClean="0"/>
              <a:t>2023-11-14</a:t>
            </a:fld>
            <a:endParaRPr lang="en-CA"/>
          </a:p>
        </p:txBody>
      </p:sp>
    </p:spTree>
    <p:extLst>
      <p:ext uri="{BB962C8B-B14F-4D97-AF65-F5344CB8AC3E}">
        <p14:creationId xmlns:p14="http://schemas.microsoft.com/office/powerpoint/2010/main" val="578711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56C2A1-1BA8-4C52-8C81-BD67FF4F2AC7}" type="datetimeFigureOut">
              <a:rPr lang="en-CA" smtClean="0"/>
              <a:t>2023-11-14</a:t>
            </a:fld>
            <a:endParaRPr lang="en-C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0D2074C-0CB3-48B3-B8F1-722B6BA9B404}" type="slidenum">
              <a:rPr lang="en-CA" smtClean="0"/>
              <a:t>‹#›</a:t>
            </a:fld>
            <a:endParaRPr lang="en-CA"/>
          </a:p>
        </p:txBody>
      </p:sp>
    </p:spTree>
    <p:extLst>
      <p:ext uri="{BB962C8B-B14F-4D97-AF65-F5344CB8AC3E}">
        <p14:creationId xmlns:p14="http://schemas.microsoft.com/office/powerpoint/2010/main" val="260877670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eb2.gov.mb.ca/laws/statutes/ccsm/b093.php?lang=en" TargetMode="External"/><Relationship Id="rId7" Type="http://schemas.openxmlformats.org/officeDocument/2006/relationships/hyperlink" Target="https://www.gov.mb.ca/labour/its/bldg_codes/itsm_bldgconst.html" TargetMode="External"/><Relationship Id="rId2" Type="http://schemas.openxmlformats.org/officeDocument/2006/relationships/hyperlink" Target="https://news.gov.mb.ca/news/index.html?item=60070&amp;posted=2023-07-24" TargetMode="External"/><Relationship Id="rId1" Type="http://schemas.openxmlformats.org/officeDocument/2006/relationships/slideLayout" Target="../slideLayouts/slideLayout2.xml"/><Relationship Id="rId6" Type="http://schemas.openxmlformats.org/officeDocument/2006/relationships/hyperlink" Target="https://web2.gov.mb.ca/laws/regs/annual/2023/112.php?lang=en" TargetMode="External"/><Relationship Id="rId5" Type="http://schemas.openxmlformats.org/officeDocument/2006/relationships/hyperlink" Target="https://web2.gov.mb.ca/laws/statutes/2021/c03721e.php#A" TargetMode="External"/><Relationship Id="rId4" Type="http://schemas.openxmlformats.org/officeDocument/2006/relationships/hyperlink" Target="https://web2.gov.mb.ca/laws/regs/current/_pdf-regs.php?reg=103/202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ctrTitle"/>
          </p:nvPr>
        </p:nvSpPr>
        <p:spPr>
          <a:xfrm>
            <a:off x="679269" y="2167248"/>
            <a:ext cx="9235440" cy="227428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1200"/>
              </a:spcBef>
            </a:pPr>
            <a:r>
              <a:rPr lang="en-CA" sz="2800" dirty="0">
                <a:latin typeface="Arial" panose="020B0604020202020204" pitchFamily="34" charset="0"/>
                <a:ea typeface="Calibri" panose="020F0502020204030204" pitchFamily="34" charset="0"/>
                <a:cs typeface="Arial" panose="020B0604020202020204" pitchFamily="34" charset="0"/>
              </a:rPr>
              <a:t>The Building and Electrical Permitting Improvement </a:t>
            </a:r>
            <a:r>
              <a:rPr lang="en-CA" sz="2800" dirty="0" smtClean="0">
                <a:latin typeface="Arial" panose="020B0604020202020204" pitchFamily="34" charset="0"/>
                <a:ea typeface="Calibri" panose="020F0502020204030204" pitchFamily="34" charset="0"/>
                <a:cs typeface="Arial" panose="020B0604020202020204" pitchFamily="34" charset="0"/>
              </a:rPr>
              <a:t>Act </a:t>
            </a:r>
          </a:p>
          <a:p>
            <a:pPr>
              <a:spcBef>
                <a:spcPts val="1200"/>
              </a:spcBef>
            </a:pPr>
            <a:r>
              <a:rPr lang="en-CA" sz="2800" dirty="0" smtClean="0">
                <a:latin typeface="Arial" panose="020B0604020202020204" pitchFamily="34" charset="0"/>
                <a:cs typeface="Arial" panose="020B0604020202020204" pitchFamily="34" charset="0"/>
              </a:rPr>
              <a:t>The Permit </a:t>
            </a:r>
            <a:r>
              <a:rPr lang="en-CA" sz="2800" dirty="0">
                <a:latin typeface="Arial" panose="020B0604020202020204" pitchFamily="34" charset="0"/>
                <a:cs typeface="Arial" panose="020B0604020202020204" pitchFamily="34" charset="0"/>
              </a:rPr>
              <a:t>Dispute Resolution Regulation </a:t>
            </a:r>
            <a:endParaRPr lang="en-CA" sz="2800" dirty="0" smtClean="0">
              <a:latin typeface="Arial" panose="020B0604020202020204" pitchFamily="34" charset="0"/>
              <a:cs typeface="Arial" panose="020B0604020202020204" pitchFamily="34" charset="0"/>
            </a:endParaRPr>
          </a:p>
          <a:p>
            <a:pPr>
              <a:spcBef>
                <a:spcPts val="1200"/>
              </a:spcBef>
            </a:pPr>
            <a:r>
              <a:rPr lang="en-CA" sz="2800" dirty="0" smtClean="0">
                <a:latin typeface="Arial" panose="020B0604020202020204" pitchFamily="34" charset="0"/>
                <a:cs typeface="Arial" panose="020B0604020202020204" pitchFamily="34" charset="0"/>
              </a:rPr>
              <a:t>The </a:t>
            </a:r>
            <a:r>
              <a:rPr lang="en-CA" sz="2800" dirty="0">
                <a:latin typeface="Arial" panose="020B0604020202020204" pitchFamily="34" charset="0"/>
                <a:cs typeface="Arial" panose="020B0604020202020204" pitchFamily="34" charset="0"/>
              </a:rPr>
              <a:t>Performance Standards </a:t>
            </a:r>
            <a:r>
              <a:rPr lang="en-CA" sz="2800" dirty="0" smtClean="0">
                <a:latin typeface="Arial" panose="020B0604020202020204" pitchFamily="34" charset="0"/>
                <a:cs typeface="Arial" panose="020B0604020202020204" pitchFamily="34" charset="0"/>
              </a:rPr>
              <a:t>Regulation </a:t>
            </a:r>
            <a:endParaRPr lang="en-CA" sz="2800" dirty="0">
              <a:latin typeface="Arial" panose="020B0604020202020204" pitchFamily="34" charset="0"/>
              <a:cs typeface="Arial" panose="020B0604020202020204" pitchFamily="34" charset="0"/>
            </a:endParaRPr>
          </a:p>
          <a:p>
            <a:pPr lvl="0">
              <a:defRPr/>
            </a:pPr>
            <a:endParaRPr kumimoji="0" lang="en-CA" sz="3600" b="0" i="0" u="none" strike="noStrike" kern="1200" cap="none" spc="0" normalizeH="0" noProof="0" dirty="0" smtClean="0">
              <a:ln>
                <a:noFill/>
              </a:ln>
              <a:solidFill>
                <a:sysClr val="windowText" lastClr="000000"/>
              </a:solidFill>
              <a:effectLst/>
              <a:uLnTx/>
              <a:uFillTx/>
              <a:latin typeface="Calibri Light" panose="020F0302020204030204"/>
            </a:endParaRPr>
          </a:p>
        </p:txBody>
      </p:sp>
      <p:sp>
        <p:nvSpPr>
          <p:cNvPr id="3" name="Subtitle 2"/>
          <p:cNvSpPr>
            <a:spLocks noGrp="1"/>
          </p:cNvSpPr>
          <p:nvPr>
            <p:ph type="subTitle" idx="1"/>
          </p:nvPr>
        </p:nvSpPr>
        <p:spPr>
          <a:xfrm>
            <a:off x="2225436" y="5037671"/>
            <a:ext cx="6143106" cy="1096899"/>
          </a:xfrm>
        </p:spPr>
        <p:txBody>
          <a:bodyPr/>
          <a:lstStyle/>
          <a:p>
            <a:r>
              <a:rPr lang="en-CA" dirty="0" smtClean="0"/>
              <a:t>Labour and Immigration-Inspection and Technical Services </a:t>
            </a:r>
            <a:endParaRPr lang="en-CA" dirty="0"/>
          </a:p>
        </p:txBody>
      </p:sp>
    </p:spTree>
    <p:extLst>
      <p:ext uri="{BB962C8B-B14F-4D97-AF65-F5344CB8AC3E}">
        <p14:creationId xmlns:p14="http://schemas.microsoft.com/office/powerpoint/2010/main" val="27518992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solidFill>
                  <a:srgbClr val="2683C6">
                    <a:lumMod val="75000"/>
                  </a:srgbClr>
                </a:solidFill>
                <a:latin typeface="Calibri Light" panose="020F0302020204030204"/>
              </a:rPr>
              <a:t>Links: </a:t>
            </a:r>
            <a:r>
              <a:rPr lang="en-CA" b="1" dirty="0">
                <a:solidFill>
                  <a:srgbClr val="2683C6">
                    <a:lumMod val="75000"/>
                  </a:srgbClr>
                </a:solidFill>
                <a:latin typeface="Calibri Light" panose="020F0302020204030204"/>
              </a:rPr>
              <a:t/>
            </a:r>
            <a:br>
              <a:rPr lang="en-CA" b="1" dirty="0">
                <a:solidFill>
                  <a:srgbClr val="2683C6">
                    <a:lumMod val="75000"/>
                  </a:srgbClr>
                </a:solidFill>
                <a:latin typeface="Calibri Light" panose="020F0302020204030204"/>
              </a:rPr>
            </a:br>
            <a:endParaRPr lang="en-CA" dirty="0"/>
          </a:p>
        </p:txBody>
      </p:sp>
      <p:sp>
        <p:nvSpPr>
          <p:cNvPr id="3" name="Content Placeholder 2"/>
          <p:cNvSpPr>
            <a:spLocks noGrp="1"/>
          </p:cNvSpPr>
          <p:nvPr>
            <p:ph idx="1"/>
          </p:nvPr>
        </p:nvSpPr>
        <p:spPr>
          <a:xfrm>
            <a:off x="677333" y="1363756"/>
            <a:ext cx="9297940" cy="3665444"/>
          </a:xfrm>
        </p:spPr>
        <p:txBody>
          <a:bodyPr>
            <a:normAutofit fontScale="70000" lnSpcReduction="20000"/>
          </a:bodyPr>
          <a:lstStyle/>
          <a:p>
            <a:pPr marL="0" lvl="0" indent="0">
              <a:spcBef>
                <a:spcPts val="0"/>
              </a:spcBef>
              <a:buNone/>
            </a:pPr>
            <a:r>
              <a:rPr lang="en-CA" sz="1900" b="1" u="sng" dirty="0">
                <a:solidFill>
                  <a:schemeClr val="tx1"/>
                </a:solidFill>
                <a:latin typeface="Arial" panose="020B0604020202020204" pitchFamily="34" charset="0"/>
                <a:ea typeface="Calibri" panose="020F0502020204030204" pitchFamily="34" charset="0"/>
                <a:cs typeface="Arial" panose="020B0604020202020204" pitchFamily="34" charset="0"/>
              </a:rPr>
              <a:t>News Release: </a:t>
            </a:r>
          </a:p>
          <a:p>
            <a:pPr>
              <a:spcBef>
                <a:spcPts val="0"/>
              </a:spcBef>
              <a:buClr>
                <a:schemeClr val="tx1"/>
              </a:buClr>
              <a:buFont typeface="Arial" panose="020B0604020202020204" pitchFamily="34" charset="0"/>
              <a:buChar char="•"/>
            </a:pPr>
            <a:r>
              <a:rPr lang="en-CA" sz="1900" dirty="0">
                <a:latin typeface="Arial" panose="020B0604020202020204" pitchFamily="34" charset="0"/>
                <a:cs typeface="Arial" panose="020B0604020202020204" pitchFamily="34" charset="0"/>
                <a:hlinkClick r:id="rId2"/>
              </a:rPr>
              <a:t>Province of Manitoba | News Releases | Manitoba Government Implements Legislative, Regulatory Changes to Enhance Building Permitting Processes</a:t>
            </a:r>
            <a:endParaRPr lang="en-CA" sz="1900" dirty="0">
              <a:latin typeface="Arial" panose="020B0604020202020204" pitchFamily="34" charset="0"/>
              <a:ea typeface="Calibri" panose="020F0502020204030204" pitchFamily="34" charset="0"/>
              <a:cs typeface="Arial" panose="020B0604020202020204" pitchFamily="34" charset="0"/>
            </a:endParaRPr>
          </a:p>
          <a:p>
            <a:pPr marL="0" indent="0">
              <a:buNone/>
            </a:pPr>
            <a:r>
              <a:rPr lang="en-CA" sz="1900" b="1" u="sng" dirty="0" smtClean="0">
                <a:solidFill>
                  <a:schemeClr val="tx1"/>
                </a:solidFill>
                <a:latin typeface="Arial" panose="020B0604020202020204" pitchFamily="34" charset="0"/>
                <a:ea typeface="Calibri" panose="020F0502020204030204" pitchFamily="34" charset="0"/>
                <a:cs typeface="Arial" panose="020B0604020202020204" pitchFamily="34" charset="0"/>
              </a:rPr>
              <a:t>Manitoba </a:t>
            </a:r>
            <a:r>
              <a:rPr lang="en-CA" sz="1900" b="1" u="sng" dirty="0">
                <a:solidFill>
                  <a:schemeClr val="tx1"/>
                </a:solidFill>
                <a:latin typeface="Arial" panose="020B0604020202020204" pitchFamily="34" charset="0"/>
                <a:ea typeface="Calibri" panose="020F0502020204030204" pitchFamily="34" charset="0"/>
                <a:cs typeface="Arial" panose="020B0604020202020204" pitchFamily="34" charset="0"/>
              </a:rPr>
              <a:t>Laws</a:t>
            </a:r>
            <a:endParaRPr lang="en-CA" sz="19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spcBef>
                <a:spcPts val="0"/>
              </a:spcBef>
              <a:buClr>
                <a:schemeClr val="tx1"/>
              </a:buClr>
              <a:buFont typeface="Arial" panose="020B0604020202020204" pitchFamily="34" charset="0"/>
              <a:buChar char="•"/>
            </a:pPr>
            <a:r>
              <a:rPr lang="en-CA" sz="1900" dirty="0">
                <a:solidFill>
                  <a:schemeClr val="tx1"/>
                </a:solidFill>
                <a:latin typeface="Arial" panose="020B0604020202020204" pitchFamily="34" charset="0"/>
                <a:ea typeface="Calibri" panose="020F0502020204030204" pitchFamily="34" charset="0"/>
                <a:cs typeface="Arial" panose="020B0604020202020204" pitchFamily="34" charset="0"/>
              </a:rPr>
              <a:t>The Buildings Act </a:t>
            </a:r>
            <a:r>
              <a:rPr lang="en-CA" sz="1900" dirty="0">
                <a:latin typeface="Arial" panose="020B0604020202020204" pitchFamily="34" charset="0"/>
                <a:ea typeface="Calibri" panose="020F0502020204030204" pitchFamily="34" charset="0"/>
                <a:cs typeface="Arial" panose="020B0604020202020204" pitchFamily="34" charset="0"/>
              </a:rPr>
              <a:t>-</a:t>
            </a:r>
            <a:r>
              <a:rPr lang="en-CA" sz="1900"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3"/>
              </a:rPr>
              <a:t>C.C.S.M. c. B93 (gov.mb.ca)</a:t>
            </a:r>
            <a:endParaRPr lang="en-CA" sz="1900" dirty="0">
              <a:latin typeface="Arial" panose="020B0604020202020204" pitchFamily="34" charset="0"/>
              <a:ea typeface="Calibri" panose="020F0502020204030204" pitchFamily="34" charset="0"/>
              <a:cs typeface="Arial" panose="020B0604020202020204" pitchFamily="34" charset="0"/>
            </a:endParaRPr>
          </a:p>
          <a:p>
            <a:pPr>
              <a:spcBef>
                <a:spcPts val="0"/>
              </a:spcBef>
              <a:buClr>
                <a:schemeClr val="tx1"/>
              </a:buClr>
              <a:buFont typeface="Arial" panose="020B0604020202020204" pitchFamily="34" charset="0"/>
              <a:buChar char="•"/>
            </a:pPr>
            <a:r>
              <a:rPr lang="en-CA" sz="1900" dirty="0" smtClean="0">
                <a:latin typeface="Arial" panose="020B0604020202020204" pitchFamily="34" charset="0"/>
                <a:ea typeface="Calibri" panose="020F0502020204030204" pitchFamily="34" charset="0"/>
                <a:cs typeface="Arial" panose="020B0604020202020204" pitchFamily="34" charset="0"/>
              </a:rPr>
              <a:t>The Performance Standards Regulation-</a:t>
            </a:r>
            <a:r>
              <a:rPr lang="en-CA" sz="1900" u="sng" dirty="0" smtClean="0">
                <a:solidFill>
                  <a:srgbClr val="0563C1"/>
                </a:solidFill>
                <a:latin typeface="Arial" panose="020B0604020202020204" pitchFamily="34" charset="0"/>
                <a:ea typeface="Calibri" panose="020F0502020204030204" pitchFamily="34" charset="0"/>
                <a:cs typeface="Arial" panose="020B0604020202020204" pitchFamily="34" charset="0"/>
                <a:hlinkClick r:id="rId4"/>
              </a:rPr>
              <a:t>Performance Standards </a:t>
            </a:r>
            <a:r>
              <a:rPr lang="en-CA" sz="1900"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4"/>
              </a:rPr>
              <a:t>Regulation, M.R. 103/2023 (gov.mb.ca)</a:t>
            </a:r>
            <a:endParaRPr lang="en-CA" sz="1900" dirty="0">
              <a:latin typeface="Arial" panose="020B0604020202020204" pitchFamily="34" charset="0"/>
              <a:ea typeface="Calibri" panose="020F0502020204030204" pitchFamily="34" charset="0"/>
              <a:cs typeface="Arial" panose="020B0604020202020204" pitchFamily="34" charset="0"/>
            </a:endParaRPr>
          </a:p>
          <a:p>
            <a:pPr>
              <a:spcBef>
                <a:spcPts val="0"/>
              </a:spcBef>
              <a:buClr>
                <a:schemeClr val="tx1"/>
              </a:buClr>
              <a:buFont typeface="Arial" panose="020B0604020202020204" pitchFamily="34" charset="0"/>
              <a:buChar char="•"/>
            </a:pPr>
            <a:r>
              <a:rPr lang="en-CA" sz="1900" dirty="0" smtClean="0">
                <a:solidFill>
                  <a:schemeClr val="tx1"/>
                </a:solidFill>
                <a:latin typeface="Arial" panose="020B0604020202020204" pitchFamily="34" charset="0"/>
                <a:ea typeface="Calibri" panose="020F0502020204030204" pitchFamily="34" charset="0"/>
                <a:cs typeface="Arial" panose="020B0604020202020204" pitchFamily="34" charset="0"/>
              </a:rPr>
              <a:t>The </a:t>
            </a:r>
            <a:r>
              <a:rPr lang="en-CA" sz="1900" dirty="0">
                <a:solidFill>
                  <a:schemeClr val="tx1"/>
                </a:solidFill>
                <a:latin typeface="Arial" panose="020B0604020202020204" pitchFamily="34" charset="0"/>
                <a:ea typeface="Calibri" panose="020F0502020204030204" pitchFamily="34" charset="0"/>
                <a:cs typeface="Arial" panose="020B0604020202020204" pitchFamily="34" charset="0"/>
              </a:rPr>
              <a:t>Permit Dispute Resolution </a:t>
            </a:r>
            <a:r>
              <a:rPr lang="en-CA" sz="1900" dirty="0" smtClean="0">
                <a:solidFill>
                  <a:schemeClr val="tx1"/>
                </a:solidFill>
                <a:latin typeface="Arial" panose="020B0604020202020204" pitchFamily="34" charset="0"/>
                <a:ea typeface="Calibri" panose="020F0502020204030204" pitchFamily="34" charset="0"/>
                <a:cs typeface="Arial" panose="020B0604020202020204" pitchFamily="34" charset="0"/>
              </a:rPr>
              <a:t>Act</a:t>
            </a:r>
            <a:r>
              <a:rPr lang="en-CA" sz="1900" dirty="0" smtClean="0">
                <a:latin typeface="Arial" panose="020B0604020202020204" pitchFamily="34" charset="0"/>
                <a:ea typeface="Calibri" panose="020F0502020204030204" pitchFamily="34" charset="0"/>
                <a:cs typeface="Arial" panose="020B0604020202020204" pitchFamily="34" charset="0"/>
              </a:rPr>
              <a:t>-</a:t>
            </a:r>
            <a:r>
              <a:rPr lang="en-CA" sz="1900" u="sng" dirty="0" smtClean="0">
                <a:solidFill>
                  <a:srgbClr val="0563C1"/>
                </a:solidFill>
                <a:latin typeface="Arial" panose="020B0604020202020204" pitchFamily="34" charset="0"/>
                <a:ea typeface="Calibri" panose="020F0502020204030204" pitchFamily="34" charset="0"/>
                <a:cs typeface="Arial" panose="020B0604020202020204" pitchFamily="34" charset="0"/>
                <a:hlinkClick r:id="rId5"/>
              </a:rPr>
              <a:t>S.M</a:t>
            </a:r>
            <a:r>
              <a:rPr lang="en-CA" sz="1900"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5"/>
              </a:rPr>
              <a:t>. 2021, c. 37 (gov.mb.ca)</a:t>
            </a:r>
            <a:endParaRPr lang="en-CA" sz="1900" dirty="0">
              <a:latin typeface="Arial" panose="020B0604020202020204" pitchFamily="34" charset="0"/>
              <a:ea typeface="Calibri" panose="020F0502020204030204" pitchFamily="34" charset="0"/>
              <a:cs typeface="Arial" panose="020B0604020202020204" pitchFamily="34" charset="0"/>
            </a:endParaRPr>
          </a:p>
          <a:p>
            <a:pPr>
              <a:spcBef>
                <a:spcPts val="0"/>
              </a:spcBef>
              <a:buClr>
                <a:schemeClr val="tx1"/>
              </a:buClr>
              <a:buFont typeface="Arial" panose="020B0604020202020204" pitchFamily="34" charset="0"/>
              <a:buChar char="•"/>
            </a:pPr>
            <a:r>
              <a:rPr lang="en-CA" sz="1900" dirty="0">
                <a:solidFill>
                  <a:schemeClr val="tx1"/>
                </a:solidFill>
                <a:latin typeface="Arial" panose="020B0604020202020204" pitchFamily="34" charset="0"/>
                <a:ea typeface="Calibri" panose="020F0502020204030204" pitchFamily="34" charset="0"/>
                <a:cs typeface="Arial" panose="020B0604020202020204" pitchFamily="34" charset="0"/>
              </a:rPr>
              <a:t>The Permit Dispute Resolution Regulation </a:t>
            </a:r>
            <a:r>
              <a:rPr lang="en-CA" sz="1900" dirty="0">
                <a:latin typeface="Arial" panose="020B0604020202020204" pitchFamily="34" charset="0"/>
                <a:ea typeface="Calibri" panose="020F0502020204030204" pitchFamily="34" charset="0"/>
                <a:cs typeface="Arial" panose="020B0604020202020204" pitchFamily="34" charset="0"/>
              </a:rPr>
              <a:t>-</a:t>
            </a:r>
            <a:r>
              <a:rPr lang="en-CA" sz="1900"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6"/>
              </a:rPr>
              <a:t>M.R. 112/2023, Permit Dispute Resolution Regulation (gov.mb.ca</a:t>
            </a:r>
            <a:r>
              <a:rPr lang="en-CA" sz="1900" u="sng" dirty="0" smtClean="0">
                <a:solidFill>
                  <a:srgbClr val="0563C1"/>
                </a:solidFill>
                <a:latin typeface="Arial" panose="020B0604020202020204" pitchFamily="34" charset="0"/>
                <a:ea typeface="Calibri" panose="020F0502020204030204" pitchFamily="34" charset="0"/>
                <a:cs typeface="Arial" panose="020B0604020202020204" pitchFamily="34" charset="0"/>
                <a:hlinkClick r:id="rId6"/>
              </a:rPr>
              <a:t>)</a:t>
            </a:r>
            <a:endParaRPr lang="en-CA" sz="1900" u="sng" dirty="0" smtClean="0">
              <a:solidFill>
                <a:srgbClr val="0563C1"/>
              </a:solidFill>
              <a:latin typeface="Arial" panose="020B0604020202020204" pitchFamily="34" charset="0"/>
              <a:ea typeface="Calibri" panose="020F0502020204030204" pitchFamily="34" charset="0"/>
              <a:cs typeface="Arial" panose="020B0604020202020204" pitchFamily="34" charset="0"/>
            </a:endParaRPr>
          </a:p>
          <a:p>
            <a:pPr marL="0" lvl="0" indent="0">
              <a:spcBef>
                <a:spcPts val="0"/>
              </a:spcBef>
              <a:buNone/>
            </a:pPr>
            <a:endParaRPr lang="en-CA" sz="1900" u="sng" dirty="0">
              <a:solidFill>
                <a:srgbClr val="0563C1"/>
              </a:solidFill>
              <a:effectLst/>
              <a:latin typeface="Arial" panose="020B0604020202020204" pitchFamily="34" charset="0"/>
              <a:ea typeface="Calibri" panose="020F0502020204030204" pitchFamily="34" charset="0"/>
              <a:cs typeface="Arial" panose="020B0604020202020204" pitchFamily="34" charset="0"/>
            </a:endParaRPr>
          </a:p>
          <a:p>
            <a:pPr marL="0" lvl="0" indent="0">
              <a:spcBef>
                <a:spcPts val="0"/>
              </a:spcBef>
              <a:buNone/>
            </a:pPr>
            <a:r>
              <a:rPr lang="en-CA" sz="1900" b="1" u="sng" dirty="0" smtClean="0">
                <a:solidFill>
                  <a:schemeClr val="tx1"/>
                </a:solidFill>
                <a:latin typeface="Arial" panose="020B0604020202020204" pitchFamily="34" charset="0"/>
                <a:ea typeface="Calibri" panose="020F0502020204030204" pitchFamily="34" charset="0"/>
                <a:cs typeface="Arial" panose="020B0604020202020204" pitchFamily="34" charset="0"/>
              </a:rPr>
              <a:t>Background Information: </a:t>
            </a:r>
            <a:endParaRPr lang="en-CA" sz="1900" b="1" u="sng" dirty="0" smtClean="0">
              <a:solidFill>
                <a:schemeClr val="tx1"/>
              </a:solidFill>
              <a:latin typeface="Arial" panose="020B0604020202020204" pitchFamily="34" charset="0"/>
              <a:ea typeface="Calibri" panose="020F0502020204030204" pitchFamily="34" charset="0"/>
              <a:cs typeface="Arial" panose="020B0604020202020204" pitchFamily="34" charset="0"/>
            </a:endParaRPr>
          </a:p>
          <a:p>
            <a:pPr marL="0" lvl="0" indent="0">
              <a:spcBef>
                <a:spcPts val="0"/>
              </a:spcBef>
              <a:buNone/>
            </a:pPr>
            <a:r>
              <a:rPr lang="en-CA" sz="1900" dirty="0">
                <a:latin typeface="Arial" panose="020B0604020202020204" pitchFamily="34" charset="0"/>
                <a:cs typeface="Arial" panose="020B0604020202020204" pitchFamily="34" charset="0"/>
                <a:hlinkClick r:id="rId7"/>
              </a:rPr>
              <a:t>Province of Manitoba | Labour | Labour and Immigration | Building Codes (gov.mb.ca</a:t>
            </a:r>
            <a:r>
              <a:rPr lang="en-CA" sz="1900" dirty="0" smtClean="0">
                <a:latin typeface="Arial" panose="020B0604020202020204" pitchFamily="34" charset="0"/>
                <a:cs typeface="Arial" panose="020B0604020202020204" pitchFamily="34" charset="0"/>
                <a:hlinkClick r:id="rId7"/>
              </a:rPr>
              <a:t>)</a:t>
            </a:r>
            <a:endParaRPr lang="en-CA" sz="1900" dirty="0" smtClean="0">
              <a:latin typeface="Arial" panose="020B0604020202020204" pitchFamily="34" charset="0"/>
              <a:cs typeface="Arial" panose="020B0604020202020204" pitchFamily="34" charset="0"/>
            </a:endParaRPr>
          </a:p>
          <a:p>
            <a:pPr>
              <a:spcBef>
                <a:spcPts val="0"/>
              </a:spcBef>
              <a:buClr>
                <a:schemeClr val="tx1"/>
              </a:buClr>
              <a:buFont typeface="Arial" panose="020B0604020202020204" pitchFamily="34" charset="0"/>
              <a:buChar char="•"/>
            </a:pPr>
            <a:r>
              <a:rPr lang="en-CA" sz="1900" dirty="0">
                <a:solidFill>
                  <a:schemeClr val="tx1"/>
                </a:solidFill>
                <a:latin typeface="Arial" panose="020B0604020202020204" pitchFamily="34" charset="0"/>
                <a:cs typeface="Arial" panose="020B0604020202020204" pitchFamily="34" charset="0"/>
              </a:rPr>
              <a:t>Guide </a:t>
            </a:r>
          </a:p>
          <a:p>
            <a:pPr>
              <a:spcBef>
                <a:spcPts val="0"/>
              </a:spcBef>
              <a:buClr>
                <a:schemeClr val="tx1"/>
              </a:buClr>
              <a:buFont typeface="Arial" panose="020B0604020202020204" pitchFamily="34" charset="0"/>
              <a:buChar char="•"/>
            </a:pPr>
            <a:r>
              <a:rPr lang="en-CA" sz="1900" dirty="0">
                <a:solidFill>
                  <a:schemeClr val="tx1"/>
                </a:solidFill>
                <a:latin typeface="Arial" panose="020B0604020202020204" pitchFamily="34" charset="0"/>
                <a:cs typeface="Arial" panose="020B0604020202020204" pitchFamily="34" charset="0"/>
              </a:rPr>
              <a:t>FAQ </a:t>
            </a:r>
          </a:p>
          <a:p>
            <a:pPr>
              <a:spcBef>
                <a:spcPts val="0"/>
              </a:spcBef>
              <a:buClr>
                <a:schemeClr val="tx1"/>
              </a:buClr>
              <a:buFont typeface="Arial" panose="020B0604020202020204" pitchFamily="34" charset="0"/>
              <a:buChar char="•"/>
            </a:pPr>
            <a:r>
              <a:rPr lang="en-CA" sz="1900" dirty="0">
                <a:solidFill>
                  <a:schemeClr val="tx1"/>
                </a:solidFill>
                <a:latin typeface="Arial" panose="020B0604020202020204" pitchFamily="34" charset="0"/>
                <a:cs typeface="Arial" panose="020B0604020202020204" pitchFamily="34" charset="0"/>
              </a:rPr>
              <a:t>Fact </a:t>
            </a:r>
            <a:r>
              <a:rPr lang="en-CA" sz="1900" dirty="0" smtClean="0">
                <a:solidFill>
                  <a:schemeClr val="tx1"/>
                </a:solidFill>
                <a:latin typeface="Arial" panose="020B0604020202020204" pitchFamily="34" charset="0"/>
                <a:cs typeface="Arial" panose="020B0604020202020204" pitchFamily="34" charset="0"/>
              </a:rPr>
              <a:t>Sheet</a:t>
            </a:r>
          </a:p>
          <a:p>
            <a:pPr>
              <a:spcBef>
                <a:spcPts val="0"/>
              </a:spcBef>
              <a:buClr>
                <a:schemeClr val="tx1"/>
              </a:buClr>
              <a:buFont typeface="Arial" panose="020B0604020202020204" pitchFamily="34" charset="0"/>
              <a:buChar char="•"/>
            </a:pPr>
            <a:r>
              <a:rPr lang="en-CA" sz="1900" dirty="0" smtClean="0">
                <a:solidFill>
                  <a:schemeClr val="tx1"/>
                </a:solidFill>
                <a:latin typeface="Arial" panose="020B0604020202020204" pitchFamily="34" charset="0"/>
                <a:cs typeface="Arial" panose="020B0604020202020204" pitchFamily="34" charset="0"/>
              </a:rPr>
              <a:t>PowerPoint </a:t>
            </a:r>
            <a:r>
              <a:rPr lang="en-CA" sz="1900" dirty="0" smtClean="0">
                <a:solidFill>
                  <a:schemeClr val="tx1"/>
                </a:solidFill>
                <a:latin typeface="Arial" panose="020B0604020202020204" pitchFamily="34" charset="0"/>
                <a:cs typeface="Arial" panose="020B0604020202020204" pitchFamily="34" charset="0"/>
              </a:rPr>
              <a:t> </a:t>
            </a:r>
          </a:p>
          <a:p>
            <a:pPr marL="0" lvl="0" indent="0">
              <a:spcBef>
                <a:spcPts val="0"/>
              </a:spcBef>
              <a:buClr>
                <a:srgbClr val="5FCBEF"/>
              </a:buClr>
              <a:buNone/>
            </a:pPr>
            <a:endParaRPr lang="en-CA" sz="1900" b="1" u="sng" dirty="0" smtClean="0">
              <a:solidFill>
                <a:schemeClr val="tx1"/>
              </a:solidFill>
              <a:latin typeface="Arial" panose="020B0604020202020204" pitchFamily="34" charset="0"/>
              <a:ea typeface="Calibri" panose="020F0502020204030204" pitchFamily="34" charset="0"/>
              <a:cs typeface="Arial" panose="020B0604020202020204" pitchFamily="34" charset="0"/>
            </a:endParaRPr>
          </a:p>
          <a:p>
            <a:pPr marL="0" lvl="0" indent="0">
              <a:spcBef>
                <a:spcPts val="0"/>
              </a:spcBef>
              <a:buClr>
                <a:srgbClr val="5FCBEF"/>
              </a:buClr>
              <a:buNone/>
            </a:pPr>
            <a:r>
              <a:rPr lang="en-CA" sz="1900" b="1" u="sng" dirty="0" smtClean="0">
                <a:solidFill>
                  <a:schemeClr val="tx1"/>
                </a:solidFill>
                <a:latin typeface="Arial" panose="020B0604020202020204" pitchFamily="34" charset="0"/>
                <a:ea typeface="Calibri" panose="020F0502020204030204" pitchFamily="34" charset="0"/>
                <a:cs typeface="Arial" panose="020B0604020202020204" pitchFamily="34" charset="0"/>
              </a:rPr>
              <a:t>Additional Information: </a:t>
            </a:r>
          </a:p>
          <a:p>
            <a:pPr marL="0" lvl="0" indent="0">
              <a:spcBef>
                <a:spcPts val="0"/>
              </a:spcBef>
              <a:buClr>
                <a:srgbClr val="5FCBEF"/>
              </a:buClr>
              <a:buNone/>
            </a:pPr>
            <a:r>
              <a:rPr lang="en-CA" sz="1900" dirty="0" smtClean="0">
                <a:solidFill>
                  <a:schemeClr val="tx1"/>
                </a:solidFill>
                <a:latin typeface="Arial" panose="020B0604020202020204" pitchFamily="34" charset="0"/>
                <a:cs typeface="Arial" panose="020B0604020202020204" pitchFamily="34" charset="0"/>
                <a:hlinkClick r:id="rId7"/>
              </a:rPr>
              <a:t>Province of Manitoba | Labour | Labour and Immigration | Building Codes (gov.mb.ca)</a:t>
            </a:r>
            <a:endParaRPr lang="en-CA" sz="1900" dirty="0" smtClean="0">
              <a:solidFill>
                <a:schemeClr val="tx1"/>
              </a:solidFill>
              <a:latin typeface="Arial" panose="020B0604020202020204" pitchFamily="34" charset="0"/>
              <a:cs typeface="Arial" panose="020B0604020202020204" pitchFamily="34" charset="0"/>
            </a:endParaRPr>
          </a:p>
          <a:p>
            <a:pPr lvl="0">
              <a:spcBef>
                <a:spcPts val="0"/>
              </a:spcBef>
              <a:buClr>
                <a:prstClr val="black"/>
              </a:buClr>
              <a:buFont typeface="Arial" panose="020B0604020202020204" pitchFamily="34" charset="0"/>
              <a:buChar char="•"/>
            </a:pPr>
            <a:r>
              <a:rPr lang="en-CA" sz="2000" dirty="0" smtClean="0">
                <a:solidFill>
                  <a:schemeClr val="tx1"/>
                </a:solidFill>
                <a:latin typeface="Arial" panose="020B0604020202020204" pitchFamily="34" charset="0"/>
              </a:rPr>
              <a:t>Adjudicator-Applicant Information Form </a:t>
            </a:r>
            <a:endParaRPr lang="en-CA" sz="1900" dirty="0" smtClean="0">
              <a:solidFill>
                <a:schemeClr val="tx1"/>
              </a:solidFill>
              <a:latin typeface="Arial" panose="020B0604020202020204" pitchFamily="34" charset="0"/>
              <a:cs typeface="Arial" panose="020B0604020202020204" pitchFamily="34" charset="0"/>
            </a:endParaRPr>
          </a:p>
          <a:p>
            <a:pPr lvl="0">
              <a:spcBef>
                <a:spcPts val="0"/>
              </a:spcBef>
              <a:buClr>
                <a:prstClr val="black"/>
              </a:buClr>
              <a:buFont typeface="Arial" panose="020B0604020202020204" pitchFamily="34" charset="0"/>
              <a:buChar char="•"/>
            </a:pPr>
            <a:r>
              <a:rPr lang="en-CA" sz="1900" dirty="0" smtClean="0">
                <a:solidFill>
                  <a:schemeClr val="tx1"/>
                </a:solidFill>
                <a:latin typeface="Arial" panose="020B0604020202020204" pitchFamily="34" charset="0"/>
                <a:cs typeface="Arial" panose="020B0604020202020204" pitchFamily="34" charset="0"/>
              </a:rPr>
              <a:t>Adjudicator-General Information Sheet (Permit Dispute Resolution Hearing) </a:t>
            </a:r>
            <a:endParaRPr lang="en-CA"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16405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solidFill>
                  <a:srgbClr val="2683C6">
                    <a:lumMod val="75000"/>
                  </a:srgbClr>
                </a:solidFill>
                <a:latin typeface="Calibri Light" panose="020F0302020204030204"/>
              </a:rPr>
              <a:t>Background</a:t>
            </a:r>
            <a:br>
              <a:rPr lang="en-CA" b="1" dirty="0">
                <a:solidFill>
                  <a:srgbClr val="2683C6">
                    <a:lumMod val="75000"/>
                  </a:srgbClr>
                </a:solidFill>
                <a:latin typeface="Calibri Light" panose="020F0302020204030204"/>
              </a:rPr>
            </a:br>
            <a:endParaRPr lang="en-CA" dirty="0"/>
          </a:p>
        </p:txBody>
      </p:sp>
      <p:sp>
        <p:nvSpPr>
          <p:cNvPr id="3" name="Content Placeholder 2"/>
          <p:cNvSpPr>
            <a:spLocks noGrp="1"/>
          </p:cNvSpPr>
          <p:nvPr>
            <p:ph idx="1"/>
          </p:nvPr>
        </p:nvSpPr>
        <p:spPr>
          <a:xfrm>
            <a:off x="677334" y="1416006"/>
            <a:ext cx="8596668" cy="3880773"/>
          </a:xfrm>
        </p:spPr>
        <p:txBody>
          <a:bodyPr>
            <a:normAutofit/>
          </a:bodyPr>
          <a:lstStyle/>
          <a:p>
            <a:pPr marL="0" indent="0">
              <a:buNone/>
            </a:pPr>
            <a:r>
              <a:rPr lang="en-CA" sz="1600" dirty="0" smtClean="0">
                <a:solidFill>
                  <a:srgbClr val="000000"/>
                </a:solidFill>
                <a:latin typeface="Arial" panose="020B0604020202020204" pitchFamily="34" charset="0"/>
                <a:cs typeface="Arial" panose="020B0604020202020204" pitchFamily="34" charset="0"/>
              </a:rPr>
              <a:t>The </a:t>
            </a:r>
            <a:r>
              <a:rPr lang="en-CA" sz="1600" dirty="0">
                <a:solidFill>
                  <a:srgbClr val="000000"/>
                </a:solidFill>
                <a:latin typeface="Arial" panose="020B0604020202020204" pitchFamily="34" charset="0"/>
                <a:cs typeface="Arial" panose="020B0604020202020204" pitchFamily="34" charset="0"/>
              </a:rPr>
              <a:t>Building and Electrical Permitting Improvement Act </a:t>
            </a:r>
            <a:r>
              <a:rPr lang="en-CA" sz="1600" dirty="0">
                <a:solidFill>
                  <a:schemeClr val="tx1"/>
                </a:solidFill>
                <a:latin typeface="Arial" panose="020B0604020202020204" pitchFamily="34" charset="0"/>
                <a:cs typeface="Arial" panose="020B0604020202020204" pitchFamily="34" charset="0"/>
              </a:rPr>
              <a:t>received Royal </a:t>
            </a:r>
            <a:r>
              <a:rPr lang="en-CA" sz="1600" dirty="0" smtClean="0">
                <a:solidFill>
                  <a:schemeClr val="tx1"/>
                </a:solidFill>
                <a:latin typeface="Arial" panose="020B0604020202020204" pitchFamily="34" charset="0"/>
                <a:cs typeface="Arial" panose="020B0604020202020204" pitchFamily="34" charset="0"/>
              </a:rPr>
              <a:t>Assent</a:t>
            </a:r>
            <a:r>
              <a:rPr lang="en-CA" sz="1600" dirty="0">
                <a:solidFill>
                  <a:schemeClr val="tx1"/>
                </a:solidFill>
                <a:latin typeface="Arial" panose="020B0604020202020204" pitchFamily="34" charset="0"/>
                <a:cs typeface="Arial" panose="020B0604020202020204" pitchFamily="34" charset="0"/>
              </a:rPr>
              <a:t> </a:t>
            </a:r>
            <a:r>
              <a:rPr lang="en-CA" sz="1600" dirty="0" smtClean="0">
                <a:solidFill>
                  <a:schemeClr val="tx1"/>
                </a:solidFill>
                <a:latin typeface="Arial" panose="020B0604020202020204" pitchFamily="34" charset="0"/>
                <a:cs typeface="Arial" panose="020B0604020202020204" pitchFamily="34" charset="0"/>
              </a:rPr>
              <a:t>on </a:t>
            </a:r>
            <a:r>
              <a:rPr lang="en-CA" sz="1600" dirty="0">
                <a:solidFill>
                  <a:schemeClr val="tx1"/>
                </a:solidFill>
                <a:latin typeface="Arial" panose="020B0604020202020204" pitchFamily="34" charset="0"/>
                <a:cs typeface="Arial" panose="020B0604020202020204" pitchFamily="34" charset="0"/>
              </a:rPr>
              <a:t>May 20, </a:t>
            </a:r>
            <a:r>
              <a:rPr lang="en-CA" sz="1600" dirty="0" smtClean="0">
                <a:solidFill>
                  <a:schemeClr val="tx1"/>
                </a:solidFill>
                <a:latin typeface="Arial" panose="020B0604020202020204" pitchFamily="34" charset="0"/>
                <a:cs typeface="Arial" panose="020B0604020202020204" pitchFamily="34" charset="0"/>
              </a:rPr>
              <a:t>2021, and was brought forward by government to </a:t>
            </a:r>
            <a:r>
              <a:rPr lang="en-CA" sz="1600" dirty="0" smtClean="0">
                <a:solidFill>
                  <a:srgbClr val="000000"/>
                </a:solidFill>
                <a:latin typeface="Arial" panose="020B0604020202020204" pitchFamily="34" charset="0"/>
                <a:cs typeface="Arial" panose="020B0604020202020204" pitchFamily="34" charset="0"/>
              </a:rPr>
              <a:t>addresses </a:t>
            </a:r>
            <a:r>
              <a:rPr lang="en-CA" sz="1600" dirty="0">
                <a:solidFill>
                  <a:srgbClr val="000000"/>
                </a:solidFill>
                <a:latin typeface="Arial" panose="020B0604020202020204" pitchFamily="34" charset="0"/>
                <a:cs typeface="Arial" panose="020B0604020202020204" pitchFamily="34" charset="0"/>
              </a:rPr>
              <a:t>key recommendations </a:t>
            </a:r>
            <a:r>
              <a:rPr lang="en-CA" sz="1600" dirty="0" smtClean="0">
                <a:solidFill>
                  <a:srgbClr val="000000"/>
                </a:solidFill>
                <a:latin typeface="Arial" panose="020B0604020202020204" pitchFamily="34" charset="0"/>
                <a:cs typeface="Arial" panose="020B0604020202020204" pitchFamily="34" charset="0"/>
              </a:rPr>
              <a:t>from the 2019 </a:t>
            </a:r>
            <a:r>
              <a:rPr lang="en-CA" sz="1600" dirty="0">
                <a:solidFill>
                  <a:schemeClr val="tx1"/>
                </a:solidFill>
                <a:latin typeface="Arial" panose="020B0604020202020204" pitchFamily="34" charset="0"/>
                <a:ea typeface="Calibri" panose="020F0502020204030204" pitchFamily="34" charset="0"/>
                <a:cs typeface="Arial" panose="020B0604020202020204" pitchFamily="34" charset="0"/>
              </a:rPr>
              <a:t>Treasury Board Secretariat </a:t>
            </a:r>
            <a:r>
              <a:rPr lang="en-CA" sz="1600" dirty="0" smtClean="0">
                <a:solidFill>
                  <a:schemeClr val="tx1"/>
                </a:solidFill>
                <a:latin typeface="Arial" panose="020B0604020202020204" pitchFamily="34" charset="0"/>
                <a:ea typeface="Calibri" panose="020F0502020204030204" pitchFamily="34" charset="0"/>
                <a:cs typeface="Arial" panose="020B0604020202020204" pitchFamily="34" charset="0"/>
              </a:rPr>
              <a:t>review </a:t>
            </a:r>
            <a:r>
              <a:rPr lang="en-CA" sz="1600" dirty="0">
                <a:solidFill>
                  <a:schemeClr val="tx1"/>
                </a:solidFill>
                <a:latin typeface="Arial" panose="020B0604020202020204" pitchFamily="34" charset="0"/>
                <a:ea typeface="Calibri" panose="020F0502020204030204" pitchFamily="34" charset="0"/>
                <a:cs typeface="Arial" panose="020B0604020202020204" pitchFamily="34" charset="0"/>
              </a:rPr>
              <a:t>of </a:t>
            </a:r>
            <a:r>
              <a:rPr lang="en-CA" sz="1600" dirty="0" smtClean="0">
                <a:solidFill>
                  <a:schemeClr val="tx1"/>
                </a:solidFill>
                <a:latin typeface="Arial" panose="020B0604020202020204" pitchFamily="34" charset="0"/>
                <a:ea typeface="Calibri" panose="020F0502020204030204" pitchFamily="34" charset="0"/>
                <a:cs typeface="Arial" panose="020B0604020202020204" pitchFamily="34" charset="0"/>
              </a:rPr>
              <a:t>planning</a:t>
            </a:r>
            <a:r>
              <a:rPr lang="en-CA" sz="1600"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CA" sz="1600" dirty="0" smtClean="0">
                <a:solidFill>
                  <a:schemeClr val="tx1"/>
                </a:solidFill>
                <a:latin typeface="Arial" panose="020B0604020202020204" pitchFamily="34" charset="0"/>
                <a:ea typeface="Calibri" panose="020F0502020204030204" pitchFamily="34" charset="0"/>
                <a:cs typeface="Arial" panose="020B0604020202020204" pitchFamily="34" charset="0"/>
              </a:rPr>
              <a:t>zoning </a:t>
            </a:r>
            <a:r>
              <a:rPr lang="en-CA" sz="1600" dirty="0">
                <a:solidFill>
                  <a:schemeClr val="tx1"/>
                </a:solidFill>
                <a:latin typeface="Arial" panose="020B0604020202020204" pitchFamily="34" charset="0"/>
                <a:ea typeface="Calibri" panose="020F0502020204030204" pitchFamily="34" charset="0"/>
                <a:cs typeface="Arial" panose="020B0604020202020204" pitchFamily="34" charset="0"/>
              </a:rPr>
              <a:t>and permitting practices in </a:t>
            </a:r>
            <a:r>
              <a:rPr lang="en-CA" sz="1600" dirty="0" smtClean="0">
                <a:solidFill>
                  <a:schemeClr val="tx1"/>
                </a:solidFill>
                <a:latin typeface="Arial" panose="020B0604020202020204" pitchFamily="34" charset="0"/>
                <a:ea typeface="Calibri" panose="020F0502020204030204" pitchFamily="34" charset="0"/>
                <a:cs typeface="Arial" panose="020B0604020202020204" pitchFamily="34" charset="0"/>
              </a:rPr>
              <a:t>Manitoba. </a:t>
            </a:r>
            <a:r>
              <a:rPr lang="en-CA" sz="1600" dirty="0">
                <a:solidFill>
                  <a:srgbClr val="000000"/>
                </a:solidFill>
                <a:latin typeface="Arial" panose="020B0604020202020204" pitchFamily="34" charset="0"/>
                <a:cs typeface="Arial" panose="020B0604020202020204" pitchFamily="34" charset="0"/>
              </a:rPr>
              <a:t>The Building and Electrical Permitting Improvement Act</a:t>
            </a:r>
            <a:r>
              <a:rPr lang="en-CA" sz="1600" dirty="0" smtClean="0">
                <a:solidFill>
                  <a:srgbClr val="000000"/>
                </a:solidFill>
                <a:latin typeface="Arial" panose="020B0604020202020204" pitchFamily="34" charset="0"/>
                <a:cs typeface="Arial" panose="020B0604020202020204" pitchFamily="34" charset="0"/>
              </a:rPr>
              <a:t> </a:t>
            </a:r>
            <a:r>
              <a:rPr lang="en-CA" sz="1600" dirty="0" smtClean="0">
                <a:solidFill>
                  <a:srgbClr val="000000"/>
                </a:solidFill>
                <a:latin typeface="Arial" panose="020B0604020202020204" pitchFamily="34" charset="0"/>
              </a:rPr>
              <a:t>creates </a:t>
            </a:r>
            <a:r>
              <a:rPr lang="en-CA" sz="1600" dirty="0">
                <a:solidFill>
                  <a:srgbClr val="000000"/>
                </a:solidFill>
                <a:latin typeface="Arial" panose="020B0604020202020204" pitchFamily="34" charset="0"/>
              </a:rPr>
              <a:t>a process to hear appeals of permitting decisions and orders related to building and electrical codes by independent adjudicators </a:t>
            </a:r>
            <a:r>
              <a:rPr lang="en-CA" sz="1600" dirty="0" smtClean="0">
                <a:solidFill>
                  <a:srgbClr val="000000"/>
                </a:solidFill>
                <a:latin typeface="Arial" panose="020B0604020202020204" pitchFamily="34" charset="0"/>
              </a:rPr>
              <a:t>and creates </a:t>
            </a:r>
            <a:r>
              <a:rPr lang="en-CA" sz="1600" dirty="0">
                <a:solidFill>
                  <a:srgbClr val="000000"/>
                </a:solidFill>
                <a:latin typeface="Arial" panose="020B0604020202020204" pitchFamily="34" charset="0"/>
              </a:rPr>
              <a:t>the authority </a:t>
            </a:r>
            <a:r>
              <a:rPr lang="en-CA" sz="1600" dirty="0" smtClean="0">
                <a:solidFill>
                  <a:srgbClr val="000000"/>
                </a:solidFill>
                <a:latin typeface="Arial" panose="020B0604020202020204" pitchFamily="34" charset="0"/>
              </a:rPr>
              <a:t>to establish performance </a:t>
            </a:r>
            <a:r>
              <a:rPr lang="en-CA" sz="1600" dirty="0">
                <a:solidFill>
                  <a:srgbClr val="000000"/>
                </a:solidFill>
                <a:latin typeface="Arial" panose="020B0604020202020204" pitchFamily="34" charset="0"/>
              </a:rPr>
              <a:t>standards </a:t>
            </a:r>
            <a:r>
              <a:rPr lang="en-CA" sz="1600" dirty="0" smtClean="0">
                <a:solidFill>
                  <a:srgbClr val="000000"/>
                </a:solidFill>
                <a:latin typeface="Arial" panose="020B0604020202020204" pitchFamily="34" charset="0"/>
              </a:rPr>
              <a:t>through regulations.   </a:t>
            </a:r>
            <a:endParaRPr lang="en-CA" sz="16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0" lvl="0" indent="0" defTabSz="914400">
              <a:spcBef>
                <a:spcPts val="0"/>
              </a:spcBef>
              <a:buClrTx/>
              <a:buSzTx/>
              <a:buNone/>
            </a:pPr>
            <a:endParaRPr lang="en-CA" sz="16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0" lvl="0" indent="0" defTabSz="914400">
              <a:spcBef>
                <a:spcPts val="0"/>
              </a:spcBef>
              <a:buClrTx/>
              <a:buSzTx/>
              <a:buNone/>
            </a:pPr>
            <a:r>
              <a:rPr lang="en-CA" sz="1600" u="sng" dirty="0">
                <a:solidFill>
                  <a:schemeClr val="tx1"/>
                </a:solidFill>
                <a:latin typeface="Arial" panose="020B0604020202020204" pitchFamily="34" charset="0"/>
                <a:ea typeface="Calibri" panose="020F0502020204030204" pitchFamily="34" charset="0"/>
                <a:cs typeface="Arial" panose="020B0604020202020204" pitchFamily="34" charset="0"/>
              </a:rPr>
              <a:t>Schedule A </a:t>
            </a:r>
            <a:r>
              <a:rPr lang="en-CA" sz="1600" u="sng" dirty="0" smtClean="0">
                <a:solidFill>
                  <a:schemeClr val="tx1"/>
                </a:solidFill>
                <a:latin typeface="Arial" panose="020B0604020202020204" pitchFamily="34" charset="0"/>
                <a:ea typeface="Calibri" panose="020F0502020204030204" pitchFamily="34" charset="0"/>
                <a:cs typeface="Arial" panose="020B0604020202020204" pitchFamily="34" charset="0"/>
              </a:rPr>
              <a:t>of</a:t>
            </a:r>
            <a:r>
              <a:rPr lang="en-CA" sz="1600" u="sng" dirty="0">
                <a:solidFill>
                  <a:schemeClr val="tx1"/>
                </a:solidFill>
                <a:latin typeface="Arial" panose="020B0604020202020204" pitchFamily="34" charset="0"/>
                <a:ea typeface="Calibri" panose="020F0502020204030204" pitchFamily="34" charset="0"/>
                <a:cs typeface="Arial" panose="020B0604020202020204" pitchFamily="34" charset="0"/>
              </a:rPr>
              <a:t> The Building and Electrical Permitting Improvement </a:t>
            </a:r>
            <a:r>
              <a:rPr lang="en-CA" sz="1600" u="sng" dirty="0" smtClean="0">
                <a:solidFill>
                  <a:schemeClr val="tx1"/>
                </a:solidFill>
                <a:latin typeface="Arial" panose="020B0604020202020204" pitchFamily="34" charset="0"/>
                <a:ea typeface="Calibri" panose="020F0502020204030204" pitchFamily="34" charset="0"/>
                <a:cs typeface="Arial" panose="020B0604020202020204" pitchFamily="34" charset="0"/>
              </a:rPr>
              <a:t>Act: </a:t>
            </a:r>
            <a:endParaRPr lang="en-CA" sz="1600" u="sng"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0" lvl="0" indent="0" defTabSz="914400">
              <a:spcBef>
                <a:spcPts val="0"/>
              </a:spcBef>
              <a:buClrTx/>
              <a:buSzTx/>
              <a:buNone/>
            </a:pPr>
            <a:r>
              <a:rPr lang="en-CA" sz="1600" dirty="0">
                <a:solidFill>
                  <a:schemeClr val="tx1"/>
                </a:solidFill>
                <a:latin typeface="Arial" panose="020B0604020202020204" pitchFamily="34" charset="0"/>
                <a:ea typeface="Calibri" panose="020F0502020204030204" pitchFamily="34" charset="0"/>
                <a:cs typeface="Arial" panose="020B0604020202020204" pitchFamily="34" charset="0"/>
              </a:rPr>
              <a:t>Creates a new act (The Permit Dispute Resolution Act) to resolve disputes related to building and electrical permits. </a:t>
            </a:r>
            <a:r>
              <a:rPr lang="en-CA" sz="1600" dirty="0" smtClean="0">
                <a:solidFill>
                  <a:schemeClr val="tx1"/>
                </a:solidFill>
                <a:latin typeface="Arial" panose="020B0604020202020204" pitchFamily="34" charset="0"/>
                <a:ea typeface="Calibri" panose="020F0502020204030204" pitchFamily="34" charset="0"/>
                <a:cs typeface="Arial" panose="020B0604020202020204" pitchFamily="34" charset="0"/>
              </a:rPr>
              <a:t>Expert </a:t>
            </a:r>
            <a:r>
              <a:rPr lang="en-CA" sz="1600" dirty="0">
                <a:solidFill>
                  <a:schemeClr val="tx1"/>
                </a:solidFill>
                <a:latin typeface="Arial" panose="020B0604020202020204" pitchFamily="34" charset="0"/>
                <a:ea typeface="Calibri" panose="020F0502020204030204" pitchFamily="34" charset="0"/>
                <a:cs typeface="Arial" panose="020B0604020202020204" pitchFamily="34" charset="0"/>
              </a:rPr>
              <a:t>adjudicators </a:t>
            </a:r>
            <a:r>
              <a:rPr lang="en-CA" sz="1600" dirty="0" smtClean="0">
                <a:solidFill>
                  <a:schemeClr val="tx1"/>
                </a:solidFill>
                <a:latin typeface="Arial" panose="020B0604020202020204" pitchFamily="34" charset="0"/>
                <a:ea typeface="Calibri" panose="020F0502020204030204" pitchFamily="34" charset="0"/>
                <a:cs typeface="Arial" panose="020B0604020202020204" pitchFamily="34" charset="0"/>
              </a:rPr>
              <a:t>will be </a:t>
            </a:r>
            <a:r>
              <a:rPr lang="en-CA" sz="1600" dirty="0">
                <a:solidFill>
                  <a:schemeClr val="tx1"/>
                </a:solidFill>
                <a:latin typeface="Arial" panose="020B0604020202020204" pitchFamily="34" charset="0"/>
                <a:ea typeface="Calibri" panose="020F0502020204030204" pitchFamily="34" charset="0"/>
                <a:cs typeface="Arial" panose="020B0604020202020204" pitchFamily="34" charset="0"/>
              </a:rPr>
              <a:t>appointed to conduct hearings and to make binding orders respecting decisions made by provincial or municipal officials about the technical requirements of building and electrical standards and complaints that inspections and decisions on permit applications were not conducted or made in a timely manner.</a:t>
            </a:r>
          </a:p>
          <a:p>
            <a:pPr marL="0" indent="0">
              <a:buNone/>
            </a:pPr>
            <a:endParaRPr lang="en-CA" dirty="0"/>
          </a:p>
        </p:txBody>
      </p:sp>
    </p:spTree>
    <p:extLst>
      <p:ext uri="{BB962C8B-B14F-4D97-AF65-F5344CB8AC3E}">
        <p14:creationId xmlns:p14="http://schemas.microsoft.com/office/powerpoint/2010/main" val="13443297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solidFill>
                  <a:srgbClr val="2683C6">
                    <a:lumMod val="75000"/>
                  </a:srgbClr>
                </a:solidFill>
                <a:latin typeface="Calibri Light" panose="020F0302020204030204"/>
              </a:rPr>
              <a:t>Background</a:t>
            </a:r>
            <a:br>
              <a:rPr lang="en-CA" b="1" dirty="0">
                <a:solidFill>
                  <a:srgbClr val="2683C6">
                    <a:lumMod val="75000"/>
                  </a:srgbClr>
                </a:solidFill>
                <a:latin typeface="Calibri Light" panose="020F0302020204030204"/>
              </a:rPr>
            </a:br>
            <a:endParaRPr lang="en-CA" dirty="0"/>
          </a:p>
        </p:txBody>
      </p:sp>
      <p:sp>
        <p:nvSpPr>
          <p:cNvPr id="3" name="Content Placeholder 2"/>
          <p:cNvSpPr>
            <a:spLocks noGrp="1"/>
          </p:cNvSpPr>
          <p:nvPr>
            <p:ph idx="1"/>
          </p:nvPr>
        </p:nvSpPr>
        <p:spPr>
          <a:xfrm>
            <a:off x="677334" y="1270000"/>
            <a:ext cx="8976117" cy="5311365"/>
          </a:xfrm>
        </p:spPr>
        <p:txBody>
          <a:bodyPr>
            <a:noAutofit/>
          </a:bodyPr>
          <a:lstStyle/>
          <a:p>
            <a:pPr marL="0" lvl="0" indent="0" defTabSz="914400">
              <a:spcBef>
                <a:spcPts val="0"/>
              </a:spcBef>
              <a:buClrTx/>
              <a:buSzTx/>
              <a:buNone/>
            </a:pPr>
            <a:r>
              <a:rPr lang="en-CA" sz="1600" u="sng" dirty="0">
                <a:solidFill>
                  <a:schemeClr val="tx1"/>
                </a:solidFill>
                <a:latin typeface="Arial" panose="020B0604020202020204" pitchFamily="34" charset="0"/>
                <a:cs typeface="Arial" panose="020B0604020202020204" pitchFamily="34" charset="0"/>
              </a:rPr>
              <a:t>Schedule B </a:t>
            </a:r>
            <a:r>
              <a:rPr lang="en-CA" sz="1600" u="sng" dirty="0">
                <a:solidFill>
                  <a:schemeClr val="tx1"/>
                </a:solidFill>
                <a:latin typeface="Arial" panose="020B0604020202020204" pitchFamily="34" charset="0"/>
                <a:ea typeface="Calibri" panose="020F0502020204030204" pitchFamily="34" charset="0"/>
                <a:cs typeface="Arial" panose="020B0604020202020204" pitchFamily="34" charset="0"/>
              </a:rPr>
              <a:t>of The Building and Electrical Permitting Improvement </a:t>
            </a:r>
            <a:r>
              <a:rPr lang="en-CA" sz="1600" u="sng" dirty="0" smtClean="0">
                <a:solidFill>
                  <a:schemeClr val="tx1"/>
                </a:solidFill>
                <a:latin typeface="Arial" panose="020B0604020202020204" pitchFamily="34" charset="0"/>
                <a:ea typeface="Calibri" panose="020F0502020204030204" pitchFamily="34" charset="0"/>
                <a:cs typeface="Arial" panose="020B0604020202020204" pitchFamily="34" charset="0"/>
              </a:rPr>
              <a:t>Act: </a:t>
            </a:r>
            <a:endParaRPr lang="en-CA" sz="1600" u="sng"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0" indent="0">
              <a:spcBef>
                <a:spcPts val="0"/>
              </a:spcBef>
              <a:buNone/>
            </a:pPr>
            <a:r>
              <a:rPr lang="en-CA" sz="1600" dirty="0" smtClean="0">
                <a:solidFill>
                  <a:schemeClr val="tx1"/>
                </a:solidFill>
                <a:latin typeface="Arial" panose="020B0604020202020204" pitchFamily="34" charset="0"/>
                <a:cs typeface="Arial" panose="020B0604020202020204" pitchFamily="34" charset="0"/>
              </a:rPr>
              <a:t>Makes a number of changes to The Buildings Act, including mandating provincial and municipal officials to conduct inspections and make decisions on applications for building permits and occupancy permits within time periods specified in the new Performance Standards Regulation. It also makes a number of technical and administrative changes to The Buildings Act, including: appointing a director to administer the Act; giving the director the power to reconsider their decision on an application for a building or occupancy permit; allowing the director to review requirements imposed by an inspector; removing mobile homes from </a:t>
            </a:r>
            <a:r>
              <a:rPr lang="en-CA" sz="1600" dirty="0">
                <a:solidFill>
                  <a:schemeClr val="tx1"/>
                </a:solidFill>
                <a:latin typeface="Arial" panose="020B0604020202020204" pitchFamily="34" charset="0"/>
                <a:cs typeface="Arial" panose="020B0604020202020204" pitchFamily="34" charset="0"/>
              </a:rPr>
              <a:t>T</a:t>
            </a:r>
            <a:r>
              <a:rPr lang="en-CA" sz="1600" dirty="0" smtClean="0">
                <a:solidFill>
                  <a:schemeClr val="tx1"/>
                </a:solidFill>
                <a:latin typeface="Arial" panose="020B0604020202020204" pitchFamily="34" charset="0"/>
                <a:cs typeface="Arial" panose="020B0604020202020204" pitchFamily="34" charset="0"/>
              </a:rPr>
              <a:t>he Buildings Act; and requiring the automatic adoption of new editions of construction codes by a specified date. </a:t>
            </a:r>
          </a:p>
          <a:p>
            <a:pPr marL="0" indent="0">
              <a:spcBef>
                <a:spcPts val="0"/>
              </a:spcBef>
              <a:buNone/>
            </a:pPr>
            <a:endParaRPr lang="en-CA" sz="1600" u="sng"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marL="0" lvl="0" indent="0" defTabSz="914400">
              <a:spcBef>
                <a:spcPts val="0"/>
              </a:spcBef>
              <a:buClrTx/>
              <a:buSzTx/>
              <a:buNone/>
            </a:pPr>
            <a:r>
              <a:rPr lang="en-CA" sz="1600" u="sng"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Schedule </a:t>
            </a:r>
            <a:r>
              <a:rPr lang="en-CA" sz="1600" u="sng" dirty="0">
                <a:solidFill>
                  <a:schemeClr val="tx1"/>
                </a:solidFill>
                <a:latin typeface="Arial" panose="020B0604020202020204" pitchFamily="34" charset="0"/>
                <a:ea typeface="Times New Roman" panose="02020603050405020304" pitchFamily="18" charset="0"/>
                <a:cs typeface="Arial" panose="020B0604020202020204" pitchFamily="34" charset="0"/>
              </a:rPr>
              <a:t>C </a:t>
            </a:r>
            <a:r>
              <a:rPr lang="en-CA" sz="1600" u="sng" dirty="0">
                <a:solidFill>
                  <a:schemeClr val="tx1"/>
                </a:solidFill>
                <a:latin typeface="Arial" panose="020B0604020202020204" pitchFamily="34" charset="0"/>
                <a:ea typeface="Calibri" panose="020F0502020204030204" pitchFamily="34" charset="0"/>
                <a:cs typeface="Arial" panose="020B0604020202020204" pitchFamily="34" charset="0"/>
              </a:rPr>
              <a:t>of The Building and Electrical Permitting Improvement </a:t>
            </a:r>
            <a:r>
              <a:rPr lang="en-CA" sz="1600" u="sng" dirty="0" smtClean="0">
                <a:solidFill>
                  <a:schemeClr val="tx1"/>
                </a:solidFill>
                <a:latin typeface="Arial" panose="020B0604020202020204" pitchFamily="34" charset="0"/>
                <a:ea typeface="Calibri" panose="020F0502020204030204" pitchFamily="34" charset="0"/>
                <a:cs typeface="Arial" panose="020B0604020202020204" pitchFamily="34" charset="0"/>
              </a:rPr>
              <a:t>Act: </a:t>
            </a:r>
            <a:endParaRPr lang="en-CA" sz="1600" u="sng"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0" indent="0">
              <a:spcBef>
                <a:spcPts val="0"/>
              </a:spcBef>
              <a:buNone/>
            </a:pPr>
            <a:r>
              <a:rPr lang="en-CA" sz="16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Amends </a:t>
            </a:r>
            <a:r>
              <a:rPr lang="en-CA" sz="1600" dirty="0">
                <a:solidFill>
                  <a:schemeClr val="tx1"/>
                </a:solidFill>
                <a:latin typeface="Arial" panose="020B0604020202020204" pitchFamily="34" charset="0"/>
                <a:ea typeface="Times New Roman" panose="02020603050405020304" pitchFamily="18" charset="0"/>
                <a:cs typeface="Arial" panose="020B0604020202020204" pitchFamily="34" charset="0"/>
              </a:rPr>
              <a:t>The Manitoba Hydro Act to require one electrical code for the province, </a:t>
            </a:r>
            <a:r>
              <a:rPr lang="en-CA" sz="1600" dirty="0">
                <a:solidFill>
                  <a:schemeClr val="tx1"/>
                </a:solidFill>
                <a:latin typeface="Arial" panose="020B0604020202020204" pitchFamily="34" charset="0"/>
                <a:cs typeface="Arial" panose="020B0604020202020204" pitchFamily="34" charset="0"/>
              </a:rPr>
              <a:t>moves the authority from Manitoba Hydro’s Board</a:t>
            </a:r>
            <a:r>
              <a:rPr lang="en-CA" sz="1600"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CA" sz="1600" dirty="0">
                <a:solidFill>
                  <a:schemeClr val="tx1"/>
                </a:solidFill>
                <a:latin typeface="Arial" panose="020B0604020202020204" pitchFamily="34" charset="0"/>
                <a:cs typeface="Arial" panose="020B0604020202020204" pitchFamily="34" charset="0"/>
              </a:rPr>
              <a:t>to the Lieutenant-Governor in Council for establishing this code, and requires the City of Winnipeg to both adopt by-laws to implement the Manitoba electrical code within the City of Winnipeg and to implement service standards for electrical permitting</a:t>
            </a:r>
            <a:r>
              <a:rPr lang="en-CA" sz="1600"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p>
          <a:p>
            <a:pPr marL="0" indent="0">
              <a:spcBef>
                <a:spcPts val="0"/>
              </a:spcBef>
              <a:buNone/>
            </a:pPr>
            <a:endParaRPr lang="en-CA" sz="16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marL="0" indent="0">
              <a:spcBef>
                <a:spcPts val="0"/>
              </a:spcBef>
              <a:buNone/>
            </a:pPr>
            <a:r>
              <a:rPr lang="en-CA" sz="1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(Schedule </a:t>
            </a:r>
            <a:r>
              <a:rPr lang="en-CA" sz="1200" dirty="0">
                <a:solidFill>
                  <a:schemeClr val="tx1"/>
                </a:solidFill>
                <a:latin typeface="Arial" panose="020B0604020202020204" pitchFamily="34" charset="0"/>
                <a:ea typeface="Times New Roman" panose="02020603050405020304" pitchFamily="18" charset="0"/>
                <a:cs typeface="Arial" panose="020B0604020202020204" pitchFamily="34" charset="0"/>
              </a:rPr>
              <a:t>C of </a:t>
            </a:r>
            <a:r>
              <a:rPr lang="en-CA" sz="1200" dirty="0">
                <a:solidFill>
                  <a:srgbClr val="000000"/>
                </a:solidFill>
                <a:latin typeface="Arial" panose="020B0604020202020204" pitchFamily="34" charset="0"/>
                <a:cs typeface="Arial" panose="020B0604020202020204" pitchFamily="34" charset="0"/>
              </a:rPr>
              <a:t>The Building and Electrical Permitting Improvement Act </a:t>
            </a:r>
            <a:r>
              <a:rPr lang="en-CA" sz="1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will </a:t>
            </a:r>
            <a:r>
              <a:rPr lang="en-CA" sz="1200" dirty="0">
                <a:solidFill>
                  <a:schemeClr val="tx1"/>
                </a:solidFill>
                <a:latin typeface="Arial" panose="020B0604020202020204" pitchFamily="34" charset="0"/>
                <a:ea typeface="Times New Roman" panose="02020603050405020304" pitchFamily="18" charset="0"/>
                <a:cs typeface="Arial" panose="020B0604020202020204" pitchFamily="34" charset="0"/>
              </a:rPr>
              <a:t>be brought forward at a later date following the development of the associated regulation by the Department of Finance). </a:t>
            </a:r>
            <a:endParaRPr lang="en-CA"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0704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defTabSz="914400">
              <a:lnSpc>
                <a:spcPct val="90000"/>
              </a:lnSpc>
              <a:defRPr/>
            </a:pPr>
            <a:r>
              <a:rPr lang="en-CA" sz="4000" b="1" dirty="0">
                <a:solidFill>
                  <a:srgbClr val="2683C6">
                    <a:lumMod val="75000"/>
                  </a:srgbClr>
                </a:solidFill>
                <a:latin typeface="Calibri Light" panose="020F0302020204030204"/>
                <a:ea typeface="+mn-ea"/>
                <a:cs typeface="+mn-cs"/>
              </a:rPr>
              <a:t>Legislative Framework</a:t>
            </a:r>
            <a:br>
              <a:rPr lang="en-CA" sz="4000" b="1" dirty="0">
                <a:solidFill>
                  <a:srgbClr val="2683C6">
                    <a:lumMod val="75000"/>
                  </a:srgbClr>
                </a:solidFill>
                <a:latin typeface="Calibri Light" panose="020F0302020204030204"/>
                <a:ea typeface="+mn-ea"/>
                <a:cs typeface="+mn-cs"/>
              </a:rPr>
            </a:br>
            <a:endParaRPr lang="en-CA" dirty="0"/>
          </a:p>
        </p:txBody>
      </p:sp>
      <p:sp>
        <p:nvSpPr>
          <p:cNvPr id="3" name="Content Placeholder 2"/>
          <p:cNvSpPr>
            <a:spLocks noGrp="1"/>
          </p:cNvSpPr>
          <p:nvPr>
            <p:ph idx="1"/>
          </p:nvPr>
        </p:nvSpPr>
        <p:spPr>
          <a:xfrm>
            <a:off x="677334" y="1376818"/>
            <a:ext cx="8309912" cy="2450600"/>
          </a:xfrm>
        </p:spPr>
        <p:txBody>
          <a:bodyPr/>
          <a:lstStyle/>
          <a:p>
            <a:pPr marL="0" lvl="0" indent="0">
              <a:lnSpc>
                <a:spcPct val="115000"/>
              </a:lnSpc>
              <a:spcBef>
                <a:spcPts val="1200"/>
              </a:spcBef>
              <a:buNone/>
            </a:pPr>
            <a:r>
              <a:rPr lang="en-CA" dirty="0">
                <a:solidFill>
                  <a:prstClr val="black"/>
                </a:solidFill>
                <a:latin typeface="Arial" panose="020B0604020202020204" pitchFamily="34" charset="0"/>
                <a:cs typeface="Arial" panose="020B0604020202020204" pitchFamily="34" charset="0"/>
              </a:rPr>
              <a:t>In order to implement the changes in Schedules A and B of </a:t>
            </a:r>
            <a:r>
              <a:rPr lang="en-CA" dirty="0">
                <a:solidFill>
                  <a:schemeClr val="tx1"/>
                </a:solidFill>
                <a:latin typeface="Arial" panose="020B0604020202020204" pitchFamily="34" charset="0"/>
                <a:ea typeface="Calibri" panose="020F0502020204030204" pitchFamily="34" charset="0"/>
                <a:cs typeface="Arial" panose="020B0604020202020204" pitchFamily="34" charset="0"/>
              </a:rPr>
              <a:t>The Building and Electrical Permitting Improvement Act</a:t>
            </a:r>
            <a:r>
              <a:rPr lang="en-CA" dirty="0" smtClean="0">
                <a:solidFill>
                  <a:prstClr val="black"/>
                </a:solidFill>
                <a:latin typeface="Arial" panose="020B0604020202020204" pitchFamily="34" charset="0"/>
                <a:cs typeface="Arial" panose="020B0604020202020204" pitchFamily="34" charset="0"/>
              </a:rPr>
              <a:t>, </a:t>
            </a:r>
            <a:r>
              <a:rPr lang="en-US" dirty="0" smtClean="0">
                <a:solidFill>
                  <a:prstClr val="black"/>
                </a:solidFill>
                <a:latin typeface="Arial" panose="020B0604020202020204" pitchFamily="34" charset="0"/>
                <a:cs typeface="Arial" panose="020B0604020202020204" pitchFamily="34" charset="0"/>
              </a:rPr>
              <a:t>two </a:t>
            </a:r>
            <a:r>
              <a:rPr lang="en-US" dirty="0">
                <a:solidFill>
                  <a:prstClr val="black"/>
                </a:solidFill>
                <a:latin typeface="Arial" panose="020B0604020202020204" pitchFamily="34" charset="0"/>
                <a:cs typeface="Arial" panose="020B0604020202020204" pitchFamily="34" charset="0"/>
              </a:rPr>
              <a:t>new regulations were created</a:t>
            </a:r>
            <a:r>
              <a:rPr lang="en-US" dirty="0" smtClean="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endParaRPr>
          </a:p>
          <a:p>
            <a:pPr>
              <a:lnSpc>
                <a:spcPct val="115000"/>
              </a:lnSpc>
              <a:spcBef>
                <a:spcPts val="1200"/>
              </a:spcBef>
              <a:buFont typeface="Wingdings" panose="05000000000000000000" pitchFamily="2" charset="2"/>
              <a:buChar char="§"/>
            </a:pPr>
            <a:r>
              <a:rPr lang="en-CA" dirty="0">
                <a:solidFill>
                  <a:prstClr val="black"/>
                </a:solidFill>
                <a:latin typeface="Arial" panose="020B0604020202020204" pitchFamily="34" charset="0"/>
                <a:ea typeface="Times New Roman" panose="02020603050405020304" pitchFamily="18" charset="0"/>
                <a:cs typeface="Arial" panose="020B0604020202020204" pitchFamily="34" charset="0"/>
              </a:rPr>
              <a:t>The Permit Dispute Resolution Regulation, under the new Permit Dispute Resolution Act. </a:t>
            </a:r>
          </a:p>
          <a:p>
            <a:pPr>
              <a:lnSpc>
                <a:spcPct val="115000"/>
              </a:lnSpc>
              <a:spcBef>
                <a:spcPts val="1200"/>
              </a:spcBef>
              <a:buFont typeface="Wingdings" panose="05000000000000000000" pitchFamily="2" charset="2"/>
              <a:buChar char="§"/>
            </a:pPr>
            <a:r>
              <a:rPr lang="en-CA" dirty="0">
                <a:solidFill>
                  <a:prstClr val="black"/>
                </a:solidFill>
                <a:latin typeface="Arial" panose="020B0604020202020204" pitchFamily="34" charset="0"/>
                <a:ea typeface="Times New Roman" panose="02020603050405020304" pitchFamily="18" charset="0"/>
                <a:cs typeface="Arial" panose="020B0604020202020204" pitchFamily="34" charset="0"/>
              </a:rPr>
              <a:t>The Performance Standards Regulation, under The Buildings Act.</a:t>
            </a:r>
            <a:endParaRPr lang="en-CA" dirty="0"/>
          </a:p>
        </p:txBody>
      </p:sp>
    </p:spTree>
    <p:extLst>
      <p:ext uri="{BB962C8B-B14F-4D97-AF65-F5344CB8AC3E}">
        <p14:creationId xmlns:p14="http://schemas.microsoft.com/office/powerpoint/2010/main" val="4020981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solidFill>
                  <a:srgbClr val="2683C6">
                    <a:lumMod val="75000"/>
                  </a:srgbClr>
                </a:solidFill>
                <a:latin typeface="Calibri Light" panose="020F0302020204030204"/>
              </a:rPr>
              <a:t>Legislative Framework</a:t>
            </a:r>
            <a:br>
              <a:rPr lang="en-CA" b="1" dirty="0">
                <a:solidFill>
                  <a:srgbClr val="2683C6">
                    <a:lumMod val="75000"/>
                  </a:srgbClr>
                </a:solidFill>
                <a:latin typeface="Calibri Light" panose="020F0302020204030204"/>
              </a:rPr>
            </a:br>
            <a:endParaRPr lang="en-CA" dirty="0"/>
          </a:p>
        </p:txBody>
      </p:sp>
      <p:sp>
        <p:nvSpPr>
          <p:cNvPr id="3" name="Content Placeholder 2"/>
          <p:cNvSpPr>
            <a:spLocks noGrp="1"/>
          </p:cNvSpPr>
          <p:nvPr>
            <p:ph idx="1"/>
          </p:nvPr>
        </p:nvSpPr>
        <p:spPr>
          <a:xfrm>
            <a:off x="677334" y="1270001"/>
            <a:ext cx="8596668" cy="2429163"/>
          </a:xfrm>
        </p:spPr>
        <p:txBody>
          <a:bodyPr>
            <a:normAutofit/>
          </a:bodyPr>
          <a:lstStyle/>
          <a:p>
            <a:pPr marL="0" lvl="0" indent="0">
              <a:spcBef>
                <a:spcPts val="0"/>
              </a:spcBef>
              <a:buNone/>
            </a:pPr>
            <a:r>
              <a:rPr lang="en-CA" sz="1600" u="sng" dirty="0">
                <a:solidFill>
                  <a:schemeClr val="tx1"/>
                </a:solidFill>
                <a:latin typeface="Arial" panose="020B0604020202020204" pitchFamily="34" charset="0"/>
                <a:ea typeface="Calibri" panose="020F0502020204030204" pitchFamily="34" charset="0"/>
                <a:cs typeface="Arial" panose="020B0604020202020204" pitchFamily="34" charset="0"/>
              </a:rPr>
              <a:t>The Permit Dispute Resolution </a:t>
            </a:r>
            <a:r>
              <a:rPr lang="en-CA" sz="1600" u="sng" dirty="0" smtClean="0">
                <a:solidFill>
                  <a:schemeClr val="tx1"/>
                </a:solidFill>
                <a:latin typeface="Arial" panose="020B0604020202020204" pitchFamily="34" charset="0"/>
                <a:ea typeface="Calibri" panose="020F0502020204030204" pitchFamily="34" charset="0"/>
                <a:cs typeface="Arial" panose="020B0604020202020204" pitchFamily="34" charset="0"/>
              </a:rPr>
              <a:t>Regulation:</a:t>
            </a:r>
            <a:endParaRPr lang="en-CA" sz="1600" u="sng"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0" lvl="0" indent="0">
              <a:spcBef>
                <a:spcPts val="0"/>
              </a:spcBef>
              <a:buNone/>
            </a:pPr>
            <a:r>
              <a:rPr lang="en-CA" sz="1600" dirty="0">
                <a:solidFill>
                  <a:schemeClr val="tx1"/>
                </a:solidFill>
                <a:latin typeface="Arial" panose="020B0604020202020204" pitchFamily="34" charset="0"/>
                <a:ea typeface="Calibri" panose="020F0502020204030204" pitchFamily="34" charset="0"/>
                <a:cs typeface="Arial" panose="020B0604020202020204" pitchFamily="34" charset="0"/>
              </a:rPr>
              <a:t>The Permit Dispute Resolution Regulation lays out the processes to apply for a permit dispute resolution hearing, the timeframes for which a hearing must be held by an adjudicator-depending on the nature of the dispute-and the costs associated with the adjudication process (the adjudicator will bill parties directly for their services).</a:t>
            </a:r>
          </a:p>
          <a:p>
            <a:pPr lvl="0">
              <a:spcBef>
                <a:spcPts val="0"/>
              </a:spcBef>
            </a:pPr>
            <a:endParaRPr lang="en-CA" sz="1600" u="sng" dirty="0">
              <a:solidFill>
                <a:schemeClr val="tx1"/>
              </a:solidFill>
              <a:latin typeface="Arial" panose="020B0604020202020204" pitchFamily="34" charset="0"/>
              <a:cs typeface="Arial" panose="020B0604020202020204" pitchFamily="34" charset="0"/>
            </a:endParaRPr>
          </a:p>
          <a:p>
            <a:pPr marL="0" lvl="0" indent="0">
              <a:spcBef>
                <a:spcPts val="0"/>
              </a:spcBef>
              <a:buNone/>
            </a:pPr>
            <a:r>
              <a:rPr lang="en-CA" sz="1600" u="sng" dirty="0">
                <a:solidFill>
                  <a:schemeClr val="tx1"/>
                </a:solidFill>
                <a:latin typeface="Arial" panose="020B0604020202020204" pitchFamily="34" charset="0"/>
                <a:cs typeface="Arial" panose="020B0604020202020204" pitchFamily="34" charset="0"/>
              </a:rPr>
              <a:t>Dispute Resolution Hearing: </a:t>
            </a:r>
            <a:endParaRPr lang="en-CA" sz="1600" dirty="0">
              <a:solidFill>
                <a:schemeClr val="tx1"/>
              </a:solidFill>
              <a:latin typeface="Arial" panose="020B0604020202020204" pitchFamily="34" charset="0"/>
              <a:cs typeface="Arial" panose="020B0604020202020204" pitchFamily="34" charset="0"/>
            </a:endParaRPr>
          </a:p>
          <a:p>
            <a:pPr marL="0" lvl="0" indent="0">
              <a:spcBef>
                <a:spcPts val="0"/>
              </a:spcBef>
              <a:buNone/>
            </a:pPr>
            <a:r>
              <a:rPr lang="en-CA" sz="1600" dirty="0">
                <a:solidFill>
                  <a:schemeClr val="tx1"/>
                </a:solidFill>
                <a:latin typeface="Arial" panose="020B0604020202020204" pitchFamily="34" charset="0"/>
                <a:cs typeface="Arial" panose="020B0604020202020204" pitchFamily="34" charset="0"/>
              </a:rPr>
              <a:t>An adjudicator must hold a dispute resolution hearing </a:t>
            </a:r>
            <a:r>
              <a:rPr lang="en-CA" sz="1600" dirty="0" smtClean="0">
                <a:solidFill>
                  <a:schemeClr val="tx1"/>
                </a:solidFill>
                <a:latin typeface="Arial" panose="020B0604020202020204" pitchFamily="34" charset="0"/>
                <a:cs typeface="Arial" panose="020B0604020202020204" pitchFamily="34" charset="0"/>
              </a:rPr>
              <a:t>within </a:t>
            </a:r>
            <a:r>
              <a:rPr lang="en-CA" sz="1600" dirty="0">
                <a:solidFill>
                  <a:schemeClr val="tx1"/>
                </a:solidFill>
                <a:latin typeface="Arial" panose="020B0604020202020204" pitchFamily="34" charset="0"/>
                <a:cs typeface="Arial" panose="020B0604020202020204" pitchFamily="34" charset="0"/>
              </a:rPr>
              <a:t>the time period </a:t>
            </a:r>
            <a:r>
              <a:rPr lang="en-CA" sz="1600" dirty="0" smtClean="0">
                <a:solidFill>
                  <a:schemeClr val="tx1"/>
                </a:solidFill>
                <a:latin typeface="Arial" panose="020B0604020202020204" pitchFamily="34" charset="0"/>
                <a:cs typeface="Arial" panose="020B0604020202020204" pitchFamily="34" charset="0"/>
              </a:rPr>
              <a:t>indicated </a:t>
            </a:r>
            <a:r>
              <a:rPr lang="en-CA" sz="1600" dirty="0">
                <a:solidFill>
                  <a:schemeClr val="tx1"/>
                </a:solidFill>
                <a:latin typeface="Arial" panose="020B0604020202020204" pitchFamily="34" charset="0"/>
                <a:cs typeface="Arial" panose="020B0604020202020204" pitchFamily="34" charset="0"/>
              </a:rPr>
              <a:t>in Column 2</a:t>
            </a:r>
            <a:r>
              <a:rPr lang="en-CA" sz="1600" dirty="0" smtClean="0">
                <a:solidFill>
                  <a:schemeClr val="tx1"/>
                </a:solidFill>
                <a:latin typeface="Arial" panose="020B0604020202020204" pitchFamily="34" charset="0"/>
                <a:cs typeface="Arial" panose="020B0604020202020204" pitchFamily="34" charset="0"/>
              </a:rPr>
              <a:t>:</a:t>
            </a:r>
            <a:endParaRPr lang="en-CA" sz="1600" dirty="0">
              <a:solidFill>
                <a:schemeClr val="tx1"/>
              </a:solidFill>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666607021"/>
              </p:ext>
            </p:extLst>
          </p:nvPr>
        </p:nvGraphicFramePr>
        <p:xfrm>
          <a:off x="743836" y="3962021"/>
          <a:ext cx="8074780" cy="1565530"/>
        </p:xfrm>
        <a:graphic>
          <a:graphicData uri="http://schemas.openxmlformats.org/drawingml/2006/table">
            <a:tbl>
              <a:tblPr firstRow="1" firstCol="1" bandRow="1"/>
              <a:tblGrid>
                <a:gridCol w="6193729">
                  <a:extLst>
                    <a:ext uri="{9D8B030D-6E8A-4147-A177-3AD203B41FA5}">
                      <a16:colId xmlns:a16="http://schemas.microsoft.com/office/drawing/2014/main" val="2071240010"/>
                    </a:ext>
                  </a:extLst>
                </a:gridCol>
                <a:gridCol w="1881051">
                  <a:extLst>
                    <a:ext uri="{9D8B030D-6E8A-4147-A177-3AD203B41FA5}">
                      <a16:colId xmlns:a16="http://schemas.microsoft.com/office/drawing/2014/main" val="1242760125"/>
                    </a:ext>
                  </a:extLst>
                </a:gridCol>
              </a:tblGrid>
              <a:tr h="0">
                <a:tc>
                  <a:txBody>
                    <a:bodyPr/>
                    <a:lstStyle/>
                    <a:p>
                      <a:pPr marR="526415">
                        <a:lnSpc>
                          <a:spcPct val="107000"/>
                        </a:lnSpc>
                        <a:spcAft>
                          <a:spcPts val="0"/>
                        </a:spcAft>
                        <a:tabLst>
                          <a:tab pos="299085" algn="l"/>
                          <a:tab pos="300355" algn="l"/>
                        </a:tabLst>
                      </a:pPr>
                      <a:r>
                        <a:rPr lang="en-CA" sz="1600" b="1" dirty="0">
                          <a:effectLst/>
                          <a:latin typeface="Arial" panose="020B0604020202020204" pitchFamily="34" charset="0"/>
                          <a:ea typeface="Calibri" panose="020F0502020204030204" pitchFamily="34" charset="0"/>
                          <a:cs typeface="Times New Roman" panose="02020603050405020304" pitchFamily="18" charset="0"/>
                        </a:rPr>
                        <a:t>COLUMN 1</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p>
                      <a:pPr marR="526415">
                        <a:lnSpc>
                          <a:spcPct val="107000"/>
                        </a:lnSpc>
                        <a:spcAft>
                          <a:spcPts val="0"/>
                        </a:spcAft>
                        <a:tabLst>
                          <a:tab pos="299085" algn="l"/>
                          <a:tab pos="300355" algn="l"/>
                        </a:tabLst>
                      </a:pPr>
                      <a:r>
                        <a:rPr lang="en-CA" sz="1600" b="1" dirty="0">
                          <a:effectLst/>
                          <a:latin typeface="Arial" panose="020B0604020202020204" pitchFamily="34" charset="0"/>
                          <a:ea typeface="Calibri" panose="020F0502020204030204" pitchFamily="34" charset="0"/>
                          <a:cs typeface="Times New Roman" panose="02020603050405020304" pitchFamily="18" charset="0"/>
                        </a:rPr>
                        <a:t>Provision</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26415">
                        <a:lnSpc>
                          <a:spcPct val="107000"/>
                        </a:lnSpc>
                        <a:spcAft>
                          <a:spcPts val="0"/>
                        </a:spcAft>
                        <a:tabLst>
                          <a:tab pos="299085" algn="l"/>
                          <a:tab pos="300355" algn="l"/>
                        </a:tabLst>
                      </a:pPr>
                      <a:r>
                        <a:rPr lang="en-CA" sz="1600" b="1" dirty="0">
                          <a:effectLst/>
                          <a:latin typeface="Arial" panose="020B0604020202020204" pitchFamily="34" charset="0"/>
                          <a:ea typeface="Times New Roman" panose="02020603050405020304" pitchFamily="18" charset="0"/>
                          <a:cs typeface="Times New Roman" panose="02020603050405020304" pitchFamily="18" charset="0"/>
                        </a:rPr>
                        <a:t>COLUMN 2</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p>
                      <a:pPr marR="526415">
                        <a:lnSpc>
                          <a:spcPct val="107000"/>
                        </a:lnSpc>
                        <a:spcAft>
                          <a:spcPts val="0"/>
                        </a:spcAft>
                        <a:tabLst>
                          <a:tab pos="299085" algn="l"/>
                          <a:tab pos="300355" algn="l"/>
                        </a:tabLst>
                      </a:pPr>
                      <a:r>
                        <a:rPr lang="en-CA" sz="1600" b="1" dirty="0">
                          <a:effectLst/>
                          <a:latin typeface="Arial" panose="020B0604020202020204" pitchFamily="34" charset="0"/>
                          <a:ea typeface="Times New Roman" panose="02020603050405020304" pitchFamily="18" charset="0"/>
                          <a:cs typeface="Times New Roman" panose="02020603050405020304" pitchFamily="18" charset="0"/>
                        </a:rPr>
                        <a:t>Time Period</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9926986"/>
                  </a:ext>
                </a:extLst>
              </a:tr>
              <a:tr h="0">
                <a:tc>
                  <a:txBody>
                    <a:bodyPr/>
                    <a:lstStyle/>
                    <a:p>
                      <a:pPr marR="526415">
                        <a:lnSpc>
                          <a:spcPct val="107000"/>
                        </a:lnSpc>
                        <a:spcAft>
                          <a:spcPts val="0"/>
                        </a:spcAft>
                        <a:tabLst>
                          <a:tab pos="299085" algn="l"/>
                          <a:tab pos="300355" algn="l"/>
                        </a:tabLst>
                      </a:pPr>
                      <a:r>
                        <a:rPr lang="en-CA" sz="1600" dirty="0">
                          <a:effectLst/>
                          <a:latin typeface="Arial" panose="020B0604020202020204" pitchFamily="34" charset="0"/>
                          <a:ea typeface="Times New Roman" panose="02020603050405020304" pitchFamily="18" charset="0"/>
                          <a:cs typeface="Times New Roman" panose="02020603050405020304" pitchFamily="18" charset="0"/>
                        </a:rPr>
                        <a:t>Hearing: Technical requirements of building standards</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26415">
                        <a:lnSpc>
                          <a:spcPct val="107000"/>
                        </a:lnSpc>
                        <a:spcAft>
                          <a:spcPts val="0"/>
                        </a:spcAft>
                        <a:tabLst>
                          <a:tab pos="299085" algn="l"/>
                          <a:tab pos="300355" algn="l"/>
                        </a:tabLst>
                      </a:pPr>
                      <a:r>
                        <a:rPr lang="en-CA" sz="1600" dirty="0">
                          <a:effectLst/>
                          <a:latin typeface="Arial" panose="020B0604020202020204" pitchFamily="34" charset="0"/>
                          <a:ea typeface="Times New Roman" panose="02020603050405020304" pitchFamily="18" charset="0"/>
                          <a:cs typeface="Times New Roman" panose="02020603050405020304" pitchFamily="18" charset="0"/>
                        </a:rPr>
                        <a:t>30 days</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4062092"/>
                  </a:ext>
                </a:extLst>
              </a:tr>
              <a:tr h="0">
                <a:tc>
                  <a:txBody>
                    <a:bodyPr/>
                    <a:lstStyle/>
                    <a:p>
                      <a:pPr marR="526415">
                        <a:lnSpc>
                          <a:spcPct val="107000"/>
                        </a:lnSpc>
                        <a:spcAft>
                          <a:spcPts val="0"/>
                        </a:spcAft>
                        <a:tabLst>
                          <a:tab pos="299085" algn="l"/>
                          <a:tab pos="300355" algn="l"/>
                        </a:tabLst>
                      </a:pPr>
                      <a:r>
                        <a:rPr lang="en-CA" sz="1600" dirty="0">
                          <a:effectLst/>
                          <a:latin typeface="Arial" panose="020B0604020202020204" pitchFamily="34" charset="0"/>
                          <a:ea typeface="Times New Roman" panose="02020603050405020304" pitchFamily="18" charset="0"/>
                          <a:cs typeface="Times New Roman" panose="02020603050405020304" pitchFamily="18" charset="0"/>
                        </a:rPr>
                        <a:t>Hearing:  Failure to meet performance standard for building standards</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26415">
                        <a:lnSpc>
                          <a:spcPct val="107000"/>
                        </a:lnSpc>
                        <a:spcAft>
                          <a:spcPts val="0"/>
                        </a:spcAft>
                        <a:tabLst>
                          <a:tab pos="299085" algn="l"/>
                          <a:tab pos="300355" algn="l"/>
                        </a:tabLst>
                      </a:pPr>
                      <a:r>
                        <a:rPr lang="en-CA" sz="1600" dirty="0">
                          <a:effectLst/>
                          <a:latin typeface="Arial" panose="020B0604020202020204" pitchFamily="34" charset="0"/>
                          <a:ea typeface="Times New Roman" panose="02020603050405020304" pitchFamily="18" charset="0"/>
                          <a:cs typeface="Times New Roman" panose="02020603050405020304" pitchFamily="18" charset="0"/>
                        </a:rPr>
                        <a:t>15 days</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0898623"/>
                  </a:ext>
                </a:extLst>
              </a:tr>
              <a:tr h="0">
                <a:tc>
                  <a:txBody>
                    <a:bodyPr/>
                    <a:lstStyle/>
                    <a:p>
                      <a:pPr marR="526415">
                        <a:lnSpc>
                          <a:spcPct val="107000"/>
                        </a:lnSpc>
                        <a:spcAft>
                          <a:spcPts val="0"/>
                        </a:spcAft>
                        <a:tabLst>
                          <a:tab pos="299085" algn="l"/>
                          <a:tab pos="300355" algn="l"/>
                        </a:tabLst>
                      </a:pPr>
                      <a:r>
                        <a:rPr lang="en-CA" sz="1600" dirty="0">
                          <a:effectLst/>
                          <a:latin typeface="Arial" panose="020B0604020202020204" pitchFamily="34" charset="0"/>
                          <a:ea typeface="Times New Roman" panose="02020603050405020304" pitchFamily="18" charset="0"/>
                          <a:cs typeface="Times New Roman" panose="02020603050405020304" pitchFamily="18" charset="0"/>
                        </a:rPr>
                        <a:t>Hearing: Orders for building standards</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26415">
                        <a:lnSpc>
                          <a:spcPct val="107000"/>
                        </a:lnSpc>
                        <a:spcAft>
                          <a:spcPts val="0"/>
                        </a:spcAft>
                        <a:tabLst>
                          <a:tab pos="299085" algn="l"/>
                          <a:tab pos="300355" algn="l"/>
                        </a:tabLst>
                      </a:pPr>
                      <a:r>
                        <a:rPr lang="en-CA" sz="1600" dirty="0">
                          <a:effectLst/>
                          <a:latin typeface="Arial" panose="020B0604020202020204" pitchFamily="34" charset="0"/>
                          <a:ea typeface="Times New Roman" panose="02020603050405020304" pitchFamily="18" charset="0"/>
                          <a:cs typeface="Times New Roman" panose="02020603050405020304" pitchFamily="18" charset="0"/>
                        </a:rPr>
                        <a:t>30 days</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5489352"/>
                  </a:ext>
                </a:extLst>
              </a:tr>
            </a:tbl>
          </a:graphicData>
        </a:graphic>
      </p:graphicFrame>
      <p:sp>
        <p:nvSpPr>
          <p:cNvPr id="6" name="TextBox 5"/>
          <p:cNvSpPr txBox="1"/>
          <p:nvPr/>
        </p:nvSpPr>
        <p:spPr>
          <a:xfrm>
            <a:off x="743836" y="5556219"/>
            <a:ext cx="8362163" cy="400110"/>
          </a:xfrm>
          <a:prstGeom prst="rect">
            <a:avLst/>
          </a:prstGeom>
          <a:noFill/>
        </p:spPr>
        <p:txBody>
          <a:bodyPr wrap="square" rtlCol="0">
            <a:spAutoFit/>
          </a:bodyPr>
          <a:lstStyle/>
          <a:p>
            <a:r>
              <a:rPr lang="en-CA" sz="1000" dirty="0" smtClean="0">
                <a:latin typeface="Arial" panose="020B0604020202020204" pitchFamily="34" charset="0"/>
                <a:cs typeface="Arial" panose="020B0604020202020204" pitchFamily="34" charset="0"/>
              </a:rPr>
              <a:t>Note-It </a:t>
            </a:r>
            <a:r>
              <a:rPr lang="en-CA" sz="1000" dirty="0">
                <a:latin typeface="Arial" panose="020B0604020202020204" pitchFamily="34" charset="0"/>
                <a:cs typeface="Arial" panose="020B0604020202020204" pitchFamily="34" charset="0"/>
              </a:rPr>
              <a:t>is anticipated that timeframes associated with decisions on matters related to electrical permitting and disputes involving electrical permitting performance standards will be added to the Permit Dispute Resolution Regulation in 2024. </a:t>
            </a:r>
            <a:r>
              <a:rPr lang="en-CA" sz="1000" i="1" u="sng" dirty="0">
                <a:latin typeface="Arial" panose="020B0604020202020204" pitchFamily="34" charset="0"/>
                <a:cs typeface="Arial" panose="020B0604020202020204" pitchFamily="34" charset="0"/>
              </a:rPr>
              <a:t> </a:t>
            </a:r>
            <a:endParaRPr lang="en-CA"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7399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solidFill>
                  <a:srgbClr val="2683C6">
                    <a:lumMod val="75000"/>
                  </a:srgbClr>
                </a:solidFill>
                <a:latin typeface="Calibri Light" panose="020F0302020204030204"/>
              </a:rPr>
              <a:t>Legislative Framework</a:t>
            </a:r>
            <a:br>
              <a:rPr lang="en-CA" b="1" dirty="0">
                <a:solidFill>
                  <a:srgbClr val="2683C6">
                    <a:lumMod val="75000"/>
                  </a:srgbClr>
                </a:solidFill>
                <a:latin typeface="Calibri Light" panose="020F0302020204030204"/>
              </a:rPr>
            </a:br>
            <a:endParaRPr lang="en-CA" dirty="0"/>
          </a:p>
        </p:txBody>
      </p:sp>
      <p:sp>
        <p:nvSpPr>
          <p:cNvPr id="3" name="Content Placeholder 2"/>
          <p:cNvSpPr>
            <a:spLocks noGrp="1"/>
          </p:cNvSpPr>
          <p:nvPr>
            <p:ph idx="1"/>
          </p:nvPr>
        </p:nvSpPr>
        <p:spPr>
          <a:xfrm>
            <a:off x="768774" y="1494383"/>
            <a:ext cx="8596668" cy="3880773"/>
          </a:xfrm>
        </p:spPr>
        <p:txBody>
          <a:bodyPr/>
          <a:lstStyle/>
          <a:p>
            <a:pPr marL="0" indent="0">
              <a:buNone/>
            </a:pPr>
            <a:r>
              <a:rPr lang="en-CA" u="sng" dirty="0">
                <a:latin typeface="Arial" panose="020B0604020202020204" pitchFamily="34" charset="0"/>
                <a:cs typeface="Arial" panose="020B0604020202020204" pitchFamily="34" charset="0"/>
              </a:rPr>
              <a:t>Deadline to Issue an Order:</a:t>
            </a:r>
            <a:endParaRPr lang="en-CA" dirty="0">
              <a:latin typeface="Arial" panose="020B0604020202020204" pitchFamily="34" charset="0"/>
              <a:cs typeface="Arial" panose="020B0604020202020204" pitchFamily="34" charset="0"/>
            </a:endParaRPr>
          </a:p>
          <a:p>
            <a:pPr marL="0" indent="0">
              <a:buNone/>
            </a:pPr>
            <a:r>
              <a:rPr lang="en-CA" dirty="0">
                <a:latin typeface="Arial" panose="020B0604020202020204" pitchFamily="34" charset="0"/>
                <a:cs typeface="Arial" panose="020B0604020202020204" pitchFamily="34" charset="0"/>
              </a:rPr>
              <a:t>An adjudicator must issue their order and written reasons within 15 days after the conclusion of the dispute resolution hearing.</a:t>
            </a:r>
          </a:p>
          <a:p>
            <a:pPr marL="0" indent="0">
              <a:buNone/>
            </a:pPr>
            <a:r>
              <a:rPr lang="en-CA" dirty="0">
                <a:latin typeface="Arial" panose="020B0604020202020204" pitchFamily="34" charset="0"/>
                <a:cs typeface="Arial" panose="020B0604020202020204" pitchFamily="34" charset="0"/>
              </a:rPr>
              <a:t> </a:t>
            </a:r>
          </a:p>
          <a:p>
            <a:pPr marL="0" indent="0">
              <a:buNone/>
            </a:pPr>
            <a:r>
              <a:rPr lang="en-CA" u="sng" dirty="0">
                <a:latin typeface="Arial" panose="020B0604020202020204" pitchFamily="34" charset="0"/>
                <a:cs typeface="Arial" panose="020B0604020202020204" pitchFamily="34" charset="0"/>
              </a:rPr>
              <a:t>Cost of the Hearing:</a:t>
            </a:r>
            <a:endParaRPr lang="en-CA" dirty="0">
              <a:latin typeface="Arial" panose="020B0604020202020204" pitchFamily="34" charset="0"/>
              <a:cs typeface="Arial" panose="020B0604020202020204" pitchFamily="34" charset="0"/>
            </a:endParaRPr>
          </a:p>
          <a:p>
            <a:pPr marL="0" indent="0">
              <a:buNone/>
            </a:pPr>
            <a:r>
              <a:rPr lang="en-CA" dirty="0">
                <a:latin typeface="Arial" panose="020B0604020202020204" pitchFamily="34" charset="0"/>
                <a:cs typeface="Arial" panose="020B0604020202020204" pitchFamily="34" charset="0"/>
              </a:rPr>
              <a:t>The cost for a dispute resolution hearing is $450 for a hearing up to two hours in length, plus $112.50 for each additional half-hour, up to a maximum of $2,250 per hearing.</a:t>
            </a:r>
          </a:p>
          <a:p>
            <a:endParaRPr lang="en-CA" dirty="0"/>
          </a:p>
        </p:txBody>
      </p:sp>
    </p:spTree>
    <p:extLst>
      <p:ext uri="{BB962C8B-B14F-4D97-AF65-F5344CB8AC3E}">
        <p14:creationId xmlns:p14="http://schemas.microsoft.com/office/powerpoint/2010/main" val="3141359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solidFill>
                  <a:srgbClr val="2683C6">
                    <a:lumMod val="75000"/>
                  </a:srgbClr>
                </a:solidFill>
                <a:latin typeface="Calibri Light" panose="020F0302020204030204"/>
              </a:rPr>
              <a:t>Legislative Framework</a:t>
            </a:r>
            <a:br>
              <a:rPr lang="en-CA" b="1" dirty="0">
                <a:solidFill>
                  <a:srgbClr val="2683C6">
                    <a:lumMod val="75000"/>
                  </a:srgbClr>
                </a:solidFill>
                <a:latin typeface="Calibri Light" panose="020F0302020204030204"/>
              </a:rPr>
            </a:br>
            <a:endParaRPr lang="en-CA" dirty="0"/>
          </a:p>
        </p:txBody>
      </p:sp>
      <p:sp>
        <p:nvSpPr>
          <p:cNvPr id="3" name="Content Placeholder 2"/>
          <p:cNvSpPr>
            <a:spLocks noGrp="1"/>
          </p:cNvSpPr>
          <p:nvPr>
            <p:ph idx="1"/>
          </p:nvPr>
        </p:nvSpPr>
        <p:spPr>
          <a:xfrm>
            <a:off x="677333" y="1363756"/>
            <a:ext cx="8936929" cy="3449314"/>
          </a:xfrm>
        </p:spPr>
        <p:txBody>
          <a:bodyPr>
            <a:normAutofit/>
          </a:bodyPr>
          <a:lstStyle/>
          <a:p>
            <a:pPr marL="0" lvl="0" indent="0">
              <a:buNone/>
            </a:pPr>
            <a:r>
              <a:rPr lang="en-CA" sz="1600" u="sng" dirty="0" smtClean="0">
                <a:solidFill>
                  <a:schemeClr val="tx1"/>
                </a:solidFill>
                <a:latin typeface="Arial" panose="020B0604020202020204" pitchFamily="34" charset="0"/>
                <a:ea typeface="Calibri" panose="020F0502020204030204" pitchFamily="34" charset="0"/>
                <a:cs typeface="Arial" panose="020B0604020202020204" pitchFamily="34" charset="0"/>
              </a:rPr>
              <a:t>The Performance Standard Regulation: </a:t>
            </a:r>
          </a:p>
          <a:p>
            <a:pPr marL="0" indent="0">
              <a:spcBef>
                <a:spcPts val="0"/>
              </a:spcBef>
              <a:buNone/>
            </a:pPr>
            <a:endParaRPr lang="en-CA" sz="1600" dirty="0" smtClean="0">
              <a:solidFill>
                <a:schemeClr val="tx1"/>
              </a:solidFill>
              <a:latin typeface="Arial" panose="020B0604020202020204" pitchFamily="34" charset="0"/>
              <a:cs typeface="Arial" panose="020B0604020202020204" pitchFamily="34" charset="0"/>
            </a:endParaRPr>
          </a:p>
          <a:p>
            <a:pPr marL="0" indent="0">
              <a:spcBef>
                <a:spcPts val="0"/>
              </a:spcBef>
              <a:buNone/>
            </a:pPr>
            <a:r>
              <a:rPr lang="en-CA" sz="1600" dirty="0" smtClean="0">
                <a:solidFill>
                  <a:schemeClr val="tx1"/>
                </a:solidFill>
                <a:latin typeface="Arial" panose="020B0604020202020204" pitchFamily="34" charset="0"/>
                <a:cs typeface="Arial" panose="020B0604020202020204" pitchFamily="34" charset="0"/>
              </a:rPr>
              <a:t>The Performance Standards Regulation lays out the timeframes for which a permitting authority must notify the applicant if their application for a building or occupancy permit is complete, whether the application is approved and, at the request of the applicant, conduct an inspection.  </a:t>
            </a:r>
          </a:p>
          <a:p>
            <a:pPr marL="0" indent="0">
              <a:spcBef>
                <a:spcPts val="0"/>
              </a:spcBef>
              <a:buNone/>
            </a:pPr>
            <a:endParaRPr lang="en-CA" sz="1600" dirty="0" smtClean="0">
              <a:solidFill>
                <a:schemeClr val="tx1"/>
              </a:solidFill>
              <a:latin typeface="Arial" panose="020B0604020202020204" pitchFamily="34" charset="0"/>
              <a:cs typeface="Arial" panose="020B0604020202020204" pitchFamily="34" charset="0"/>
            </a:endParaRPr>
          </a:p>
          <a:p>
            <a:pPr marL="0" indent="0">
              <a:spcBef>
                <a:spcPts val="0"/>
              </a:spcBef>
              <a:buNone/>
            </a:pPr>
            <a:r>
              <a:rPr lang="en-CA" sz="1600" u="sng" dirty="0" smtClean="0">
                <a:solidFill>
                  <a:schemeClr val="tx1"/>
                </a:solidFill>
                <a:latin typeface="Arial" panose="020B0604020202020204" pitchFamily="34" charset="0"/>
                <a:cs typeface="Arial" panose="020B0604020202020204" pitchFamily="34" charset="0"/>
              </a:rPr>
              <a:t>Phased Implementation:</a:t>
            </a:r>
          </a:p>
          <a:p>
            <a:pPr marL="0" indent="0">
              <a:spcBef>
                <a:spcPts val="0"/>
              </a:spcBef>
              <a:buNone/>
            </a:pPr>
            <a:endParaRPr lang="en-CA" sz="1600" u="sng" dirty="0" smtClean="0">
              <a:solidFill>
                <a:schemeClr val="tx1"/>
              </a:solidFill>
              <a:latin typeface="Arial" panose="020B0604020202020204" pitchFamily="34" charset="0"/>
              <a:cs typeface="Arial" panose="020B0604020202020204" pitchFamily="34" charset="0"/>
            </a:endParaRPr>
          </a:p>
          <a:p>
            <a:pPr marL="0" indent="0">
              <a:spcBef>
                <a:spcPts val="0"/>
              </a:spcBef>
              <a:buNone/>
            </a:pPr>
            <a:r>
              <a:rPr lang="en-CA" sz="1600" dirty="0" smtClean="0">
                <a:solidFill>
                  <a:schemeClr val="tx1"/>
                </a:solidFill>
                <a:latin typeface="Arial" panose="020B0604020202020204" pitchFamily="34" charset="0"/>
                <a:cs typeface="Arial" panose="020B0604020202020204" pitchFamily="34" charset="0"/>
              </a:rPr>
              <a:t>The Performance Standards Regulation outlines a phased implementation approach to assist permitting authorities in meeting these new requirements. </a:t>
            </a:r>
          </a:p>
          <a:p>
            <a:pPr>
              <a:lnSpc>
                <a:spcPct val="107000"/>
              </a:lnSpc>
            </a:pPr>
            <a:r>
              <a:rPr lang="en-US" sz="16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Phase 1(March </a:t>
            </a:r>
            <a:r>
              <a:rPr lang="en-US" sz="1600" dirty="0">
                <a:solidFill>
                  <a:schemeClr val="tx1"/>
                </a:solidFill>
                <a:latin typeface="Arial" panose="020B0604020202020204" pitchFamily="34" charset="0"/>
                <a:ea typeface="Times New Roman" panose="02020603050405020304" pitchFamily="18" charset="0"/>
                <a:cs typeface="Arial" panose="020B0604020202020204" pitchFamily="34" charset="0"/>
              </a:rPr>
              <a:t>1, </a:t>
            </a:r>
            <a:r>
              <a:rPr lang="en-US" sz="16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2024-</a:t>
            </a:r>
            <a:r>
              <a:rPr lang="en-CA" sz="16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US" sz="16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February </a:t>
            </a:r>
            <a:r>
              <a:rPr lang="en-US" sz="1600" dirty="0">
                <a:solidFill>
                  <a:schemeClr val="tx1"/>
                </a:solidFill>
                <a:latin typeface="Arial" panose="020B0604020202020204" pitchFamily="34" charset="0"/>
                <a:ea typeface="Times New Roman" panose="02020603050405020304" pitchFamily="18" charset="0"/>
                <a:cs typeface="Arial" panose="020B0604020202020204" pitchFamily="34" charset="0"/>
              </a:rPr>
              <a:t>28, 2025</a:t>
            </a:r>
            <a:r>
              <a:rPr lang="en-US" sz="16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t>
            </a:r>
          </a:p>
          <a:p>
            <a:pPr>
              <a:lnSpc>
                <a:spcPct val="107000"/>
              </a:lnSpc>
            </a:pPr>
            <a:r>
              <a:rPr lang="en-US" sz="1600" dirty="0">
                <a:solidFill>
                  <a:schemeClr val="tx1"/>
                </a:solidFill>
                <a:latin typeface="Arial" panose="020B0604020202020204" pitchFamily="34" charset="0"/>
                <a:ea typeface="Times New Roman" panose="02020603050405020304" pitchFamily="18" charset="0"/>
                <a:cs typeface="Arial" panose="020B0604020202020204" pitchFamily="34" charset="0"/>
              </a:rPr>
              <a:t>Phase </a:t>
            </a:r>
            <a:r>
              <a:rPr lang="en-US" sz="16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2</a:t>
            </a:r>
            <a:r>
              <a:rPr lang="en-CA" sz="16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US" sz="16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(March </a:t>
            </a:r>
            <a:r>
              <a:rPr lang="en-US" sz="1600" dirty="0">
                <a:solidFill>
                  <a:schemeClr val="tx1"/>
                </a:solidFill>
                <a:latin typeface="Arial" panose="020B0604020202020204" pitchFamily="34" charset="0"/>
                <a:ea typeface="Times New Roman" panose="02020603050405020304" pitchFamily="18" charset="0"/>
                <a:cs typeface="Arial" panose="020B0604020202020204" pitchFamily="34" charset="0"/>
              </a:rPr>
              <a:t>1, 2025 and onward</a:t>
            </a:r>
            <a:r>
              <a:rPr lang="en-US" sz="16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t>
            </a:r>
            <a:endParaRPr lang="en-CA" sz="1600" dirty="0" smtClean="0">
              <a:solidFill>
                <a:schemeClr val="tx1"/>
              </a:solidFill>
              <a:latin typeface="Arial" panose="020B0604020202020204" pitchFamily="34" charset="0"/>
              <a:cs typeface="Arial" panose="020B0604020202020204" pitchFamily="34" charset="0"/>
            </a:endParaRPr>
          </a:p>
          <a:p>
            <a:pPr marL="0" indent="0">
              <a:buNone/>
            </a:pPr>
            <a:endParaRPr lang="en-CA" dirty="0"/>
          </a:p>
        </p:txBody>
      </p:sp>
    </p:spTree>
    <p:extLst>
      <p:ext uri="{BB962C8B-B14F-4D97-AF65-F5344CB8AC3E}">
        <p14:creationId xmlns:p14="http://schemas.microsoft.com/office/powerpoint/2010/main" val="3120887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solidFill>
                  <a:srgbClr val="2683C6">
                    <a:lumMod val="75000"/>
                  </a:srgbClr>
                </a:solidFill>
                <a:latin typeface="Calibri Light" panose="020F0302020204030204"/>
              </a:rPr>
              <a:t>Legislative Framework</a:t>
            </a:r>
            <a:br>
              <a:rPr lang="en-CA" b="1" dirty="0">
                <a:solidFill>
                  <a:srgbClr val="2683C6">
                    <a:lumMod val="75000"/>
                  </a:srgbClr>
                </a:solidFill>
                <a:latin typeface="Calibri Light" panose="020F0302020204030204"/>
              </a:rPr>
            </a:br>
            <a:endParaRPr lang="en-CA" dirty="0"/>
          </a:p>
        </p:txBody>
      </p:sp>
      <p:sp>
        <p:nvSpPr>
          <p:cNvPr id="3" name="Content Placeholder 2"/>
          <p:cNvSpPr>
            <a:spLocks noGrp="1"/>
          </p:cNvSpPr>
          <p:nvPr>
            <p:ph idx="1"/>
          </p:nvPr>
        </p:nvSpPr>
        <p:spPr>
          <a:xfrm>
            <a:off x="677334" y="1285379"/>
            <a:ext cx="8596668" cy="308290"/>
          </a:xfrm>
        </p:spPr>
        <p:txBody>
          <a:bodyPr>
            <a:noAutofit/>
          </a:bodyPr>
          <a:lstStyle/>
          <a:p>
            <a:pPr marL="0" indent="0">
              <a:buNone/>
            </a:pPr>
            <a:r>
              <a:rPr lang="en-CA" sz="1600" dirty="0">
                <a:solidFill>
                  <a:schemeClr val="tx1"/>
                </a:solidFill>
                <a:latin typeface="Arial" panose="020B0604020202020204" pitchFamily="34" charset="0"/>
                <a:cs typeface="Arial" panose="020B0604020202020204" pitchFamily="34" charset="0"/>
              </a:rPr>
              <a:t>The performance standards in the Performance Standards Regulation are as follows: </a:t>
            </a:r>
          </a:p>
        </p:txBody>
      </p:sp>
      <p:graphicFrame>
        <p:nvGraphicFramePr>
          <p:cNvPr id="4" name="Table 3"/>
          <p:cNvGraphicFramePr>
            <a:graphicFrameLocks noGrp="1"/>
          </p:cNvGraphicFramePr>
          <p:nvPr>
            <p:extLst>
              <p:ext uri="{D42A27DB-BD31-4B8C-83A1-F6EECF244321}">
                <p14:modId xmlns:p14="http://schemas.microsoft.com/office/powerpoint/2010/main" val="3265765961"/>
              </p:ext>
            </p:extLst>
          </p:nvPr>
        </p:nvGraphicFramePr>
        <p:xfrm>
          <a:off x="820712" y="1731176"/>
          <a:ext cx="7467077" cy="3997961"/>
        </p:xfrm>
        <a:graphic>
          <a:graphicData uri="http://schemas.openxmlformats.org/drawingml/2006/table">
            <a:tbl>
              <a:tblPr firstRow="1" firstCol="1" bandRow="1"/>
              <a:tblGrid>
                <a:gridCol w="3186023">
                  <a:extLst>
                    <a:ext uri="{9D8B030D-6E8A-4147-A177-3AD203B41FA5}">
                      <a16:colId xmlns:a16="http://schemas.microsoft.com/office/drawing/2014/main" val="621180914"/>
                    </a:ext>
                  </a:extLst>
                </a:gridCol>
                <a:gridCol w="2055116">
                  <a:extLst>
                    <a:ext uri="{9D8B030D-6E8A-4147-A177-3AD203B41FA5}">
                      <a16:colId xmlns:a16="http://schemas.microsoft.com/office/drawing/2014/main" val="3420625234"/>
                    </a:ext>
                  </a:extLst>
                </a:gridCol>
                <a:gridCol w="1203473">
                  <a:extLst>
                    <a:ext uri="{9D8B030D-6E8A-4147-A177-3AD203B41FA5}">
                      <a16:colId xmlns:a16="http://schemas.microsoft.com/office/drawing/2014/main" val="166424965"/>
                    </a:ext>
                  </a:extLst>
                </a:gridCol>
                <a:gridCol w="1022465">
                  <a:extLst>
                    <a:ext uri="{9D8B030D-6E8A-4147-A177-3AD203B41FA5}">
                      <a16:colId xmlns:a16="http://schemas.microsoft.com/office/drawing/2014/main" val="3691529486"/>
                    </a:ext>
                  </a:extLst>
                </a:gridCol>
              </a:tblGrid>
              <a:tr h="429779">
                <a:tc>
                  <a:txBody>
                    <a:bodyPr/>
                    <a:lstStyle/>
                    <a:p>
                      <a:pPr>
                        <a:lnSpc>
                          <a:spcPct val="107000"/>
                        </a:lnSpc>
                        <a:spcAft>
                          <a:spcPts val="0"/>
                        </a:spcAft>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Performance Standard Category</a:t>
                      </a:r>
                      <a:endParaRPr lang="en-CA"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Class of Building</a:t>
                      </a:r>
                      <a:endParaRPr lang="en-CA" sz="10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Phase 1</a:t>
                      </a:r>
                      <a:endParaRPr lang="en-CA"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(March 1,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2024-</a:t>
                      </a:r>
                      <a:endParaRPr lang="en-CA" sz="10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February 28, 2025)</a:t>
                      </a:r>
                      <a:endParaRPr lang="en-CA"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Phase 2</a:t>
                      </a:r>
                      <a:endParaRPr lang="en-CA"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(March 1, 2025 and onward)</a:t>
                      </a:r>
                      <a:endParaRPr lang="en-CA"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2182843"/>
                  </a:ext>
                </a:extLst>
              </a:tr>
              <a:tr h="257867">
                <a:tc>
                  <a:txBody>
                    <a:bodyPr/>
                    <a:lstStyle/>
                    <a:p>
                      <a:pPr>
                        <a:lnSpc>
                          <a:spcPct val="107000"/>
                        </a:lnSpc>
                        <a:spcAft>
                          <a:spcPts val="0"/>
                        </a:spcAft>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Timeframe for which a permitting authority must notify the applicant if their application for a building permit is complete.</a:t>
                      </a:r>
                      <a:endParaRPr lang="en-CA"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All applications</a:t>
                      </a:r>
                      <a:endParaRPr lang="en-CA" sz="10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5 business days</a:t>
                      </a:r>
                      <a:endParaRPr lang="en-CA" sz="10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2 business days</a:t>
                      </a:r>
                      <a:endParaRPr lang="en-CA" sz="10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5809881"/>
                  </a:ext>
                </a:extLst>
              </a:tr>
              <a:tr h="1364285">
                <a:tc rowSpan="3">
                  <a:txBody>
                    <a:bodyPr/>
                    <a:lstStyle/>
                    <a:p>
                      <a:pPr>
                        <a:lnSpc>
                          <a:spcPct val="107000"/>
                        </a:lnSpc>
                        <a:spcAft>
                          <a:spcPts val="0"/>
                        </a:spcAft>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Timeframe for which a permitting authority must notify the applicant if their application for a building permit is approved.</a:t>
                      </a:r>
                      <a:endParaRPr lang="en-CA"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Detached and semi-detached houses, townhouses or row houses where no dwelling unit is located above another dwelling unit and associated accessory structures</a:t>
                      </a:r>
                      <a:endParaRPr lang="en-CA"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CA"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25 business days</a:t>
                      </a:r>
                      <a:endParaRPr lang="en-CA" sz="10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10 </a:t>
                      </a:r>
                      <a:r>
                        <a:rPr lang="en-CA"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business days</a:t>
                      </a:r>
                      <a:endParaRPr lang="en-CA" sz="10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4744001"/>
                  </a:ext>
                </a:extLst>
              </a:tr>
              <a:tr h="496104">
                <a:tc vMerge="1">
                  <a:txBody>
                    <a:bodyPr/>
                    <a:lstStyle/>
                    <a:p>
                      <a:endParaRPr lang="en-CA"/>
                    </a:p>
                  </a:txBody>
                  <a:tcPr/>
                </a:tc>
                <a:tc>
                  <a:txBody>
                    <a:bodyPr/>
                    <a:lstStyle/>
                    <a:p>
                      <a:pPr>
                        <a:lnSpc>
                          <a:spcPct val="107000"/>
                        </a:lnSpc>
                        <a:spcAft>
                          <a:spcPts val="0"/>
                        </a:spcAft>
                      </a:pPr>
                      <a:r>
                        <a:rPr lang="en-CA"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Part 9 buildings other than those listed in the row above</a:t>
                      </a:r>
                      <a:endParaRPr lang="en-CA"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CA"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25 business days</a:t>
                      </a:r>
                      <a:endParaRPr lang="en-CA" sz="10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15 </a:t>
                      </a:r>
                      <a:r>
                        <a:rPr lang="en-CA"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business days</a:t>
                      </a:r>
                      <a:endParaRPr lang="en-CA" sz="10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2765498"/>
                  </a:ext>
                </a:extLst>
              </a:tr>
              <a:tr h="248052">
                <a:tc vMerge="1">
                  <a:txBody>
                    <a:bodyPr/>
                    <a:lstStyle/>
                    <a:p>
                      <a:endParaRPr lang="en-CA"/>
                    </a:p>
                  </a:txBody>
                  <a:tcPr/>
                </a:tc>
                <a:tc>
                  <a:txBody>
                    <a:bodyPr/>
                    <a:lstStyle/>
                    <a:p>
                      <a:pPr>
                        <a:lnSpc>
                          <a:spcPct val="107000"/>
                        </a:lnSpc>
                        <a:spcAft>
                          <a:spcPts val="0"/>
                        </a:spcAft>
                      </a:pPr>
                      <a:r>
                        <a:rPr lang="en-CA"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Part 3 buildings</a:t>
                      </a:r>
                      <a:endParaRPr lang="en-CA"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CA"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30 business days</a:t>
                      </a:r>
                      <a:endParaRPr lang="en-CA" sz="10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30 </a:t>
                      </a:r>
                      <a:r>
                        <a:rPr lang="en-CA"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business days</a:t>
                      </a:r>
                      <a:endParaRPr lang="en-CA" sz="10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4817186"/>
                  </a:ext>
                </a:extLst>
              </a:tr>
              <a:tr h="171912">
                <a:tc rowSpan="2">
                  <a:txBody>
                    <a:bodyPr/>
                    <a:lstStyle/>
                    <a:p>
                      <a:pPr>
                        <a:lnSpc>
                          <a:spcPct val="107000"/>
                        </a:lnSpc>
                        <a:spcAft>
                          <a:spcPts val="0"/>
                        </a:spcAft>
                      </a:pPr>
                      <a:r>
                        <a:rPr lang="en-US"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Timeframe for which a permitting authority must, at the request of the applicant, conduct an inspection. </a:t>
                      </a:r>
                      <a:endParaRPr lang="en-CA" sz="10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Residential</a:t>
                      </a:r>
                      <a:endParaRPr lang="en-CA"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 business days</a:t>
                      </a:r>
                      <a:endParaRPr lang="en-CA"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2 business days</a:t>
                      </a:r>
                      <a:endParaRPr lang="en-CA" sz="10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2718122"/>
                  </a:ext>
                </a:extLst>
              </a:tr>
              <a:tr h="171912">
                <a:tc vMerge="1">
                  <a:txBody>
                    <a:bodyPr/>
                    <a:lstStyle/>
                    <a:p>
                      <a:endParaRPr lang="en-CA"/>
                    </a:p>
                  </a:txBody>
                  <a:tcPr/>
                </a:tc>
                <a:tc>
                  <a:txBody>
                    <a:bodyPr/>
                    <a:lstStyle/>
                    <a:p>
                      <a:pPr>
                        <a:lnSpc>
                          <a:spcPct val="107000"/>
                        </a:lnSpc>
                        <a:spcAft>
                          <a:spcPts val="0"/>
                        </a:spcAft>
                      </a:pPr>
                      <a:r>
                        <a:rPr lang="en-US"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Commercial</a:t>
                      </a:r>
                      <a:endParaRPr lang="en-CA" sz="10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 business days</a:t>
                      </a:r>
                      <a:endParaRPr lang="en-CA"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2 business days</a:t>
                      </a:r>
                      <a:endParaRPr lang="en-CA" sz="10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2124457"/>
                  </a:ext>
                </a:extLst>
              </a:tr>
              <a:tr h="257867">
                <a:tc>
                  <a:txBody>
                    <a:bodyPr/>
                    <a:lstStyle/>
                    <a:p>
                      <a:pPr>
                        <a:lnSpc>
                          <a:spcPct val="107000"/>
                        </a:lnSpc>
                        <a:spcAft>
                          <a:spcPts val="0"/>
                        </a:spcAft>
                      </a:pPr>
                      <a:r>
                        <a:rPr lang="en-CA"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Timeframe for which a permitting authority must notify the applicant if their application for an occupancy permit is approved. </a:t>
                      </a:r>
                      <a:endParaRPr lang="en-CA" sz="10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a:solidFill>
                            <a:schemeClr val="tx1"/>
                          </a:solidFill>
                          <a:effectLst/>
                          <a:latin typeface="Arial" panose="020B0604020202020204" pitchFamily="34" charset="0"/>
                          <a:ea typeface="Times New Roman" panose="02020603050405020304" pitchFamily="18" charset="0"/>
                          <a:cs typeface="Arial" panose="020B0604020202020204" pitchFamily="34" charset="0"/>
                        </a:rPr>
                        <a:t>All applications </a:t>
                      </a:r>
                      <a:endParaRPr lang="en-CA" sz="10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 business days </a:t>
                      </a:r>
                      <a:endParaRPr lang="en-CA"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 business days </a:t>
                      </a:r>
                      <a:endParaRPr lang="en-CA"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2286" marR="52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2871915"/>
                  </a:ext>
                </a:extLst>
              </a:tr>
            </a:tbl>
          </a:graphicData>
        </a:graphic>
      </p:graphicFrame>
    </p:spTree>
    <p:extLst>
      <p:ext uri="{BB962C8B-B14F-4D97-AF65-F5344CB8AC3E}">
        <p14:creationId xmlns:p14="http://schemas.microsoft.com/office/powerpoint/2010/main" val="3126392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solidFill>
                  <a:srgbClr val="2683C6">
                    <a:lumMod val="75000"/>
                  </a:srgbClr>
                </a:solidFill>
                <a:latin typeface="Calibri Light" panose="020F0302020204030204"/>
              </a:rPr>
              <a:t>Legislative Framework</a:t>
            </a:r>
            <a:br>
              <a:rPr lang="en-CA" b="1" dirty="0">
                <a:solidFill>
                  <a:srgbClr val="2683C6">
                    <a:lumMod val="75000"/>
                  </a:srgbClr>
                </a:solidFill>
                <a:latin typeface="Calibri Light" panose="020F0302020204030204"/>
              </a:rPr>
            </a:br>
            <a:endParaRPr lang="en-CA" dirty="0"/>
          </a:p>
        </p:txBody>
      </p:sp>
      <p:sp>
        <p:nvSpPr>
          <p:cNvPr id="3" name="Content Placeholder 2"/>
          <p:cNvSpPr>
            <a:spLocks noGrp="1"/>
          </p:cNvSpPr>
          <p:nvPr>
            <p:ph idx="1"/>
          </p:nvPr>
        </p:nvSpPr>
        <p:spPr>
          <a:xfrm>
            <a:off x="677333" y="1363756"/>
            <a:ext cx="8936929" cy="2809233"/>
          </a:xfrm>
        </p:spPr>
        <p:txBody>
          <a:bodyPr>
            <a:normAutofit/>
          </a:bodyPr>
          <a:lstStyle/>
          <a:p>
            <a:pPr marL="0" indent="0">
              <a:lnSpc>
                <a:spcPct val="107000"/>
              </a:lnSpc>
              <a:buNone/>
            </a:pPr>
            <a:r>
              <a:rPr lang="en-CA" sz="1600" u="sng" dirty="0" smtClean="0">
                <a:solidFill>
                  <a:schemeClr val="tx1"/>
                </a:solidFill>
                <a:latin typeface="Arial" panose="020B0604020202020204" pitchFamily="34" charset="0"/>
                <a:ea typeface="Calibri" panose="020F0502020204030204" pitchFamily="34" charset="0"/>
                <a:cs typeface="Arial" panose="020B0604020202020204" pitchFamily="34" charset="0"/>
              </a:rPr>
              <a:t>Exclusions</a:t>
            </a:r>
            <a:r>
              <a:rPr lang="en-CA" sz="1600" u="sng" dirty="0">
                <a:solidFill>
                  <a:schemeClr val="tx1"/>
                </a:solidFill>
                <a:latin typeface="Arial" panose="020B0604020202020204" pitchFamily="34" charset="0"/>
                <a:ea typeface="Calibri" panose="020F0502020204030204" pitchFamily="34" charset="0"/>
                <a:cs typeface="Arial" panose="020B0604020202020204" pitchFamily="34" charset="0"/>
              </a:rPr>
              <a:t>: </a:t>
            </a:r>
            <a:endParaRPr lang="en-CA" sz="16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nSpc>
                <a:spcPct val="107000"/>
              </a:lnSpc>
              <a:buFont typeface="Wingdings" panose="05000000000000000000" pitchFamily="2" charset="2"/>
              <a:buChar char="Ø"/>
            </a:pPr>
            <a:r>
              <a:rPr lang="en-CA" sz="1600" dirty="0">
                <a:solidFill>
                  <a:schemeClr val="tx1"/>
                </a:solidFill>
                <a:latin typeface="Arial" panose="020B0604020202020204" pitchFamily="34" charset="0"/>
                <a:ea typeface="Calibri" panose="020F0502020204030204" pitchFamily="34" charset="0"/>
                <a:cs typeface="Arial" panose="020B0604020202020204" pitchFamily="34" charset="0"/>
              </a:rPr>
              <a:t>The timeframes in the </a:t>
            </a:r>
            <a:r>
              <a:rPr lang="en-CA" sz="1600" dirty="0" smtClean="0">
                <a:solidFill>
                  <a:schemeClr val="tx1"/>
                </a:solidFill>
                <a:latin typeface="Arial" panose="020B0604020202020204" pitchFamily="34" charset="0"/>
                <a:ea typeface="Calibri" panose="020F0502020204030204" pitchFamily="34" charset="0"/>
                <a:cs typeface="Arial" panose="020B0604020202020204" pitchFamily="34" charset="0"/>
              </a:rPr>
              <a:t>Performance Standards Regulation </a:t>
            </a:r>
            <a:r>
              <a:rPr lang="en-CA" sz="1600" dirty="0">
                <a:solidFill>
                  <a:schemeClr val="tx1"/>
                </a:solidFill>
                <a:latin typeface="Arial" panose="020B0604020202020204" pitchFamily="34" charset="0"/>
                <a:ea typeface="Calibri" panose="020F0502020204030204" pitchFamily="34" charset="0"/>
                <a:cs typeface="Arial" panose="020B0604020202020204" pitchFamily="34" charset="0"/>
              </a:rPr>
              <a:t>may be extended by an agreement, in writing, between the applicant and the approving authority</a:t>
            </a:r>
            <a:r>
              <a:rPr lang="en-CA" sz="1600" dirty="0" smtClean="0">
                <a:solidFill>
                  <a:schemeClr val="tx1"/>
                </a:solidFill>
                <a:latin typeface="Arial" panose="020B0604020202020204" pitchFamily="34" charset="0"/>
                <a:ea typeface="Calibri" panose="020F0502020204030204" pitchFamily="34" charset="0"/>
                <a:cs typeface="Arial" panose="020B0604020202020204" pitchFamily="34" charset="0"/>
              </a:rPr>
              <a:t>.</a:t>
            </a:r>
            <a:r>
              <a:rPr lang="en-CA" sz="1600" dirty="0">
                <a:solidFill>
                  <a:schemeClr val="tx1"/>
                </a:solidFill>
                <a:latin typeface="Arial" panose="020B0604020202020204" pitchFamily="34" charset="0"/>
                <a:ea typeface="Calibri" panose="020F0502020204030204" pitchFamily="34" charset="0"/>
                <a:cs typeface="Arial" panose="020B0604020202020204" pitchFamily="34" charset="0"/>
              </a:rPr>
              <a:t> </a:t>
            </a:r>
          </a:p>
          <a:p>
            <a:pPr>
              <a:lnSpc>
                <a:spcPct val="107000"/>
              </a:lnSpc>
              <a:buFont typeface="Wingdings" panose="05000000000000000000" pitchFamily="2" charset="2"/>
              <a:buChar char="Ø"/>
            </a:pPr>
            <a:r>
              <a:rPr lang="en-CA" sz="1600" dirty="0">
                <a:solidFill>
                  <a:schemeClr val="tx1"/>
                </a:solidFill>
                <a:latin typeface="Arial" panose="020B0604020202020204" pitchFamily="34" charset="0"/>
                <a:ea typeface="Calibri" panose="020F0502020204030204" pitchFamily="34" charset="0"/>
                <a:cs typeface="Arial" panose="020B0604020202020204" pitchFamily="34" charset="0"/>
              </a:rPr>
              <a:t>The timeframes for an approving authority to conduct an inspection do not apply if the building is located more than 200 kilometres from the office of the approving authority, if the applicant has requested that inspections of the building occur outside of the approving authority's business hours or if the applicant has requested that the inspection of the building occur at a later date</a:t>
            </a:r>
            <a:r>
              <a:rPr lang="en-CA" sz="1600" dirty="0" smtClean="0">
                <a:solidFill>
                  <a:schemeClr val="tx1"/>
                </a:solidFill>
                <a:latin typeface="Arial" panose="020B0604020202020204" pitchFamily="34" charset="0"/>
                <a:ea typeface="Calibri" panose="020F0502020204030204" pitchFamily="34" charset="0"/>
                <a:cs typeface="Arial" panose="020B0604020202020204" pitchFamily="34" charset="0"/>
              </a:rPr>
              <a:t>.</a:t>
            </a:r>
            <a:endParaRPr lang="en-CA" sz="16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p:sp>
        <p:nvSpPr>
          <p:cNvPr id="5" name="Title 1"/>
          <p:cNvSpPr txBox="1">
            <a:spLocks/>
          </p:cNvSpPr>
          <p:nvPr/>
        </p:nvSpPr>
        <p:spPr>
          <a:xfrm>
            <a:off x="677332" y="4246426"/>
            <a:ext cx="8596668" cy="66726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CA" b="1" dirty="0" smtClean="0">
                <a:solidFill>
                  <a:srgbClr val="2683C6">
                    <a:lumMod val="75000"/>
                  </a:srgbClr>
                </a:solidFill>
                <a:latin typeface="Calibri Light" panose="020F0302020204030204"/>
              </a:rPr>
              <a:t>Implementation</a:t>
            </a:r>
            <a:endParaRPr lang="en-CA" dirty="0"/>
          </a:p>
        </p:txBody>
      </p:sp>
      <p:sp>
        <p:nvSpPr>
          <p:cNvPr id="6" name="Content Placeholder 2"/>
          <p:cNvSpPr txBox="1">
            <a:spLocks/>
          </p:cNvSpPr>
          <p:nvPr/>
        </p:nvSpPr>
        <p:spPr>
          <a:xfrm>
            <a:off x="677332" y="4913686"/>
            <a:ext cx="8596668" cy="55292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CA" sz="1600" dirty="0" smtClean="0">
                <a:latin typeface="Arial" panose="020B0604020202020204" pitchFamily="34" charset="0"/>
                <a:cs typeface="Arial" panose="020B0604020202020204" pitchFamily="34" charset="0"/>
              </a:rPr>
              <a:t>These changes will come into force on March 1, 2024</a:t>
            </a:r>
            <a:r>
              <a:rPr lang="en-CA" dirty="0" smtClean="0"/>
              <a:t>.</a:t>
            </a:r>
            <a:endParaRPr lang="en-CA" dirty="0"/>
          </a:p>
        </p:txBody>
      </p:sp>
    </p:spTree>
    <p:extLst>
      <p:ext uri="{BB962C8B-B14F-4D97-AF65-F5344CB8AC3E}">
        <p14:creationId xmlns:p14="http://schemas.microsoft.com/office/powerpoint/2010/main" val="394292853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127</TotalTime>
  <Words>1260</Words>
  <Application>Microsoft Office PowerPoint</Application>
  <PresentationFormat>Widescreen</PresentationFormat>
  <Paragraphs>114</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Times New Roman</vt:lpstr>
      <vt:lpstr>Trebuchet MS</vt:lpstr>
      <vt:lpstr>Wingdings</vt:lpstr>
      <vt:lpstr>Wingdings 3</vt:lpstr>
      <vt:lpstr>Facet</vt:lpstr>
      <vt:lpstr>The Building and Electrical Permitting Improvement Act  The Permit Dispute Resolution Regulation  The Performance Standards Regulation  </vt:lpstr>
      <vt:lpstr>Background </vt:lpstr>
      <vt:lpstr>Background </vt:lpstr>
      <vt:lpstr>Legislative Framework </vt:lpstr>
      <vt:lpstr>Legislative Framework </vt:lpstr>
      <vt:lpstr>Legislative Framework </vt:lpstr>
      <vt:lpstr>Legislative Framework </vt:lpstr>
      <vt:lpstr>Legislative Framework </vt:lpstr>
      <vt:lpstr>Legislative Framework </vt:lpstr>
      <vt:lpstr>Links:  </vt:lpstr>
    </vt:vector>
  </TitlesOfParts>
  <Company>Government of Manitoba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Building and Electrical Permitting Improvement Act  The Permit Dispute Resolution Regulation  The Performance Standards Regulation</dc:title>
  <dc:creator>Kebernik, Jeannine (GET)</dc:creator>
  <cp:lastModifiedBy>Kebernik, Jeannine (GET)</cp:lastModifiedBy>
  <cp:revision>11</cp:revision>
  <dcterms:created xsi:type="dcterms:W3CDTF">2023-07-24T18:50:47Z</dcterms:created>
  <dcterms:modified xsi:type="dcterms:W3CDTF">2023-11-14T17:14:27Z</dcterms:modified>
</cp:coreProperties>
</file>