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30.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20.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8.xml" ContentType="application/vnd.openxmlformats-officedocument.presentationml.slide+xml"/>
  <Override PartName="/ppt/slides/slide36.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2.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2.xml" ContentType="application/vnd.openxmlformats-officedocument.presentationml.notesSlide+xml"/>
  <Override PartName="/ppt/notesSlides/notesSlide18.xml" ContentType="application/vnd.openxmlformats-officedocument.presentationml.notesSlide+xml"/>
  <Override PartName="/ppt/notesSlides/notesSlide23.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32.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27.xml" ContentType="application/vnd.openxmlformats-officedocument.presentationml.notesSlide+xml"/>
  <Override PartName="/ppt/notesSlides/notesSlide33.xml" ContentType="application/vnd.openxmlformats-officedocument.presentationml.notesSlide+xml"/>
  <Override PartName="/ppt/notesSlides/notesSlide26.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notesMasterIdLst>
    <p:notesMasterId r:id="rId40"/>
  </p:notesMasterIdLst>
  <p:handoutMasterIdLst>
    <p:handoutMasterId r:id="rId41"/>
  </p:handoutMasterIdLst>
  <p:sldIdLst>
    <p:sldId id="256" r:id="rId2"/>
    <p:sldId id="420" r:id="rId3"/>
    <p:sldId id="381" r:id="rId4"/>
    <p:sldId id="382" r:id="rId5"/>
    <p:sldId id="387" r:id="rId6"/>
    <p:sldId id="383" r:id="rId7"/>
    <p:sldId id="384" r:id="rId8"/>
    <p:sldId id="385" r:id="rId9"/>
    <p:sldId id="388" r:id="rId10"/>
    <p:sldId id="403" r:id="rId11"/>
    <p:sldId id="386" r:id="rId12"/>
    <p:sldId id="389" r:id="rId13"/>
    <p:sldId id="390" r:id="rId14"/>
    <p:sldId id="404" r:id="rId15"/>
    <p:sldId id="405" r:id="rId16"/>
    <p:sldId id="391" r:id="rId17"/>
    <p:sldId id="392" r:id="rId18"/>
    <p:sldId id="393" r:id="rId19"/>
    <p:sldId id="406" r:id="rId20"/>
    <p:sldId id="407" r:id="rId21"/>
    <p:sldId id="394" r:id="rId22"/>
    <p:sldId id="408" r:id="rId23"/>
    <p:sldId id="409" r:id="rId24"/>
    <p:sldId id="395" r:id="rId25"/>
    <p:sldId id="396" r:id="rId26"/>
    <p:sldId id="398" r:id="rId27"/>
    <p:sldId id="399" r:id="rId28"/>
    <p:sldId id="410" r:id="rId29"/>
    <p:sldId id="400" r:id="rId30"/>
    <p:sldId id="411" r:id="rId31"/>
    <p:sldId id="413" r:id="rId32"/>
    <p:sldId id="417" r:id="rId33"/>
    <p:sldId id="401" r:id="rId34"/>
    <p:sldId id="414" r:id="rId35"/>
    <p:sldId id="415" r:id="rId36"/>
    <p:sldId id="402" r:id="rId37"/>
    <p:sldId id="418" r:id="rId38"/>
    <p:sldId id="419" r:id="rId3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ksymchuk, Delores (MR)" initials="MD(" lastIdx="0" clrIdx="0">
    <p:extLst>
      <p:ext uri="{19B8F6BF-5375-455C-9EA6-DF929625EA0E}">
        <p15:presenceInfo xmlns:p15="http://schemas.microsoft.com/office/powerpoint/2012/main" userId="Macksymchuk, Delores (MR)" providerId="None"/>
      </p:ext>
    </p:extLst>
  </p:cmAuthor>
  <p:cmAuthor id="2" name="Ben" initials="BL" lastIdx="7" clrIdx="1">
    <p:extLst>
      <p:ext uri="{19B8F6BF-5375-455C-9EA6-DF929625EA0E}">
        <p15:presenceInfo xmlns:p15="http://schemas.microsoft.com/office/powerpoint/2012/main" userId="Ben" providerId="None"/>
      </p:ext>
    </p:extLst>
  </p:cmAuthor>
  <p:cmAuthor id="3" name="Montesa, Elias (MR)" initials="ME(" lastIdx="1" clrIdx="2">
    <p:extLst>
      <p:ext uri="{19B8F6BF-5375-455C-9EA6-DF929625EA0E}">
        <p15:presenceInfo xmlns:p15="http://schemas.microsoft.com/office/powerpoint/2012/main" userId="S-1-5-21-271331182-1959533904-1735737224-2223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39" autoAdjust="0"/>
    <p:restoredTop sz="62048" autoAdjust="0"/>
  </p:normalViewPr>
  <p:slideViewPr>
    <p:cSldViewPr>
      <p:cViewPr varScale="1">
        <p:scale>
          <a:sx n="71" d="100"/>
          <a:sy n="71" d="100"/>
        </p:scale>
        <p:origin x="25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78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47"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hdr" sz="quarter"/>
          </p:nvPr>
        </p:nvSpPr>
        <p:spPr bwMode="auto">
          <a:xfrm>
            <a:off x="1" y="1"/>
            <a:ext cx="3038475" cy="465138"/>
          </a:xfrm>
          <a:prstGeom prst="rect">
            <a:avLst/>
          </a:prstGeom>
          <a:noFill/>
          <a:ln w="9525">
            <a:noFill/>
            <a:miter lim="800000"/>
            <a:headEnd/>
            <a:tailEnd/>
          </a:ln>
          <a:effectLst/>
        </p:spPr>
        <p:txBody>
          <a:bodyPr vert="horz" wrap="square" lIns="91713" tIns="45857" rIns="91713" bIns="45857" numCol="1" anchor="t" anchorCtr="0" compatLnSpc="1">
            <a:prstTxWarp prst="textNoShape">
              <a:avLst/>
            </a:prstTxWarp>
          </a:bodyPr>
          <a:lstStyle>
            <a:lvl1pPr defTabSz="917478" eaLnBrk="1" hangingPunct="1">
              <a:defRPr sz="1200">
                <a:latin typeface="Arial" charset="0"/>
              </a:defRPr>
            </a:lvl1pPr>
          </a:lstStyle>
          <a:p>
            <a:pPr>
              <a:defRPr/>
            </a:pPr>
            <a:endParaRPr lang="en-US"/>
          </a:p>
        </p:txBody>
      </p:sp>
      <p:sp>
        <p:nvSpPr>
          <p:cNvPr id="174083" name="Rectangle 3"/>
          <p:cNvSpPr>
            <a:spLocks noGrp="1" noChangeArrowheads="1"/>
          </p:cNvSpPr>
          <p:nvPr>
            <p:ph type="dt" sz="quarter" idx="1"/>
          </p:nvPr>
        </p:nvSpPr>
        <p:spPr bwMode="auto">
          <a:xfrm>
            <a:off x="3970338" y="1"/>
            <a:ext cx="3038475" cy="465138"/>
          </a:xfrm>
          <a:prstGeom prst="rect">
            <a:avLst/>
          </a:prstGeom>
          <a:noFill/>
          <a:ln w="9525">
            <a:noFill/>
            <a:miter lim="800000"/>
            <a:headEnd/>
            <a:tailEnd/>
          </a:ln>
          <a:effectLst/>
        </p:spPr>
        <p:txBody>
          <a:bodyPr vert="horz" wrap="square" lIns="91713" tIns="45857" rIns="91713" bIns="45857" numCol="1" anchor="t" anchorCtr="0" compatLnSpc="1">
            <a:prstTxWarp prst="textNoShape">
              <a:avLst/>
            </a:prstTxWarp>
          </a:bodyPr>
          <a:lstStyle>
            <a:lvl1pPr algn="r" defTabSz="917478" eaLnBrk="1" hangingPunct="1">
              <a:defRPr sz="1200">
                <a:latin typeface="Arial" charset="0"/>
              </a:defRPr>
            </a:lvl1pPr>
          </a:lstStyle>
          <a:p>
            <a:pPr>
              <a:defRPr/>
            </a:pPr>
            <a:endParaRPr lang="en-US"/>
          </a:p>
        </p:txBody>
      </p:sp>
      <p:sp>
        <p:nvSpPr>
          <p:cNvPr id="174084"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713" tIns="45857" rIns="91713" bIns="45857" numCol="1" anchor="b" anchorCtr="0" compatLnSpc="1">
            <a:prstTxWarp prst="textNoShape">
              <a:avLst/>
            </a:prstTxWarp>
          </a:bodyPr>
          <a:lstStyle>
            <a:lvl1pPr defTabSz="917478" eaLnBrk="1" hangingPunct="1">
              <a:defRPr sz="1200">
                <a:latin typeface="Arial" charset="0"/>
              </a:defRPr>
            </a:lvl1pPr>
          </a:lstStyle>
          <a:p>
            <a:pPr>
              <a:defRPr/>
            </a:pPr>
            <a:endParaRPr lang="en-US"/>
          </a:p>
        </p:txBody>
      </p:sp>
      <p:sp>
        <p:nvSpPr>
          <p:cNvPr id="17408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713" tIns="45857" rIns="91713" bIns="45857" numCol="1" anchor="b" anchorCtr="0" compatLnSpc="1">
            <a:prstTxWarp prst="textNoShape">
              <a:avLst/>
            </a:prstTxWarp>
          </a:bodyPr>
          <a:lstStyle>
            <a:lvl1pPr algn="r" defTabSz="917478" eaLnBrk="1" hangingPunct="1">
              <a:defRPr sz="1200"/>
            </a:lvl1pPr>
          </a:lstStyle>
          <a:p>
            <a:fld id="{86296F30-FC58-4C92-9943-05FCF452B4C9}"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1" y="1"/>
            <a:ext cx="3038475" cy="465138"/>
          </a:xfrm>
          <a:prstGeom prst="rect">
            <a:avLst/>
          </a:prstGeom>
          <a:noFill/>
          <a:ln w="9525">
            <a:noFill/>
            <a:miter lim="800000"/>
            <a:headEnd/>
            <a:tailEnd/>
          </a:ln>
          <a:effectLst/>
        </p:spPr>
        <p:txBody>
          <a:bodyPr vert="horz" wrap="square" lIns="93153" tIns="46576" rIns="93153" bIns="46576" numCol="1" anchor="t" anchorCtr="0" compatLnSpc="1">
            <a:prstTxWarp prst="textNoShape">
              <a:avLst/>
            </a:prstTxWarp>
          </a:bodyPr>
          <a:lstStyle>
            <a:lvl1pPr defTabSz="931765" eaLnBrk="1" hangingPunct="1">
              <a:defRPr sz="1200">
                <a:latin typeface="Arial" charset="0"/>
              </a:defRPr>
            </a:lvl1pPr>
          </a:lstStyle>
          <a:p>
            <a:pPr>
              <a:defRPr/>
            </a:pPr>
            <a:endParaRPr lang="en-US"/>
          </a:p>
        </p:txBody>
      </p:sp>
      <p:sp>
        <p:nvSpPr>
          <p:cNvPr id="53251" name="Rectangle 3"/>
          <p:cNvSpPr>
            <a:spLocks noGrp="1" noChangeArrowheads="1"/>
          </p:cNvSpPr>
          <p:nvPr>
            <p:ph type="dt" idx="1"/>
          </p:nvPr>
        </p:nvSpPr>
        <p:spPr bwMode="auto">
          <a:xfrm>
            <a:off x="3970338" y="1"/>
            <a:ext cx="3038475" cy="465138"/>
          </a:xfrm>
          <a:prstGeom prst="rect">
            <a:avLst/>
          </a:prstGeom>
          <a:noFill/>
          <a:ln w="9525">
            <a:noFill/>
            <a:miter lim="800000"/>
            <a:headEnd/>
            <a:tailEnd/>
          </a:ln>
          <a:effectLst/>
        </p:spPr>
        <p:txBody>
          <a:bodyPr vert="horz" wrap="square" lIns="93153" tIns="46576" rIns="93153" bIns="46576" numCol="1" anchor="t" anchorCtr="0" compatLnSpc="1">
            <a:prstTxWarp prst="textNoShape">
              <a:avLst/>
            </a:prstTxWarp>
          </a:bodyPr>
          <a:lstStyle>
            <a:lvl1pPr algn="r" defTabSz="931765" eaLnBrk="1" hangingPunct="1">
              <a:defRPr sz="1200">
                <a:latin typeface="Arial" charset="0"/>
              </a:defRPr>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701676" y="4416425"/>
            <a:ext cx="5607050" cy="4183063"/>
          </a:xfrm>
          <a:prstGeom prst="rect">
            <a:avLst/>
          </a:prstGeom>
          <a:noFill/>
          <a:ln w="9525">
            <a:noFill/>
            <a:miter lim="800000"/>
            <a:headEnd/>
            <a:tailEnd/>
          </a:ln>
          <a:effectLst/>
        </p:spPr>
        <p:txBody>
          <a:bodyPr vert="horz" wrap="square" lIns="93153" tIns="46576" rIns="93153" bIns="465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3254"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3153" tIns="46576" rIns="93153" bIns="46576" numCol="1" anchor="b" anchorCtr="0" compatLnSpc="1">
            <a:prstTxWarp prst="textNoShape">
              <a:avLst/>
            </a:prstTxWarp>
          </a:bodyPr>
          <a:lstStyle>
            <a:lvl1pPr defTabSz="931765" eaLnBrk="1" hangingPunct="1">
              <a:defRPr sz="1200">
                <a:latin typeface="Arial" charset="0"/>
              </a:defRPr>
            </a:lvl1pPr>
          </a:lstStyle>
          <a:p>
            <a:pPr>
              <a:defRPr/>
            </a:pPr>
            <a:endParaRPr lang="en-US"/>
          </a:p>
        </p:txBody>
      </p:sp>
      <p:sp>
        <p:nvSpPr>
          <p:cNvPr id="5325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53" tIns="46576" rIns="93153" bIns="46576" numCol="1" anchor="b" anchorCtr="0" compatLnSpc="1">
            <a:prstTxWarp prst="textNoShape">
              <a:avLst/>
            </a:prstTxWarp>
          </a:bodyPr>
          <a:lstStyle>
            <a:lvl1pPr algn="r" defTabSz="931765" eaLnBrk="1" hangingPunct="1">
              <a:defRPr sz="1200"/>
            </a:lvl1pPr>
          </a:lstStyle>
          <a:p>
            <a:fld id="{38363400-FA1E-4591-8C23-332750D20E7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65">
              <a:defRPr>
                <a:solidFill>
                  <a:schemeClr val="tx1"/>
                </a:solidFill>
                <a:latin typeface="Arial" panose="020B0604020202020204" pitchFamily="34" charset="0"/>
              </a:defRPr>
            </a:lvl1pPr>
            <a:lvl2pPr marL="742872" indent="-285720" defTabSz="931765">
              <a:defRPr>
                <a:solidFill>
                  <a:schemeClr val="tx1"/>
                </a:solidFill>
                <a:latin typeface="Arial" panose="020B0604020202020204" pitchFamily="34" charset="0"/>
              </a:defRPr>
            </a:lvl2pPr>
            <a:lvl3pPr marL="1142880" indent="-228576" defTabSz="931765">
              <a:defRPr>
                <a:solidFill>
                  <a:schemeClr val="tx1"/>
                </a:solidFill>
                <a:latin typeface="Arial" panose="020B0604020202020204" pitchFamily="34" charset="0"/>
              </a:defRPr>
            </a:lvl3pPr>
            <a:lvl4pPr marL="1600032" indent="-228576" defTabSz="931765">
              <a:defRPr>
                <a:solidFill>
                  <a:schemeClr val="tx1"/>
                </a:solidFill>
                <a:latin typeface="Arial" panose="020B0604020202020204" pitchFamily="34" charset="0"/>
              </a:defRPr>
            </a:lvl4pPr>
            <a:lvl5pPr marL="2057183" indent="-228576" defTabSz="931765">
              <a:defRPr>
                <a:solidFill>
                  <a:schemeClr val="tx1"/>
                </a:solidFill>
                <a:latin typeface="Arial" panose="020B0604020202020204" pitchFamily="34" charset="0"/>
              </a:defRPr>
            </a:lvl5pPr>
            <a:lvl6pPr marL="2514335" indent="-228576" defTabSz="931765" eaLnBrk="0" fontAlgn="base" hangingPunct="0">
              <a:spcBef>
                <a:spcPct val="0"/>
              </a:spcBef>
              <a:spcAft>
                <a:spcPct val="0"/>
              </a:spcAft>
              <a:defRPr>
                <a:solidFill>
                  <a:schemeClr val="tx1"/>
                </a:solidFill>
                <a:latin typeface="Arial" panose="020B0604020202020204" pitchFamily="34" charset="0"/>
              </a:defRPr>
            </a:lvl6pPr>
            <a:lvl7pPr marL="2971487" indent="-228576" defTabSz="931765" eaLnBrk="0" fontAlgn="base" hangingPunct="0">
              <a:spcBef>
                <a:spcPct val="0"/>
              </a:spcBef>
              <a:spcAft>
                <a:spcPct val="0"/>
              </a:spcAft>
              <a:defRPr>
                <a:solidFill>
                  <a:schemeClr val="tx1"/>
                </a:solidFill>
                <a:latin typeface="Arial" panose="020B0604020202020204" pitchFamily="34" charset="0"/>
              </a:defRPr>
            </a:lvl7pPr>
            <a:lvl8pPr marL="3428638" indent="-228576" defTabSz="931765" eaLnBrk="0" fontAlgn="base" hangingPunct="0">
              <a:spcBef>
                <a:spcPct val="0"/>
              </a:spcBef>
              <a:spcAft>
                <a:spcPct val="0"/>
              </a:spcAft>
              <a:defRPr>
                <a:solidFill>
                  <a:schemeClr val="tx1"/>
                </a:solidFill>
                <a:latin typeface="Arial" panose="020B0604020202020204" pitchFamily="34" charset="0"/>
              </a:defRPr>
            </a:lvl8pPr>
            <a:lvl9pPr marL="3885790" indent="-228576" defTabSz="931765" eaLnBrk="0" fontAlgn="base" hangingPunct="0">
              <a:spcBef>
                <a:spcPct val="0"/>
              </a:spcBef>
              <a:spcAft>
                <a:spcPct val="0"/>
              </a:spcAft>
              <a:defRPr>
                <a:solidFill>
                  <a:schemeClr val="tx1"/>
                </a:solidFill>
                <a:latin typeface="Arial" panose="020B0604020202020204" pitchFamily="34" charset="0"/>
              </a:defRPr>
            </a:lvl9pPr>
          </a:lstStyle>
          <a:p>
            <a:fld id="{E44D3254-5A0D-4680-A68A-88F115B9FC47}" type="slidenum">
              <a:rPr lang="en-US" altLang="en-US"/>
              <a:pPr/>
              <a:t>1</a:t>
            </a:fld>
            <a:endParaRPr lang="en-US" altLang="en-US"/>
          </a:p>
        </p:txBody>
      </p:sp>
      <p:sp>
        <p:nvSpPr>
          <p:cNvPr id="83971" name="Rectangle 2"/>
          <p:cNvSpPr>
            <a:spLocks noGrp="1" noRot="1" noChangeAspect="1" noChangeArrowheads="1" noTextEdit="1"/>
          </p:cNvSpPr>
          <p:nvPr>
            <p:ph type="sldImg"/>
          </p:nvPr>
        </p:nvSpPr>
        <p:spPr>
          <a:xfrm>
            <a:off x="1600200" y="685800"/>
            <a:ext cx="4648200" cy="3486150"/>
          </a:xfrm>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CA" sz="1100" b="1" i="0" kern="1200" dirty="0" smtClean="0">
                <a:solidFill>
                  <a:schemeClr val="tx1"/>
                </a:solidFill>
                <a:effectLst/>
                <a:latin typeface="+mj-lt"/>
                <a:ea typeface="+mn-ea"/>
                <a:cs typeface="+mn-cs"/>
              </a:rPr>
              <a:t>ANN</a:t>
            </a:r>
          </a:p>
          <a:p>
            <a:pPr eaLnBrk="1" hangingPunct="1"/>
            <a:endParaRPr lang="en-CA" sz="1100" b="0" i="0" kern="1200" dirty="0" smtClean="0">
              <a:solidFill>
                <a:schemeClr val="tx1"/>
              </a:solidFill>
              <a:effectLst/>
              <a:latin typeface="+mj-lt"/>
              <a:ea typeface="+mn-ea"/>
              <a:cs typeface="+mn-cs"/>
            </a:endParaRPr>
          </a:p>
          <a:p>
            <a:pPr eaLnBrk="1" hangingPunct="1"/>
            <a:r>
              <a:rPr lang="en-CA" sz="1100" b="0" i="0" kern="1200" dirty="0" smtClean="0">
                <a:solidFill>
                  <a:schemeClr val="tx1"/>
                </a:solidFill>
                <a:effectLst/>
                <a:latin typeface="+mj-lt"/>
                <a:ea typeface="+mn-ea"/>
                <a:cs typeface="+mn-cs"/>
              </a:rPr>
              <a:t>The </a:t>
            </a:r>
            <a:r>
              <a:rPr lang="en-CA" sz="1100" b="1" i="1" kern="1200" dirty="0" smtClean="0">
                <a:solidFill>
                  <a:schemeClr val="tx1"/>
                </a:solidFill>
                <a:effectLst/>
                <a:latin typeface="+mj-lt"/>
                <a:ea typeface="+mn-ea"/>
                <a:cs typeface="+mn-cs"/>
              </a:rPr>
              <a:t>2022 Election Officials Manual </a:t>
            </a:r>
            <a:r>
              <a:rPr lang="en-CA" sz="1100" b="0" i="0" kern="1200" dirty="0" smtClean="0">
                <a:solidFill>
                  <a:schemeClr val="tx1"/>
                </a:solidFill>
                <a:effectLst/>
                <a:latin typeface="+mj-lt"/>
                <a:ea typeface="+mn-ea"/>
                <a:cs typeface="+mn-cs"/>
              </a:rPr>
              <a:t>is designed to assist</a:t>
            </a:r>
            <a:r>
              <a:rPr lang="en-CA" sz="1100" b="0" i="0" kern="1200" baseline="0" dirty="0" smtClean="0">
                <a:solidFill>
                  <a:schemeClr val="tx1"/>
                </a:solidFill>
                <a:effectLst/>
                <a:latin typeface="+mj-lt"/>
                <a:ea typeface="+mn-ea"/>
                <a:cs typeface="+mn-cs"/>
              </a:rPr>
              <a:t> Senior Election Officials to prepare for and conduct municipal and school elections. The Manual has 16 parts. </a:t>
            </a:r>
          </a:p>
          <a:p>
            <a:pPr eaLnBrk="1" hangingPunct="1"/>
            <a:endParaRPr lang="en-CA" sz="1100" b="0" i="0" kern="1200" baseline="0" dirty="0" smtClean="0">
              <a:solidFill>
                <a:schemeClr val="tx1"/>
              </a:solidFill>
              <a:effectLst/>
              <a:latin typeface="+mj-lt"/>
              <a:ea typeface="+mn-ea"/>
              <a:cs typeface="+mn-cs"/>
            </a:endParaRPr>
          </a:p>
          <a:p>
            <a:pPr eaLnBrk="1" hangingPunct="1"/>
            <a:r>
              <a:rPr lang="en-CA" sz="1100" b="0" i="0" kern="1200" baseline="0" dirty="0" smtClean="0">
                <a:solidFill>
                  <a:schemeClr val="tx1"/>
                </a:solidFill>
                <a:effectLst/>
                <a:latin typeface="+mj-lt"/>
                <a:ea typeface="+mn-ea"/>
                <a:cs typeface="+mn-cs"/>
              </a:rPr>
              <a:t>Parts 1 to 6 consist of pre-election planning information </a:t>
            </a:r>
          </a:p>
          <a:p>
            <a:pPr eaLnBrk="1" hangingPunct="1"/>
            <a:r>
              <a:rPr lang="en-CA" sz="1100" b="0" i="0" kern="1200" baseline="0" dirty="0" smtClean="0">
                <a:solidFill>
                  <a:schemeClr val="tx1"/>
                </a:solidFill>
                <a:effectLst/>
                <a:latin typeface="+mj-lt"/>
                <a:ea typeface="+mn-ea"/>
                <a:cs typeface="+mn-cs"/>
              </a:rPr>
              <a:t>Parts 7 to 13 consist of information to assist in running a smooth elections day; and </a:t>
            </a:r>
          </a:p>
          <a:p>
            <a:pPr eaLnBrk="1" hangingPunct="1"/>
            <a:r>
              <a:rPr lang="en-CA" sz="1100" b="0" i="0" kern="1200" baseline="0" dirty="0" smtClean="0">
                <a:solidFill>
                  <a:schemeClr val="tx1"/>
                </a:solidFill>
                <a:effectLst/>
                <a:latin typeface="+mj-lt"/>
                <a:ea typeface="+mn-ea"/>
                <a:cs typeface="+mn-cs"/>
              </a:rPr>
              <a:t>Part 14 to 16 consist of  information what needs to be done post election. </a:t>
            </a:r>
          </a:p>
          <a:p>
            <a:pPr eaLnBrk="1" hangingPunct="1"/>
            <a:endParaRPr lang="en-CA" sz="1100" b="0" i="0" kern="1200" baseline="0" dirty="0" smtClean="0">
              <a:solidFill>
                <a:schemeClr val="tx1"/>
              </a:solidFill>
              <a:effectLst/>
              <a:latin typeface="+mj-lt"/>
              <a:ea typeface="+mn-ea"/>
              <a:cs typeface="+mn-cs"/>
            </a:endParaRPr>
          </a:p>
          <a:p>
            <a:pPr eaLnBrk="1" hangingPunct="1"/>
            <a:r>
              <a:rPr lang="en-CA" sz="1100" b="0" i="0" kern="1200" baseline="0" dirty="0" smtClean="0">
                <a:solidFill>
                  <a:schemeClr val="tx1"/>
                </a:solidFill>
                <a:effectLst/>
                <a:latin typeface="+mj-lt"/>
                <a:ea typeface="+mn-ea"/>
                <a:cs typeface="+mn-cs"/>
              </a:rPr>
              <a:t>The 2022 Elections Officials Training will also be delivered in 3 presentations </a:t>
            </a:r>
          </a:p>
          <a:p>
            <a:pPr marL="285750" indent="-285750" eaLnBrk="1" hangingPunct="1">
              <a:buAutoNum type="romanLcParenR"/>
            </a:pPr>
            <a:r>
              <a:rPr lang="en-CA" sz="1100" b="0" i="0" kern="1200" baseline="0" dirty="0" smtClean="0">
                <a:solidFill>
                  <a:schemeClr val="tx1"/>
                </a:solidFill>
                <a:effectLst/>
                <a:latin typeface="+mj-lt"/>
                <a:ea typeface="+mn-ea"/>
                <a:cs typeface="+mn-cs"/>
              </a:rPr>
              <a:t>Election Officials Training ~Pre-Election </a:t>
            </a:r>
          </a:p>
          <a:p>
            <a:pPr marL="285750" indent="-285750" eaLnBrk="1" hangingPunct="1">
              <a:buAutoNum type="romanLcParenR"/>
            </a:pPr>
            <a:r>
              <a:rPr lang="en-CA" sz="1100" b="0" i="0" kern="1200" baseline="0" dirty="0" smtClean="0">
                <a:solidFill>
                  <a:schemeClr val="tx1"/>
                </a:solidFill>
                <a:effectLst/>
                <a:latin typeface="+mj-lt"/>
                <a:ea typeface="+mn-ea"/>
                <a:cs typeface="+mn-cs"/>
              </a:rPr>
              <a:t>Election Officials Training ~Election</a:t>
            </a:r>
          </a:p>
          <a:p>
            <a:pPr marL="285750" indent="-285750" eaLnBrk="1" hangingPunct="1">
              <a:buAutoNum type="romanLcParenR"/>
            </a:pPr>
            <a:r>
              <a:rPr lang="en-CA" sz="1100" b="0" i="0" kern="1200" baseline="0" dirty="0" smtClean="0">
                <a:solidFill>
                  <a:schemeClr val="tx1"/>
                </a:solidFill>
                <a:effectLst/>
                <a:latin typeface="+mj-lt"/>
                <a:ea typeface="+mn-ea"/>
                <a:cs typeface="+mn-cs"/>
              </a:rPr>
              <a:t>Elections Officials Training ~Post Elections</a:t>
            </a:r>
          </a:p>
          <a:p>
            <a:pPr marL="0" indent="0" eaLnBrk="1" hangingPunct="1">
              <a:buNone/>
            </a:pPr>
            <a:endParaRPr lang="en-CA" sz="1100" b="0" i="0" kern="1200" baseline="0" dirty="0" smtClean="0">
              <a:solidFill>
                <a:schemeClr val="tx1"/>
              </a:solidFill>
              <a:effectLst/>
              <a:latin typeface="+mj-lt"/>
              <a:ea typeface="+mn-ea"/>
              <a:cs typeface="+mn-cs"/>
            </a:endParaRPr>
          </a:p>
          <a:p>
            <a:pPr marL="0" indent="0" eaLnBrk="1" hangingPunct="1">
              <a:buNone/>
            </a:pPr>
            <a:r>
              <a:rPr lang="en-CA" sz="1100" b="0" i="0" kern="1200" baseline="0" dirty="0" smtClean="0">
                <a:solidFill>
                  <a:schemeClr val="tx1"/>
                </a:solidFill>
                <a:effectLst/>
                <a:latin typeface="+mj-lt"/>
                <a:ea typeface="+mn-ea"/>
                <a:cs typeface="+mn-cs"/>
              </a:rPr>
              <a:t>Due to the ongoing COVID-19 pandemic, these training session will be delivered virtually. Dates and times will be communicated with municipalities in the near future. These presentations are also being recorded and placed on MMO for ease of access.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CA" sz="1100" kern="1200" dirty="0" smtClean="0">
              <a:solidFill>
                <a:schemeClr val="tx1"/>
              </a:solidFill>
              <a:effectLst/>
              <a:latin typeface="+mj-lt"/>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CA" sz="1100" kern="1200" dirty="0" smtClean="0">
                <a:solidFill>
                  <a:schemeClr val="tx1"/>
                </a:solidFill>
                <a:effectLst/>
                <a:latin typeface="+mj-lt"/>
                <a:ea typeface="+mn-ea"/>
                <a:cs typeface="+mn-cs"/>
              </a:rPr>
              <a:t>When using the</a:t>
            </a:r>
            <a:r>
              <a:rPr lang="en-CA" sz="1100" kern="1200" baseline="0" dirty="0" smtClean="0">
                <a:solidFill>
                  <a:schemeClr val="tx1"/>
                </a:solidFill>
                <a:effectLst/>
                <a:latin typeface="+mj-lt"/>
                <a:ea typeface="+mn-ea"/>
                <a:cs typeface="+mn-cs"/>
              </a:rPr>
              <a:t> resources provided</a:t>
            </a:r>
            <a:r>
              <a:rPr lang="en-CA" sz="1100" kern="1200" dirty="0" smtClean="0">
                <a:solidFill>
                  <a:schemeClr val="tx1"/>
                </a:solidFill>
                <a:effectLst/>
                <a:latin typeface="+mj-lt"/>
                <a:ea typeface="+mn-ea"/>
                <a:cs typeface="+mn-cs"/>
              </a:rPr>
              <a:t>, careful reference should be made to The Municipal Councils and School Boards Elections Act, The Municipal Act and The Public Schools Act or other applicable statutes. </a:t>
            </a:r>
            <a:r>
              <a:rPr lang="en-CA" sz="1100" b="1" kern="1200" dirty="0" smtClean="0">
                <a:solidFill>
                  <a:schemeClr val="tx1"/>
                </a:solidFill>
                <a:effectLst/>
                <a:latin typeface="+mj-lt"/>
                <a:ea typeface="+mn-ea"/>
                <a:cs typeface="+mn-cs"/>
              </a:rPr>
              <a:t>The resources provided by the Department of Municipal Relations are not a substitute for the legislation</a:t>
            </a:r>
            <a:r>
              <a:rPr lang="en-CA" sz="1100" kern="1200" dirty="0" smtClean="0">
                <a:solidFill>
                  <a:schemeClr val="tx1"/>
                </a:solidFill>
                <a:effectLst/>
                <a:latin typeface="+mj-lt"/>
                <a:ea typeface="+mn-ea"/>
                <a:cs typeface="+mn-cs"/>
              </a:rPr>
              <a:t>. If you are uncertain about any information, please contact Municipal Governance and Advisory Services at 204-945-2572 or mrmaas@gov.mb.ca.</a:t>
            </a:r>
          </a:p>
          <a:p>
            <a:pPr eaLnBrk="1" hangingPunct="1"/>
            <a:endParaRPr lang="en-CA" sz="1200" b="0" i="0" kern="1200" dirty="0">
              <a:solidFill>
                <a:schemeClr val="tx1"/>
              </a:solidFill>
              <a:effectLst/>
              <a:latin typeface="Arial" charset="0"/>
              <a:ea typeface="+mn-ea"/>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10</a:t>
            </a:fld>
            <a:endParaRPr lang="en-US" altLang="en-US"/>
          </a:p>
        </p:txBody>
      </p:sp>
    </p:spTree>
    <p:extLst>
      <p:ext uri="{BB962C8B-B14F-4D97-AF65-F5344CB8AC3E}">
        <p14:creationId xmlns:p14="http://schemas.microsoft.com/office/powerpoint/2010/main" val="234629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11</a:t>
            </a:fld>
            <a:endParaRPr lang="en-US" altLang="en-US"/>
          </a:p>
        </p:txBody>
      </p:sp>
    </p:spTree>
    <p:extLst>
      <p:ext uri="{BB962C8B-B14F-4D97-AF65-F5344CB8AC3E}">
        <p14:creationId xmlns:p14="http://schemas.microsoft.com/office/powerpoint/2010/main" val="1736246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12</a:t>
            </a:fld>
            <a:endParaRPr lang="en-US" altLang="en-US"/>
          </a:p>
        </p:txBody>
      </p:sp>
    </p:spTree>
    <p:extLst>
      <p:ext uri="{BB962C8B-B14F-4D97-AF65-F5344CB8AC3E}">
        <p14:creationId xmlns:p14="http://schemas.microsoft.com/office/powerpoint/2010/main" val="21356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13</a:t>
            </a:fld>
            <a:endParaRPr lang="en-US" altLang="en-US"/>
          </a:p>
        </p:txBody>
      </p:sp>
    </p:spTree>
    <p:extLst>
      <p:ext uri="{BB962C8B-B14F-4D97-AF65-F5344CB8AC3E}">
        <p14:creationId xmlns:p14="http://schemas.microsoft.com/office/powerpoint/2010/main" val="2283396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14</a:t>
            </a:fld>
            <a:endParaRPr lang="en-US" altLang="en-US"/>
          </a:p>
        </p:txBody>
      </p:sp>
    </p:spTree>
    <p:extLst>
      <p:ext uri="{BB962C8B-B14F-4D97-AF65-F5344CB8AC3E}">
        <p14:creationId xmlns:p14="http://schemas.microsoft.com/office/powerpoint/2010/main" val="327711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15</a:t>
            </a:fld>
            <a:endParaRPr lang="en-US" altLang="en-US"/>
          </a:p>
        </p:txBody>
      </p:sp>
    </p:spTree>
    <p:extLst>
      <p:ext uri="{BB962C8B-B14F-4D97-AF65-F5344CB8AC3E}">
        <p14:creationId xmlns:p14="http://schemas.microsoft.com/office/powerpoint/2010/main" val="2661706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16</a:t>
            </a:fld>
            <a:endParaRPr lang="en-US" altLang="en-US"/>
          </a:p>
        </p:txBody>
      </p:sp>
    </p:spTree>
    <p:extLst>
      <p:ext uri="{BB962C8B-B14F-4D97-AF65-F5344CB8AC3E}">
        <p14:creationId xmlns:p14="http://schemas.microsoft.com/office/powerpoint/2010/main" val="13924880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17</a:t>
            </a:fld>
            <a:endParaRPr lang="en-US" altLang="en-US"/>
          </a:p>
        </p:txBody>
      </p:sp>
    </p:spTree>
    <p:extLst>
      <p:ext uri="{BB962C8B-B14F-4D97-AF65-F5344CB8AC3E}">
        <p14:creationId xmlns:p14="http://schemas.microsoft.com/office/powerpoint/2010/main" val="20583291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18</a:t>
            </a:fld>
            <a:endParaRPr lang="en-US" altLang="en-US"/>
          </a:p>
        </p:txBody>
      </p:sp>
    </p:spTree>
    <p:extLst>
      <p:ext uri="{BB962C8B-B14F-4D97-AF65-F5344CB8AC3E}">
        <p14:creationId xmlns:p14="http://schemas.microsoft.com/office/powerpoint/2010/main" val="9718612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19</a:t>
            </a:fld>
            <a:endParaRPr lang="en-US" altLang="en-US"/>
          </a:p>
        </p:txBody>
      </p:sp>
    </p:spTree>
    <p:extLst>
      <p:ext uri="{BB962C8B-B14F-4D97-AF65-F5344CB8AC3E}">
        <p14:creationId xmlns:p14="http://schemas.microsoft.com/office/powerpoint/2010/main" val="477005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65">
              <a:defRPr>
                <a:solidFill>
                  <a:schemeClr val="tx1"/>
                </a:solidFill>
                <a:latin typeface="Arial" panose="020B0604020202020204" pitchFamily="34" charset="0"/>
              </a:defRPr>
            </a:lvl1pPr>
            <a:lvl2pPr marL="742872" indent="-285720" defTabSz="931765">
              <a:defRPr>
                <a:solidFill>
                  <a:schemeClr val="tx1"/>
                </a:solidFill>
                <a:latin typeface="Arial" panose="020B0604020202020204" pitchFamily="34" charset="0"/>
              </a:defRPr>
            </a:lvl2pPr>
            <a:lvl3pPr marL="1142880" indent="-228576" defTabSz="931765">
              <a:defRPr>
                <a:solidFill>
                  <a:schemeClr val="tx1"/>
                </a:solidFill>
                <a:latin typeface="Arial" panose="020B0604020202020204" pitchFamily="34" charset="0"/>
              </a:defRPr>
            </a:lvl3pPr>
            <a:lvl4pPr marL="1600032" indent="-228576" defTabSz="931765">
              <a:defRPr>
                <a:solidFill>
                  <a:schemeClr val="tx1"/>
                </a:solidFill>
                <a:latin typeface="Arial" panose="020B0604020202020204" pitchFamily="34" charset="0"/>
              </a:defRPr>
            </a:lvl4pPr>
            <a:lvl5pPr marL="2057183" indent="-228576" defTabSz="931765">
              <a:defRPr>
                <a:solidFill>
                  <a:schemeClr val="tx1"/>
                </a:solidFill>
                <a:latin typeface="Arial" panose="020B0604020202020204" pitchFamily="34" charset="0"/>
              </a:defRPr>
            </a:lvl5pPr>
            <a:lvl6pPr marL="2514335" indent="-228576" defTabSz="931765" eaLnBrk="0" fontAlgn="base" hangingPunct="0">
              <a:spcBef>
                <a:spcPct val="0"/>
              </a:spcBef>
              <a:spcAft>
                <a:spcPct val="0"/>
              </a:spcAft>
              <a:defRPr>
                <a:solidFill>
                  <a:schemeClr val="tx1"/>
                </a:solidFill>
                <a:latin typeface="Arial" panose="020B0604020202020204" pitchFamily="34" charset="0"/>
              </a:defRPr>
            </a:lvl6pPr>
            <a:lvl7pPr marL="2971487" indent="-228576" defTabSz="931765" eaLnBrk="0" fontAlgn="base" hangingPunct="0">
              <a:spcBef>
                <a:spcPct val="0"/>
              </a:spcBef>
              <a:spcAft>
                <a:spcPct val="0"/>
              </a:spcAft>
              <a:defRPr>
                <a:solidFill>
                  <a:schemeClr val="tx1"/>
                </a:solidFill>
                <a:latin typeface="Arial" panose="020B0604020202020204" pitchFamily="34" charset="0"/>
              </a:defRPr>
            </a:lvl7pPr>
            <a:lvl8pPr marL="3428638" indent="-228576" defTabSz="931765" eaLnBrk="0" fontAlgn="base" hangingPunct="0">
              <a:spcBef>
                <a:spcPct val="0"/>
              </a:spcBef>
              <a:spcAft>
                <a:spcPct val="0"/>
              </a:spcAft>
              <a:defRPr>
                <a:solidFill>
                  <a:schemeClr val="tx1"/>
                </a:solidFill>
                <a:latin typeface="Arial" panose="020B0604020202020204" pitchFamily="34" charset="0"/>
              </a:defRPr>
            </a:lvl8pPr>
            <a:lvl9pPr marL="3885790" indent="-228576" defTabSz="931765" eaLnBrk="0" fontAlgn="base" hangingPunct="0">
              <a:spcBef>
                <a:spcPct val="0"/>
              </a:spcBef>
              <a:spcAft>
                <a:spcPct val="0"/>
              </a:spcAft>
              <a:defRPr>
                <a:solidFill>
                  <a:schemeClr val="tx1"/>
                </a:solidFill>
                <a:latin typeface="Arial" panose="020B0604020202020204" pitchFamily="34" charset="0"/>
              </a:defRPr>
            </a:lvl9pPr>
          </a:lstStyle>
          <a:p>
            <a:fld id="{E44D3254-5A0D-4680-A68A-88F115B9FC47}" type="slidenum">
              <a:rPr lang="en-US" altLang="en-US"/>
              <a:pPr/>
              <a:t>2</a:t>
            </a:fld>
            <a:endParaRPr lang="en-US" altLang="en-US"/>
          </a:p>
        </p:txBody>
      </p:sp>
      <p:sp>
        <p:nvSpPr>
          <p:cNvPr id="83971" name="Rectangle 2"/>
          <p:cNvSpPr>
            <a:spLocks noGrp="1" noRot="1" noChangeAspect="1" noChangeArrowheads="1" noTextEdit="1"/>
          </p:cNvSpPr>
          <p:nvPr>
            <p:ph type="sldImg"/>
          </p:nvPr>
        </p:nvSpPr>
        <p:spPr>
          <a:xfrm>
            <a:off x="1600200" y="685800"/>
            <a:ext cx="4648200" cy="3486150"/>
          </a:xfrm>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sz="1200" b="0" i="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0709136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20</a:t>
            </a:fld>
            <a:endParaRPr lang="en-US" altLang="en-US"/>
          </a:p>
        </p:txBody>
      </p:sp>
    </p:spTree>
    <p:extLst>
      <p:ext uri="{BB962C8B-B14F-4D97-AF65-F5344CB8AC3E}">
        <p14:creationId xmlns:p14="http://schemas.microsoft.com/office/powerpoint/2010/main" val="9713420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kern="1200" dirty="0" smtClean="0">
              <a:solidFill>
                <a:schemeClr val="tx1"/>
              </a:solidFill>
              <a:effectLst/>
              <a:latin typeface="Arial" charset="0"/>
              <a:ea typeface="+mn-ea"/>
              <a:cs typeface="+mn-cs"/>
            </a:endParaRPr>
          </a:p>
          <a:p>
            <a:endParaRPr lang="en-CA" sz="1200" kern="120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21</a:t>
            </a:fld>
            <a:endParaRPr lang="en-US" altLang="en-US"/>
          </a:p>
        </p:txBody>
      </p:sp>
    </p:spTree>
    <p:extLst>
      <p:ext uri="{BB962C8B-B14F-4D97-AF65-F5344CB8AC3E}">
        <p14:creationId xmlns:p14="http://schemas.microsoft.com/office/powerpoint/2010/main" val="19693991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22</a:t>
            </a:fld>
            <a:endParaRPr lang="en-US" altLang="en-US"/>
          </a:p>
        </p:txBody>
      </p:sp>
    </p:spTree>
    <p:extLst>
      <p:ext uri="{BB962C8B-B14F-4D97-AF65-F5344CB8AC3E}">
        <p14:creationId xmlns:p14="http://schemas.microsoft.com/office/powerpoint/2010/main" val="10511543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23</a:t>
            </a:fld>
            <a:endParaRPr lang="en-US" altLang="en-US"/>
          </a:p>
        </p:txBody>
      </p:sp>
    </p:spTree>
    <p:extLst>
      <p:ext uri="{BB962C8B-B14F-4D97-AF65-F5344CB8AC3E}">
        <p14:creationId xmlns:p14="http://schemas.microsoft.com/office/powerpoint/2010/main" val="6388115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24</a:t>
            </a:fld>
            <a:endParaRPr lang="en-US" altLang="en-US"/>
          </a:p>
        </p:txBody>
      </p:sp>
    </p:spTree>
    <p:extLst>
      <p:ext uri="{BB962C8B-B14F-4D97-AF65-F5344CB8AC3E}">
        <p14:creationId xmlns:p14="http://schemas.microsoft.com/office/powerpoint/2010/main" val="42038856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25</a:t>
            </a:fld>
            <a:endParaRPr lang="en-US" altLang="en-US"/>
          </a:p>
        </p:txBody>
      </p:sp>
    </p:spTree>
    <p:extLst>
      <p:ext uri="{BB962C8B-B14F-4D97-AF65-F5344CB8AC3E}">
        <p14:creationId xmlns:p14="http://schemas.microsoft.com/office/powerpoint/2010/main" val="25182982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26</a:t>
            </a:fld>
            <a:endParaRPr lang="en-US" altLang="en-US"/>
          </a:p>
        </p:txBody>
      </p:sp>
    </p:spTree>
    <p:extLst>
      <p:ext uri="{BB962C8B-B14F-4D97-AF65-F5344CB8AC3E}">
        <p14:creationId xmlns:p14="http://schemas.microsoft.com/office/powerpoint/2010/main" val="40720367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latin typeface="+mn-lt"/>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27</a:t>
            </a:fld>
            <a:endParaRPr lang="en-US" altLang="en-US"/>
          </a:p>
        </p:txBody>
      </p:sp>
    </p:spTree>
    <p:extLst>
      <p:ext uri="{BB962C8B-B14F-4D97-AF65-F5344CB8AC3E}">
        <p14:creationId xmlns:p14="http://schemas.microsoft.com/office/powerpoint/2010/main" val="2674739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28</a:t>
            </a:fld>
            <a:endParaRPr lang="en-US" altLang="en-US"/>
          </a:p>
        </p:txBody>
      </p:sp>
    </p:spTree>
    <p:extLst>
      <p:ext uri="{BB962C8B-B14F-4D97-AF65-F5344CB8AC3E}">
        <p14:creationId xmlns:p14="http://schemas.microsoft.com/office/powerpoint/2010/main" val="20954777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29</a:t>
            </a:fld>
            <a:endParaRPr lang="en-US" altLang="en-US"/>
          </a:p>
        </p:txBody>
      </p:sp>
    </p:spTree>
    <p:extLst>
      <p:ext uri="{BB962C8B-B14F-4D97-AF65-F5344CB8AC3E}">
        <p14:creationId xmlns:p14="http://schemas.microsoft.com/office/powerpoint/2010/main" val="2066636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aseline="0" dirty="0" smtClean="0">
                <a:latin typeface="+mn-lt"/>
              </a:rPr>
              <a:t> </a:t>
            </a:r>
            <a:endParaRPr lang="en-CA" baseline="0" dirty="0" smtClean="0">
              <a:latin typeface="+mn-lt"/>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a:t>
            </a:fld>
            <a:endParaRPr lang="en-US" altLang="en-US"/>
          </a:p>
        </p:txBody>
      </p:sp>
    </p:spTree>
    <p:extLst>
      <p:ext uri="{BB962C8B-B14F-4D97-AF65-F5344CB8AC3E}">
        <p14:creationId xmlns:p14="http://schemas.microsoft.com/office/powerpoint/2010/main" val="37005839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30</a:t>
            </a:fld>
            <a:endParaRPr lang="en-US" altLang="en-US"/>
          </a:p>
        </p:txBody>
      </p:sp>
    </p:spTree>
    <p:extLst>
      <p:ext uri="{BB962C8B-B14F-4D97-AF65-F5344CB8AC3E}">
        <p14:creationId xmlns:p14="http://schemas.microsoft.com/office/powerpoint/2010/main" val="5444878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31</a:t>
            </a:fld>
            <a:endParaRPr lang="en-US" altLang="en-US"/>
          </a:p>
        </p:txBody>
      </p:sp>
    </p:spTree>
    <p:extLst>
      <p:ext uri="{BB962C8B-B14F-4D97-AF65-F5344CB8AC3E}">
        <p14:creationId xmlns:p14="http://schemas.microsoft.com/office/powerpoint/2010/main" val="8734253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32</a:t>
            </a:fld>
            <a:endParaRPr lang="en-US" altLang="en-US"/>
          </a:p>
        </p:txBody>
      </p:sp>
    </p:spTree>
    <p:extLst>
      <p:ext uri="{BB962C8B-B14F-4D97-AF65-F5344CB8AC3E}">
        <p14:creationId xmlns:p14="http://schemas.microsoft.com/office/powerpoint/2010/main" val="36510704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33</a:t>
            </a:fld>
            <a:endParaRPr lang="en-US" altLang="en-US"/>
          </a:p>
        </p:txBody>
      </p:sp>
    </p:spTree>
    <p:extLst>
      <p:ext uri="{BB962C8B-B14F-4D97-AF65-F5344CB8AC3E}">
        <p14:creationId xmlns:p14="http://schemas.microsoft.com/office/powerpoint/2010/main" val="5990251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b="1"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34</a:t>
            </a:fld>
            <a:endParaRPr lang="en-US" altLang="en-US"/>
          </a:p>
        </p:txBody>
      </p:sp>
    </p:spTree>
    <p:extLst>
      <p:ext uri="{BB962C8B-B14F-4D97-AF65-F5344CB8AC3E}">
        <p14:creationId xmlns:p14="http://schemas.microsoft.com/office/powerpoint/2010/main" val="35836548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b="1"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35</a:t>
            </a:fld>
            <a:endParaRPr lang="en-US" altLang="en-US"/>
          </a:p>
        </p:txBody>
      </p:sp>
    </p:spTree>
    <p:extLst>
      <p:ext uri="{BB962C8B-B14F-4D97-AF65-F5344CB8AC3E}">
        <p14:creationId xmlns:p14="http://schemas.microsoft.com/office/powerpoint/2010/main" val="38351529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Tx/>
              <a:buNone/>
            </a:pPr>
            <a:endParaRPr lang="en-CA" sz="1200" kern="1200" dirty="0" smtClean="0">
              <a:solidFill>
                <a:schemeClr val="tx1"/>
              </a:solidFill>
              <a:effectLst/>
              <a:latin typeface="Arial" charset="0"/>
              <a:ea typeface="+mn-ea"/>
              <a:cs typeface="+mn-cs"/>
            </a:endParaRPr>
          </a:p>
          <a:p>
            <a:pPr marL="171450" lvl="0" indent="-171450">
              <a:buFontTx/>
              <a:buChar char="-"/>
            </a:pPr>
            <a:endParaRPr lang="en-CA" sz="1200" kern="1200" dirty="0" smtClean="0">
              <a:solidFill>
                <a:schemeClr val="tx1"/>
              </a:solidFill>
              <a:effectLst/>
              <a:latin typeface="Arial" charset="0"/>
              <a:ea typeface="+mn-ea"/>
              <a:cs typeface="+mn-cs"/>
            </a:endParaRPr>
          </a:p>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36</a:t>
            </a:fld>
            <a:endParaRPr lang="en-US" altLang="en-US"/>
          </a:p>
        </p:txBody>
      </p:sp>
    </p:spTree>
    <p:extLst>
      <p:ext uri="{BB962C8B-B14F-4D97-AF65-F5344CB8AC3E}">
        <p14:creationId xmlns:p14="http://schemas.microsoft.com/office/powerpoint/2010/main" val="17914415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37</a:t>
            </a:fld>
            <a:endParaRPr lang="en-US" altLang="en-US"/>
          </a:p>
        </p:txBody>
      </p:sp>
    </p:spTree>
    <p:extLst>
      <p:ext uri="{BB962C8B-B14F-4D97-AF65-F5344CB8AC3E}">
        <p14:creationId xmlns:p14="http://schemas.microsoft.com/office/powerpoint/2010/main" val="31530574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38</a:t>
            </a:fld>
            <a:endParaRPr lang="en-US" altLang="en-US"/>
          </a:p>
        </p:txBody>
      </p:sp>
    </p:spTree>
    <p:extLst>
      <p:ext uri="{BB962C8B-B14F-4D97-AF65-F5344CB8AC3E}">
        <p14:creationId xmlns:p14="http://schemas.microsoft.com/office/powerpoint/2010/main" val="880203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dirty="0">
              <a:latin typeface="+mn-lt"/>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4</a:t>
            </a:fld>
            <a:endParaRPr lang="en-US" altLang="en-US"/>
          </a:p>
        </p:txBody>
      </p:sp>
    </p:spTree>
    <p:extLst>
      <p:ext uri="{BB962C8B-B14F-4D97-AF65-F5344CB8AC3E}">
        <p14:creationId xmlns:p14="http://schemas.microsoft.com/office/powerpoint/2010/main" val="2692240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dirty="0">
              <a:latin typeface="+mn-lt"/>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5</a:t>
            </a:fld>
            <a:endParaRPr lang="en-US" altLang="en-US"/>
          </a:p>
        </p:txBody>
      </p:sp>
    </p:spTree>
    <p:extLst>
      <p:ext uri="{BB962C8B-B14F-4D97-AF65-F5344CB8AC3E}">
        <p14:creationId xmlns:p14="http://schemas.microsoft.com/office/powerpoint/2010/main" val="885792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i="1" dirty="0">
              <a:latin typeface="+mn-lt"/>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6</a:t>
            </a:fld>
            <a:endParaRPr lang="en-US" altLang="en-US"/>
          </a:p>
        </p:txBody>
      </p:sp>
    </p:spTree>
    <p:extLst>
      <p:ext uri="{BB962C8B-B14F-4D97-AF65-F5344CB8AC3E}">
        <p14:creationId xmlns:p14="http://schemas.microsoft.com/office/powerpoint/2010/main" val="1119672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7</a:t>
            </a:fld>
            <a:endParaRPr lang="en-US" altLang="en-US"/>
          </a:p>
        </p:txBody>
      </p:sp>
    </p:spTree>
    <p:extLst>
      <p:ext uri="{BB962C8B-B14F-4D97-AF65-F5344CB8AC3E}">
        <p14:creationId xmlns:p14="http://schemas.microsoft.com/office/powerpoint/2010/main" val="703734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dirty="0">
              <a:latin typeface="+mn-lt"/>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8</a:t>
            </a:fld>
            <a:endParaRPr lang="en-US" altLang="en-US"/>
          </a:p>
        </p:txBody>
      </p:sp>
    </p:spTree>
    <p:extLst>
      <p:ext uri="{BB962C8B-B14F-4D97-AF65-F5344CB8AC3E}">
        <p14:creationId xmlns:p14="http://schemas.microsoft.com/office/powerpoint/2010/main" val="3210735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9</a:t>
            </a:fld>
            <a:endParaRPr lang="en-US" altLang="en-US"/>
          </a:p>
        </p:txBody>
      </p:sp>
    </p:spTree>
    <p:extLst>
      <p:ext uri="{BB962C8B-B14F-4D97-AF65-F5344CB8AC3E}">
        <p14:creationId xmlns:p14="http://schemas.microsoft.com/office/powerpoint/2010/main" val="7449020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fld id="{BDA5D1E6-C8C8-4740-BDF8-56434BEA5951}" type="slidenum">
              <a:rPr lang="en-US" altLang="en-US"/>
              <a:pPr/>
              <a:t>‹#›</a:t>
            </a:fld>
            <a:endParaRPr lang="en-US" altLang="en-US"/>
          </a:p>
        </p:txBody>
      </p:sp>
    </p:spTree>
    <p:extLst>
      <p:ext uri="{BB962C8B-B14F-4D97-AF65-F5344CB8AC3E}">
        <p14:creationId xmlns:p14="http://schemas.microsoft.com/office/powerpoint/2010/main" val="2873191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22AF134D-762E-4A46-AB5A-67120ABED959}" type="slidenum">
              <a:rPr lang="en-US" altLang="en-US"/>
              <a:pPr/>
              <a:t>‹#›</a:t>
            </a:fld>
            <a:endParaRPr lang="en-US" altLang="en-US"/>
          </a:p>
        </p:txBody>
      </p:sp>
    </p:spTree>
    <p:extLst>
      <p:ext uri="{BB962C8B-B14F-4D97-AF65-F5344CB8AC3E}">
        <p14:creationId xmlns:p14="http://schemas.microsoft.com/office/powerpoint/2010/main" val="2009413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E60DC040-1926-424B-B65F-081F5DCF1F6F}" type="slidenum">
              <a:rPr lang="en-US" altLang="en-US"/>
              <a:pPr/>
              <a:t>‹#›</a:t>
            </a:fld>
            <a:endParaRPr lang="en-US" altLang="en-US"/>
          </a:p>
        </p:txBody>
      </p:sp>
    </p:spTree>
    <p:extLst>
      <p:ext uri="{BB962C8B-B14F-4D97-AF65-F5344CB8AC3E}">
        <p14:creationId xmlns:p14="http://schemas.microsoft.com/office/powerpoint/2010/main" val="3707918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A2EC26E2-7B93-49BD-A899-1DFB78810B7C}" type="slidenum">
              <a:rPr lang="en-US" altLang="en-US"/>
              <a:pPr/>
              <a:t>‹#›</a:t>
            </a:fld>
            <a:endParaRPr lang="en-US" altLang="en-US"/>
          </a:p>
        </p:txBody>
      </p:sp>
    </p:spTree>
    <p:extLst>
      <p:ext uri="{BB962C8B-B14F-4D97-AF65-F5344CB8AC3E}">
        <p14:creationId xmlns:p14="http://schemas.microsoft.com/office/powerpoint/2010/main" val="195807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C1DA6578-7409-4288-83DE-4034C314D750}" type="slidenum">
              <a:rPr lang="en-US" altLang="en-US"/>
              <a:pPr/>
              <a:t>‹#›</a:t>
            </a:fld>
            <a:endParaRPr lang="en-US" altLang="en-US"/>
          </a:p>
        </p:txBody>
      </p:sp>
    </p:spTree>
    <p:extLst>
      <p:ext uri="{BB962C8B-B14F-4D97-AF65-F5344CB8AC3E}">
        <p14:creationId xmlns:p14="http://schemas.microsoft.com/office/powerpoint/2010/main" val="3688788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ACAF4E9F-100E-4C28-AA85-6A15CD70738F}" type="slidenum">
              <a:rPr lang="en-US" altLang="en-US"/>
              <a:pPr/>
              <a:t>‹#›</a:t>
            </a:fld>
            <a:endParaRPr lang="en-US" altLang="en-US"/>
          </a:p>
        </p:txBody>
      </p:sp>
    </p:spTree>
    <p:extLst>
      <p:ext uri="{BB962C8B-B14F-4D97-AF65-F5344CB8AC3E}">
        <p14:creationId xmlns:p14="http://schemas.microsoft.com/office/powerpoint/2010/main" val="306703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0E111725-0DDE-4ACB-B7A2-EA508FABE4E7}" type="slidenum">
              <a:rPr lang="en-US" altLang="en-US"/>
              <a:pPr/>
              <a:t>‹#›</a:t>
            </a:fld>
            <a:endParaRPr lang="en-US" altLang="en-US"/>
          </a:p>
        </p:txBody>
      </p:sp>
    </p:spTree>
    <p:extLst>
      <p:ext uri="{BB962C8B-B14F-4D97-AF65-F5344CB8AC3E}">
        <p14:creationId xmlns:p14="http://schemas.microsoft.com/office/powerpoint/2010/main" val="131316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B402B903-2AA6-4D47-B438-D1EC389EC80F}" type="slidenum">
              <a:rPr lang="en-US" altLang="en-US"/>
              <a:pPr/>
              <a:t>‹#›</a:t>
            </a:fld>
            <a:endParaRPr lang="en-US" altLang="en-US"/>
          </a:p>
        </p:txBody>
      </p:sp>
    </p:spTree>
    <p:extLst>
      <p:ext uri="{BB962C8B-B14F-4D97-AF65-F5344CB8AC3E}">
        <p14:creationId xmlns:p14="http://schemas.microsoft.com/office/powerpoint/2010/main" val="979046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EFAC9403-5D09-4686-B41E-546799757096}" type="slidenum">
              <a:rPr lang="en-US" altLang="en-US"/>
              <a:pPr/>
              <a:t>‹#›</a:t>
            </a:fld>
            <a:endParaRPr lang="en-US" altLang="en-US"/>
          </a:p>
        </p:txBody>
      </p:sp>
    </p:spTree>
    <p:extLst>
      <p:ext uri="{BB962C8B-B14F-4D97-AF65-F5344CB8AC3E}">
        <p14:creationId xmlns:p14="http://schemas.microsoft.com/office/powerpoint/2010/main" val="3151601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66A44233-CFEA-4104-BBA9-866645B8B260}" type="slidenum">
              <a:rPr lang="en-US" altLang="en-US"/>
              <a:pPr/>
              <a:t>‹#›</a:t>
            </a:fld>
            <a:endParaRPr lang="en-US" altLang="en-US"/>
          </a:p>
        </p:txBody>
      </p:sp>
    </p:spTree>
    <p:extLst>
      <p:ext uri="{BB962C8B-B14F-4D97-AF65-F5344CB8AC3E}">
        <p14:creationId xmlns:p14="http://schemas.microsoft.com/office/powerpoint/2010/main" val="1696319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7" name="Right Triangle 6"/>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fld id="{C7DDDED1-3134-4537-9E0A-BEAB3714D2A9}" type="slidenum">
              <a:rPr lang="en-US" altLang="en-US"/>
              <a:pPr/>
              <a:t>‹#›</a:t>
            </a:fld>
            <a:endParaRPr lang="en-US" altLang="en-US"/>
          </a:p>
        </p:txBody>
      </p:sp>
    </p:spTree>
    <p:extLst>
      <p:ext uri="{BB962C8B-B14F-4D97-AF65-F5344CB8AC3E}">
        <p14:creationId xmlns:p14="http://schemas.microsoft.com/office/powerpoint/2010/main" val="1634684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charset="0"/>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vl1pPr>
          </a:lstStyle>
          <a:p>
            <a:fld id="{858EB7C0-E1A9-48A0-B204-ADE3B218E01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82" r:id="rId1"/>
    <p:sldLayoutId id="2147483974" r:id="rId2"/>
    <p:sldLayoutId id="2147483983" r:id="rId3"/>
    <p:sldLayoutId id="2147483975" r:id="rId4"/>
    <p:sldLayoutId id="2147483984" r:id="rId5"/>
    <p:sldLayoutId id="2147483976" r:id="rId6"/>
    <p:sldLayoutId id="2147483977" r:id="rId7"/>
    <p:sldLayoutId id="2147483985" r:id="rId8"/>
    <p:sldLayoutId id="2147483986" r:id="rId9"/>
    <p:sldLayoutId id="2147483978" r:id="rId10"/>
    <p:sldLayoutId id="2147483979"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mvr@elections.mb.c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33401"/>
            <a:ext cx="7772400" cy="3048962"/>
          </a:xfrm>
        </p:spPr>
        <p:txBody>
          <a:bodyPr>
            <a:normAutofit/>
          </a:bodyPr>
          <a:lstStyle/>
          <a:p>
            <a:pPr eaLnBrk="1" fontAlgn="auto" hangingPunct="1">
              <a:spcAft>
                <a:spcPts val="0"/>
              </a:spcAft>
              <a:defRPr/>
            </a:pPr>
            <a:r>
              <a:rPr lang="fr-ca"/>
              <a:t>ÉLECTIONS GÉNÉRALES DE 2022</a:t>
            </a:r>
          </a:p>
        </p:txBody>
      </p:sp>
      <p:sp>
        <p:nvSpPr>
          <p:cNvPr id="7171" name="Rectangle 3"/>
          <p:cNvSpPr>
            <a:spLocks noGrp="1" noChangeArrowheads="1"/>
          </p:cNvSpPr>
          <p:nvPr>
            <p:ph type="subTitle" idx="1"/>
          </p:nvPr>
        </p:nvSpPr>
        <p:spPr>
          <a:xfrm>
            <a:off x="685800" y="3611563"/>
            <a:ext cx="7772400" cy="1200150"/>
          </a:xfrm>
        </p:spPr>
        <p:txBody>
          <a:bodyPr/>
          <a:lstStyle/>
          <a:p>
            <a:pPr marR="0" eaLnBrk="1" hangingPunct="1">
              <a:lnSpc>
                <a:spcPct val="60000"/>
              </a:lnSpc>
            </a:pPr>
            <a:endParaRPr lang="en-US" altLang="en-US" sz="2300" b="1" dirty="0" smtClean="0"/>
          </a:p>
          <a:p>
            <a:pPr marR="0" eaLnBrk="1" hangingPunct="1">
              <a:lnSpc>
                <a:spcPct val="60000"/>
              </a:lnSpc>
            </a:pPr>
            <a:r>
              <a:rPr lang="fr-ca" sz="2300" b="1"/>
              <a:t>Mars 2022</a:t>
            </a:r>
          </a:p>
          <a:p>
            <a:pPr marR="0" eaLnBrk="1" hangingPunct="1">
              <a:lnSpc>
                <a:spcPct val="60000"/>
              </a:lnSpc>
            </a:pPr>
            <a:endParaRPr lang="en-US" altLang="en-US" sz="2300" b="1" dirty="0" smtClean="0"/>
          </a:p>
          <a:p>
            <a:pPr marR="0" eaLnBrk="1" hangingPunct="1">
              <a:lnSpc>
                <a:spcPct val="60000"/>
              </a:lnSpc>
            </a:pPr>
            <a:endParaRPr lang="en-US" altLang="en-US" sz="2300" b="1"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3"/>
          <a:stretch>
            <a:fillRect/>
          </a:stretch>
        </p:blipFill>
        <p:spPr>
          <a:xfrm>
            <a:off x="2423812" y="1004533"/>
            <a:ext cx="4296375" cy="5077534"/>
          </a:xfrm>
          <a:prstGeom prst="rect">
            <a:avLst/>
          </a:prstGeom>
        </p:spPr>
      </p:pic>
    </p:spTree>
    <p:extLst>
      <p:ext uri="{BB962C8B-B14F-4D97-AF65-F5344CB8AC3E}">
        <p14:creationId xmlns:p14="http://schemas.microsoft.com/office/powerpoint/2010/main" val="2907440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sz="2400" dirty="0"/>
              <a:t>Les élections municipales sont des événements locaux importants qui attirent l’attention des médias.</a:t>
            </a:r>
          </a:p>
          <a:p>
            <a:pPr marL="109537" indent="0">
              <a:buNone/>
            </a:pPr>
            <a:endParaRPr lang="en-CA" sz="900" dirty="0" smtClean="0"/>
          </a:p>
          <a:p>
            <a:r>
              <a:rPr lang="fr-ca" sz="2400" dirty="0"/>
              <a:t>Les médias ont besoin d’informations exactes sur l’élection pour informer le public. Le public devrait pouvoir compter sur les fonctionnaires électoraux pour fournir ces renseignements. </a:t>
            </a:r>
          </a:p>
          <a:p>
            <a:pPr marL="109537" indent="0">
              <a:buNone/>
            </a:pPr>
            <a:endParaRPr lang="en-CA" sz="900" dirty="0" smtClean="0"/>
          </a:p>
          <a:p>
            <a:r>
              <a:rPr lang="fr-ca" sz="2400" dirty="0"/>
              <a:t>La communication tient à 90 % à la préparation. Il est plus facile d’être proactif que réactif. </a:t>
            </a:r>
          </a:p>
        </p:txBody>
      </p:sp>
      <p:sp>
        <p:nvSpPr>
          <p:cNvPr id="3" name="Title 2"/>
          <p:cNvSpPr>
            <a:spLocks noGrp="1"/>
          </p:cNvSpPr>
          <p:nvPr>
            <p:ph type="title"/>
          </p:nvPr>
        </p:nvSpPr>
        <p:spPr/>
        <p:txBody>
          <a:bodyPr/>
          <a:lstStyle/>
          <a:p>
            <a:pPr algn="ctr"/>
            <a:r>
              <a:rPr lang="fr-ca"/>
              <a:t>Collaboration avec les médias</a:t>
            </a:r>
          </a:p>
        </p:txBody>
      </p:sp>
    </p:spTree>
    <p:extLst>
      <p:ext uri="{BB962C8B-B14F-4D97-AF65-F5344CB8AC3E}">
        <p14:creationId xmlns:p14="http://schemas.microsoft.com/office/powerpoint/2010/main" val="512339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sz="2300"/>
              <a:t>Une liste électorale exacte et à jour est la clé d’un jour du scrutin sans problème. </a:t>
            </a:r>
          </a:p>
          <a:p>
            <a:pPr marL="109537" indent="0">
              <a:buNone/>
            </a:pPr>
            <a:endParaRPr lang="en-CA" sz="1000" dirty="0" smtClean="0"/>
          </a:p>
          <a:p>
            <a:r>
              <a:rPr lang="fr-ca" sz="2300"/>
              <a:t>La liste doit être mise à jour dès que de nouveaux renseignements sur des électeurs sont disponibles.</a:t>
            </a:r>
          </a:p>
          <a:p>
            <a:pPr marL="109537" indent="0">
              <a:buNone/>
            </a:pPr>
            <a:endParaRPr lang="en-CA" sz="1000" dirty="0" smtClean="0"/>
          </a:p>
          <a:p>
            <a:r>
              <a:rPr lang="fr-ca" sz="2300"/>
              <a:t>Toutefois, aucune modification ne peut être apportée à la liste entre la fin de la période de mise en candidature et le jour du scrutin.</a:t>
            </a:r>
          </a:p>
          <a:p>
            <a:pPr marL="109537" indent="0">
              <a:buNone/>
            </a:pPr>
            <a:endParaRPr lang="en-CA" sz="1000" dirty="0"/>
          </a:p>
          <a:p>
            <a:r>
              <a:rPr lang="fr-ca" sz="2300"/>
              <a:t>La liste électorale comprend les électeurs résidents, les électeurs non résidents et les personnes n’ayant pas de résidence habituelle dans l’autorité locale.</a:t>
            </a:r>
          </a:p>
        </p:txBody>
      </p:sp>
      <p:sp>
        <p:nvSpPr>
          <p:cNvPr id="3" name="Title 2"/>
          <p:cNvSpPr>
            <a:spLocks noGrp="1"/>
          </p:cNvSpPr>
          <p:nvPr>
            <p:ph type="title"/>
          </p:nvPr>
        </p:nvSpPr>
        <p:spPr/>
        <p:txBody>
          <a:bodyPr/>
          <a:lstStyle/>
          <a:p>
            <a:pPr algn="ctr"/>
            <a:r>
              <a:rPr lang="fr-ca"/>
              <a:t>Liste électorale</a:t>
            </a:r>
          </a:p>
        </p:txBody>
      </p:sp>
    </p:spTree>
    <p:extLst>
      <p:ext uri="{BB962C8B-B14F-4D97-AF65-F5344CB8AC3E}">
        <p14:creationId xmlns:p14="http://schemas.microsoft.com/office/powerpoint/2010/main" val="3060051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La liste électorale doit contenir :</a:t>
            </a:r>
          </a:p>
          <a:p>
            <a:pPr lvl="1"/>
            <a:r>
              <a:rPr lang="fr-ca"/>
              <a:t>le nom de l’électeur;</a:t>
            </a:r>
          </a:p>
          <a:p>
            <a:pPr lvl="1"/>
            <a:r>
              <a:rPr lang="fr-ca"/>
              <a:t>son adresse résidentielle/adresse postale;</a:t>
            </a:r>
          </a:p>
          <a:p>
            <a:pPr lvl="1"/>
            <a:r>
              <a:rPr lang="fr-ca"/>
              <a:t>dans le cas d’un électeur non résident, l’adresse ou la description cadastrale du bien-fonds qui lui confère la qualité d’électeur non résident.</a:t>
            </a:r>
          </a:p>
          <a:p>
            <a:pPr marL="109537" indent="0">
              <a:buNone/>
            </a:pPr>
            <a:endParaRPr lang="en-CA" sz="1000" dirty="0" smtClean="0"/>
          </a:p>
          <a:p>
            <a:r>
              <a:rPr lang="fr-ca"/>
              <a:t>Sections de vote :</a:t>
            </a:r>
          </a:p>
          <a:p>
            <a:pPr lvl="1"/>
            <a:r>
              <a:rPr lang="fr-ca"/>
              <a:t>la liste électorale doit contenir une division distincte pour chaque section de vote.</a:t>
            </a:r>
          </a:p>
          <a:p>
            <a:pPr lvl="1"/>
            <a:endParaRPr lang="en-CA" sz="1900" dirty="0" smtClean="0"/>
          </a:p>
        </p:txBody>
      </p:sp>
      <p:sp>
        <p:nvSpPr>
          <p:cNvPr id="3" name="Title 2"/>
          <p:cNvSpPr>
            <a:spLocks noGrp="1"/>
          </p:cNvSpPr>
          <p:nvPr>
            <p:ph type="title"/>
          </p:nvPr>
        </p:nvSpPr>
        <p:spPr/>
        <p:txBody>
          <a:bodyPr>
            <a:normAutofit/>
          </a:bodyPr>
          <a:lstStyle/>
          <a:p>
            <a:r>
              <a:rPr lang="fr-ca" sz="3700"/>
              <a:t>Préparation de la liste électorale</a:t>
            </a:r>
          </a:p>
        </p:txBody>
      </p:sp>
    </p:spTree>
    <p:extLst>
      <p:ext uri="{BB962C8B-B14F-4D97-AF65-F5344CB8AC3E}">
        <p14:creationId xmlns:p14="http://schemas.microsoft.com/office/powerpoint/2010/main" val="2155105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stretch>
            <a:fillRect/>
          </a:stretch>
        </p:blipFill>
        <p:spPr>
          <a:xfrm>
            <a:off x="2409523" y="1628518"/>
            <a:ext cx="4324954" cy="3677163"/>
          </a:xfrm>
          <a:prstGeom prst="rect">
            <a:avLst/>
          </a:prstGeom>
        </p:spPr>
      </p:pic>
    </p:spTree>
    <p:extLst>
      <p:ext uri="{BB962C8B-B14F-4D97-AF65-F5344CB8AC3E}">
        <p14:creationId xmlns:p14="http://schemas.microsoft.com/office/powerpoint/2010/main" val="18468786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stretch>
            <a:fillRect/>
          </a:stretch>
        </p:blipFill>
        <p:spPr>
          <a:xfrm>
            <a:off x="2409523" y="1071228"/>
            <a:ext cx="4324954" cy="4791744"/>
          </a:xfrm>
          <a:prstGeom prst="rect">
            <a:avLst/>
          </a:prstGeom>
        </p:spPr>
      </p:pic>
    </p:spTree>
    <p:extLst>
      <p:ext uri="{BB962C8B-B14F-4D97-AF65-F5344CB8AC3E}">
        <p14:creationId xmlns:p14="http://schemas.microsoft.com/office/powerpoint/2010/main" val="3692829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endParaRPr lang="en-CA" sz="1000" dirty="0" smtClean="0"/>
          </a:p>
          <a:p>
            <a:r>
              <a:rPr lang="fr-ca" dirty="0"/>
              <a:t>Mise à jour et révision de la liste électorale</a:t>
            </a:r>
          </a:p>
          <a:p>
            <a:pPr lvl="1"/>
            <a:r>
              <a:rPr lang="fr-ca" sz="2700" dirty="0"/>
              <a:t>Recensement</a:t>
            </a:r>
          </a:p>
          <a:p>
            <a:pPr lvl="1"/>
            <a:r>
              <a:rPr lang="fr-ca" sz="2700" dirty="0"/>
              <a:t>Élections Canada/Élections Manitoba</a:t>
            </a:r>
          </a:p>
          <a:p>
            <a:pPr lvl="2"/>
            <a:r>
              <a:rPr lang="fr-ca" sz="2500" dirty="0"/>
              <a:t>Communiquez avec Élections Manitoba par téléphone au </a:t>
            </a:r>
            <a:r>
              <a:rPr lang="fr-ca" sz="2500" dirty="0" smtClean="0"/>
              <a:t>204 945-5755 </a:t>
            </a:r>
            <a:r>
              <a:rPr lang="fr-ca" sz="2500" dirty="0"/>
              <a:t>ou par courriel à </a:t>
            </a:r>
            <a:r>
              <a:rPr lang="fr-ca" sz="2500" dirty="0">
                <a:hlinkClick r:id="rId3"/>
              </a:rPr>
              <a:t>mvr@elections.mb.ca</a:t>
            </a:r>
            <a:r>
              <a:rPr lang="fr-ca" sz="2500" dirty="0"/>
              <a:t> pour demander une copie de la liste électorale.</a:t>
            </a:r>
          </a:p>
          <a:p>
            <a:pPr lvl="1"/>
            <a:r>
              <a:rPr lang="fr-ca" sz="2700" dirty="0"/>
              <a:t>Sources d’information municipales </a:t>
            </a:r>
          </a:p>
          <a:p>
            <a:pPr lvl="1"/>
            <a:r>
              <a:rPr lang="fr-ca" sz="2700" dirty="0"/>
              <a:t>Une autre autorité locale, p. ex., division scolaire </a:t>
            </a:r>
          </a:p>
          <a:p>
            <a:pPr marL="392113" lvl="1" indent="0">
              <a:buNone/>
            </a:pPr>
            <a:endParaRPr lang="en-CA" sz="2700" dirty="0"/>
          </a:p>
          <a:p>
            <a:pPr lvl="1"/>
            <a:endParaRPr lang="en-CA" sz="1900" dirty="0" smtClean="0"/>
          </a:p>
        </p:txBody>
      </p:sp>
      <p:sp>
        <p:nvSpPr>
          <p:cNvPr id="3" name="Title 2"/>
          <p:cNvSpPr>
            <a:spLocks noGrp="1"/>
          </p:cNvSpPr>
          <p:nvPr>
            <p:ph type="title"/>
          </p:nvPr>
        </p:nvSpPr>
        <p:spPr/>
        <p:txBody>
          <a:bodyPr>
            <a:normAutofit fontScale="90000"/>
          </a:bodyPr>
          <a:lstStyle/>
          <a:p>
            <a:r>
              <a:rPr lang="fr-ca"/>
              <a:t>Mise à jour et révision de la liste électorale</a:t>
            </a:r>
          </a:p>
        </p:txBody>
      </p:sp>
    </p:spTree>
    <p:extLst>
      <p:ext uri="{BB962C8B-B14F-4D97-AF65-F5344CB8AC3E}">
        <p14:creationId xmlns:p14="http://schemas.microsoft.com/office/powerpoint/2010/main" val="387130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À l’exception de l’ajout d’électeurs au moment du scrutin ou de la fourniture d’un bulletin de vote sous enveloppe scellée, la liste électorale </a:t>
            </a:r>
            <a:r>
              <a:rPr lang="fr-ca" b="1"/>
              <a:t>ne doit pas</a:t>
            </a:r>
            <a:r>
              <a:rPr lang="fr-ca"/>
              <a:t> être révisée entre la clôture des mises en candidature et le jour du scrutin.</a:t>
            </a:r>
          </a:p>
          <a:p>
            <a:pPr marL="109537" indent="0">
              <a:buNone/>
            </a:pPr>
            <a:endParaRPr lang="en-CA" sz="1000" dirty="0" smtClean="0"/>
          </a:p>
          <a:p>
            <a:r>
              <a:rPr lang="fr-ca"/>
              <a:t>Un électeur admissible dont le nom ne figure pas sur la liste électorale a le droit d’être ajouté à la liste au moment du scrutin.</a:t>
            </a:r>
          </a:p>
        </p:txBody>
      </p:sp>
      <p:sp>
        <p:nvSpPr>
          <p:cNvPr id="3" name="Title 2"/>
          <p:cNvSpPr>
            <a:spLocks noGrp="1"/>
          </p:cNvSpPr>
          <p:nvPr>
            <p:ph type="title"/>
          </p:nvPr>
        </p:nvSpPr>
        <p:spPr/>
        <p:txBody>
          <a:bodyPr>
            <a:normAutofit/>
          </a:bodyPr>
          <a:lstStyle/>
          <a:p>
            <a:r>
              <a:rPr lang="fr-ca" sz="3700"/>
              <a:t>Changements à la liste électorale</a:t>
            </a:r>
          </a:p>
        </p:txBody>
      </p:sp>
    </p:spTree>
    <p:extLst>
      <p:ext uri="{BB962C8B-B14F-4D97-AF65-F5344CB8AC3E}">
        <p14:creationId xmlns:p14="http://schemas.microsoft.com/office/powerpoint/2010/main" val="2596861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lstStyle/>
          <a:p>
            <a:r>
              <a:rPr lang="fr-ca"/>
              <a:t>La liste électorale doit être mise à jour au cours de chaque année d’</a:t>
            </a:r>
            <a:r>
              <a:rPr lang="fr-ca" sz="2800"/>
              <a:t>élections générales.</a:t>
            </a:r>
          </a:p>
          <a:p>
            <a:endParaRPr lang="en-CA" sz="1000" dirty="0" smtClean="0"/>
          </a:p>
          <a:p>
            <a:r>
              <a:rPr lang="fr-ca"/>
              <a:t> Le FEP doit donner un avis public pendant l’année d’élections générales qu’une personne qui souhaite faire ajouter son nom à la liste électorale ou corriger des renseignements peut le faire en communiquant avec le FEP.</a:t>
            </a:r>
          </a:p>
        </p:txBody>
      </p:sp>
      <p:sp>
        <p:nvSpPr>
          <p:cNvPr id="3" name="Title 2"/>
          <p:cNvSpPr>
            <a:spLocks noGrp="1"/>
          </p:cNvSpPr>
          <p:nvPr>
            <p:ph type="title"/>
          </p:nvPr>
        </p:nvSpPr>
        <p:spPr/>
        <p:txBody>
          <a:bodyPr>
            <a:normAutofit/>
          </a:bodyPr>
          <a:lstStyle/>
          <a:p>
            <a:r>
              <a:rPr lang="fr-ca" sz="3700"/>
              <a:t>Avis public de liste électorale</a:t>
            </a:r>
          </a:p>
        </p:txBody>
      </p:sp>
    </p:spTree>
    <p:extLst>
      <p:ext uri="{BB962C8B-B14F-4D97-AF65-F5344CB8AC3E}">
        <p14:creationId xmlns:p14="http://schemas.microsoft.com/office/powerpoint/2010/main" val="11421015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376181" y="1033133"/>
            <a:ext cx="4391638" cy="4715533"/>
          </a:xfrm>
          <a:prstGeom prst="rect">
            <a:avLst/>
          </a:prstGeom>
        </p:spPr>
      </p:pic>
    </p:spTree>
    <p:extLst>
      <p:ext uri="{BB962C8B-B14F-4D97-AF65-F5344CB8AC3E}">
        <p14:creationId xmlns:p14="http://schemas.microsoft.com/office/powerpoint/2010/main" val="3726944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33401"/>
            <a:ext cx="7772400" cy="3048962"/>
          </a:xfrm>
        </p:spPr>
        <p:txBody>
          <a:bodyPr>
            <a:normAutofit/>
          </a:bodyPr>
          <a:lstStyle/>
          <a:p>
            <a:pPr eaLnBrk="1" fontAlgn="auto" hangingPunct="1">
              <a:spcAft>
                <a:spcPts val="0"/>
              </a:spcAft>
              <a:defRPr/>
            </a:pPr>
            <a:r>
              <a:rPr lang="fr-ca"/>
              <a:t>Formation des fonctionnaires électoraux ~Avant l’élection~</a:t>
            </a:r>
          </a:p>
        </p:txBody>
      </p:sp>
      <p:sp>
        <p:nvSpPr>
          <p:cNvPr id="7171" name="Rectangle 3"/>
          <p:cNvSpPr>
            <a:spLocks noGrp="1" noChangeArrowheads="1"/>
          </p:cNvSpPr>
          <p:nvPr>
            <p:ph type="subTitle" idx="1"/>
          </p:nvPr>
        </p:nvSpPr>
        <p:spPr>
          <a:xfrm>
            <a:off x="685800" y="3611563"/>
            <a:ext cx="7772400" cy="1200150"/>
          </a:xfrm>
        </p:spPr>
        <p:txBody>
          <a:bodyPr/>
          <a:lstStyle/>
          <a:p>
            <a:pPr marR="0" eaLnBrk="1" hangingPunct="1">
              <a:lnSpc>
                <a:spcPct val="60000"/>
              </a:lnSpc>
            </a:pPr>
            <a:endParaRPr lang="en-US" altLang="en-US" sz="2300" b="1" dirty="0" smtClean="0"/>
          </a:p>
          <a:p>
            <a:pPr marR="0" eaLnBrk="1" hangingPunct="1">
              <a:lnSpc>
                <a:spcPct val="60000"/>
              </a:lnSpc>
            </a:pPr>
            <a:r>
              <a:rPr lang="fr-ca" sz="2300" b="1"/>
              <a:t>Mars 2022</a:t>
            </a:r>
          </a:p>
          <a:p>
            <a:pPr marR="0" eaLnBrk="1" hangingPunct="1">
              <a:lnSpc>
                <a:spcPct val="60000"/>
              </a:lnSpc>
            </a:pPr>
            <a:endParaRPr lang="en-US" altLang="en-US" sz="2300" b="1" dirty="0" smtClean="0"/>
          </a:p>
          <a:p>
            <a:pPr marR="0" eaLnBrk="1" hangingPunct="1">
              <a:lnSpc>
                <a:spcPct val="60000"/>
              </a:lnSpc>
            </a:pPr>
            <a:endParaRPr lang="en-US" altLang="en-US" sz="2300" b="1" dirty="0" smtClean="0"/>
          </a:p>
        </p:txBody>
      </p:sp>
    </p:spTree>
    <p:extLst>
      <p:ext uri="{BB962C8B-B14F-4D97-AF65-F5344CB8AC3E}">
        <p14:creationId xmlns:p14="http://schemas.microsoft.com/office/powerpoint/2010/main" val="412704267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a:stretch>
            <a:fillRect/>
          </a:stretch>
        </p:blipFill>
        <p:spPr>
          <a:xfrm>
            <a:off x="2589238" y="961105"/>
            <a:ext cx="4421162" cy="5045995"/>
          </a:xfrm>
          <a:prstGeom prst="rect">
            <a:avLst/>
          </a:prstGeom>
        </p:spPr>
      </p:pic>
    </p:spTree>
    <p:extLst>
      <p:ext uri="{BB962C8B-B14F-4D97-AF65-F5344CB8AC3E}">
        <p14:creationId xmlns:p14="http://schemas.microsoft.com/office/powerpoint/2010/main" val="17628215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lstStyle/>
          <a:p>
            <a:r>
              <a:rPr lang="fr-ca"/>
              <a:t>Le FEP doit donner avis public aux électeurs que leur nom, leur adresse et tous les autres renseignements peuvent être omis ou masqués de la liste électorale.</a:t>
            </a:r>
          </a:p>
          <a:p>
            <a:pPr marL="109537" indent="0">
              <a:buNone/>
            </a:pPr>
            <a:endParaRPr lang="en-CA" sz="1000" dirty="0" smtClean="0"/>
          </a:p>
          <a:p>
            <a:r>
              <a:rPr lang="fr-ca"/>
              <a:t>Si un électeur souhaite que ses renseignements soient masqués de la liste, il peut présenter une demande au FEP. </a:t>
            </a:r>
          </a:p>
          <a:p>
            <a:pPr marL="109537" indent="0">
              <a:buNone/>
            </a:pPr>
            <a:endParaRPr lang="en-CA" sz="1000" dirty="0" smtClean="0"/>
          </a:p>
          <a:p>
            <a:r>
              <a:rPr lang="fr-ca"/>
              <a:t>Une personne à qui on remet un certificat de sécurité ne peut voter que par bulletin sous enveloppe scellé. </a:t>
            </a:r>
          </a:p>
          <a:p>
            <a:endParaRPr lang="en-CA" dirty="0"/>
          </a:p>
        </p:txBody>
      </p:sp>
      <p:sp>
        <p:nvSpPr>
          <p:cNvPr id="3" name="Title 2"/>
          <p:cNvSpPr>
            <a:spLocks noGrp="1"/>
          </p:cNvSpPr>
          <p:nvPr>
            <p:ph type="title"/>
          </p:nvPr>
        </p:nvSpPr>
        <p:spPr/>
        <p:txBody>
          <a:bodyPr>
            <a:normAutofit/>
          </a:bodyPr>
          <a:lstStyle/>
          <a:p>
            <a:r>
              <a:rPr lang="fr-ca" sz="3000"/>
              <a:t>Avis public de protection de la sécurité personnelle</a:t>
            </a:r>
          </a:p>
        </p:txBody>
      </p:sp>
    </p:spTree>
    <p:extLst>
      <p:ext uri="{BB962C8B-B14F-4D97-AF65-F5344CB8AC3E}">
        <p14:creationId xmlns:p14="http://schemas.microsoft.com/office/powerpoint/2010/main" val="1384091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590800" y="990600"/>
            <a:ext cx="4005049" cy="4525962"/>
          </a:xfrm>
          <a:prstGeom prst="rect">
            <a:avLst/>
          </a:prstGeom>
        </p:spPr>
      </p:pic>
    </p:spTree>
    <p:extLst>
      <p:ext uri="{BB962C8B-B14F-4D97-AF65-F5344CB8AC3E}">
        <p14:creationId xmlns:p14="http://schemas.microsoft.com/office/powerpoint/2010/main" val="35124729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a:stretch>
            <a:fillRect/>
          </a:stretch>
        </p:blipFill>
        <p:spPr>
          <a:xfrm>
            <a:off x="2362200" y="1066800"/>
            <a:ext cx="4429743" cy="4525006"/>
          </a:xfrm>
          <a:prstGeom prst="rect">
            <a:avLst/>
          </a:prstGeom>
        </p:spPr>
      </p:pic>
    </p:spTree>
    <p:extLst>
      <p:ext uri="{BB962C8B-B14F-4D97-AF65-F5344CB8AC3E}">
        <p14:creationId xmlns:p14="http://schemas.microsoft.com/office/powerpoint/2010/main" val="2269604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lstStyle/>
          <a:p>
            <a:r>
              <a:rPr lang="fr-ca"/>
              <a:t>Les renseignements figurant sur la liste électorale ne doivent être utilisés qu’à des fins électorales. </a:t>
            </a:r>
          </a:p>
          <a:p>
            <a:pPr marL="109537" indent="0">
              <a:buNone/>
            </a:pPr>
            <a:endParaRPr lang="en-CA" sz="1000" dirty="0" smtClean="0"/>
          </a:p>
          <a:p>
            <a:r>
              <a:rPr lang="fr-ca"/>
              <a:t>Un candidat qui reçoit une copie de la liste peut l’utiliser à des fins de campagne — y compris pour solliciter des contributions — en période électorale. </a:t>
            </a:r>
          </a:p>
          <a:p>
            <a:pPr marL="109537" indent="0">
              <a:buNone/>
            </a:pPr>
            <a:endParaRPr lang="en-CA" sz="1000" dirty="0" smtClean="0"/>
          </a:p>
          <a:p>
            <a:r>
              <a:rPr lang="fr-ca"/>
              <a:t>Un électeur a le droit de voir ses propres renseignements sur la liste électorale pour déterminer si ceux-ci sont exacts.</a:t>
            </a:r>
          </a:p>
          <a:p>
            <a:endParaRPr lang="en-CA" dirty="0" smtClean="0"/>
          </a:p>
          <a:p>
            <a:endParaRPr lang="en-CA" dirty="0"/>
          </a:p>
        </p:txBody>
      </p:sp>
      <p:sp>
        <p:nvSpPr>
          <p:cNvPr id="3" name="Title 2"/>
          <p:cNvSpPr>
            <a:spLocks noGrp="1"/>
          </p:cNvSpPr>
          <p:nvPr>
            <p:ph type="title"/>
          </p:nvPr>
        </p:nvSpPr>
        <p:spPr/>
        <p:txBody>
          <a:bodyPr>
            <a:normAutofit/>
          </a:bodyPr>
          <a:lstStyle/>
          <a:p>
            <a:r>
              <a:rPr lang="fr-ca" sz="3200"/>
              <a:t>Accès/distribution de la liste électorale</a:t>
            </a:r>
          </a:p>
        </p:txBody>
      </p:sp>
    </p:spTree>
    <p:extLst>
      <p:ext uri="{BB962C8B-B14F-4D97-AF65-F5344CB8AC3E}">
        <p14:creationId xmlns:p14="http://schemas.microsoft.com/office/powerpoint/2010/main" val="17014302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lstStyle/>
          <a:p>
            <a:r>
              <a:rPr lang="fr-ca" sz="2300"/>
              <a:t>Un centre de scrutin doit se trouver dans un endroit pratique pour la majorité des électeurs qu’il dessert.</a:t>
            </a:r>
          </a:p>
          <a:p>
            <a:pPr marL="109537" indent="0">
              <a:buNone/>
            </a:pPr>
            <a:endParaRPr lang="en-CA" sz="1000" dirty="0" smtClean="0"/>
          </a:p>
          <a:p>
            <a:r>
              <a:rPr lang="fr-ca" sz="2300"/>
              <a:t>Le FEP doit prendre toutes les mesures nécessaires pour s’assurer que le centre de scrutin est accessible aux personnes handicapées.</a:t>
            </a:r>
          </a:p>
          <a:p>
            <a:pPr marL="109537" indent="0">
              <a:buNone/>
            </a:pPr>
            <a:endParaRPr lang="en-CA" sz="1000" dirty="0" smtClean="0"/>
          </a:p>
          <a:p>
            <a:r>
              <a:rPr lang="fr-ca" sz="2300"/>
              <a:t>Le FEP peut combiner plusieurs bureaux de scrutin dans un centre de scrutin ou plusieurs bureaux de scrutin dans des centres de scrutin répartis dans l’autorité locale. </a:t>
            </a:r>
          </a:p>
        </p:txBody>
      </p:sp>
      <p:sp>
        <p:nvSpPr>
          <p:cNvPr id="3" name="Title 2"/>
          <p:cNvSpPr>
            <a:spLocks noGrp="1"/>
          </p:cNvSpPr>
          <p:nvPr>
            <p:ph type="title"/>
          </p:nvPr>
        </p:nvSpPr>
        <p:spPr/>
        <p:txBody>
          <a:bodyPr>
            <a:noAutofit/>
          </a:bodyPr>
          <a:lstStyle/>
          <a:p>
            <a:pPr algn="ctr"/>
            <a:r>
              <a:rPr lang="fr-ca"/>
              <a:t>Établissement de bureaux de scrutin</a:t>
            </a:r>
          </a:p>
        </p:txBody>
      </p:sp>
    </p:spTree>
    <p:extLst>
      <p:ext uri="{BB962C8B-B14F-4D97-AF65-F5344CB8AC3E}">
        <p14:creationId xmlns:p14="http://schemas.microsoft.com/office/powerpoint/2010/main" val="1864094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Un bureau de scrutin itinérant doit être établi pour desservir les patients/résidents d’un établissement de soins de santé. </a:t>
            </a:r>
          </a:p>
          <a:p>
            <a:pPr marL="109537" indent="0">
              <a:buNone/>
            </a:pPr>
            <a:endParaRPr lang="en-CA" sz="1000" dirty="0" smtClean="0"/>
          </a:p>
          <a:p>
            <a:r>
              <a:rPr lang="fr-ca"/>
              <a:t>Si un bureau de scrutin doit être déplacé, le FEP doit aviser les candidats du changement et de son motif. À tout le moins, un avis doit être affiché à l’ancien centre de scrutin indiquant l’emplacement du nouveau centre de scrutin. </a:t>
            </a:r>
          </a:p>
        </p:txBody>
      </p:sp>
      <p:sp>
        <p:nvSpPr>
          <p:cNvPr id="3" name="Title 2"/>
          <p:cNvSpPr>
            <a:spLocks noGrp="1"/>
          </p:cNvSpPr>
          <p:nvPr>
            <p:ph type="title"/>
          </p:nvPr>
        </p:nvSpPr>
        <p:spPr/>
        <p:txBody>
          <a:bodyPr>
            <a:normAutofit/>
          </a:bodyPr>
          <a:lstStyle/>
          <a:p>
            <a:r>
              <a:rPr lang="fr-ca" sz="3200"/>
              <a:t>Établissement de bureaux de scrutin</a:t>
            </a:r>
          </a:p>
        </p:txBody>
      </p:sp>
    </p:spTree>
    <p:extLst>
      <p:ext uri="{BB962C8B-B14F-4D97-AF65-F5344CB8AC3E}">
        <p14:creationId xmlns:p14="http://schemas.microsoft.com/office/powerpoint/2010/main" val="1104957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Tous les candidats potentiels doivent s’inscrire auprès du FEP pendant la période d’inscription, avant d’engager leur campagne. </a:t>
            </a:r>
          </a:p>
          <a:p>
            <a:pPr marL="109537" indent="0">
              <a:buNone/>
            </a:pPr>
            <a:endParaRPr lang="en-CA" sz="1000" dirty="0"/>
          </a:p>
          <a:p>
            <a:r>
              <a:rPr lang="fr-ca"/>
              <a:t>Le FEP doit fournir à chaque candidat inscrit une trousse de financement de campagne contenant des renseignements détaillés sur les contributions à la campagne.</a:t>
            </a:r>
          </a:p>
          <a:p>
            <a:pPr marL="109537" indent="0">
              <a:buNone/>
            </a:pPr>
            <a:endParaRPr lang="en-CA" sz="1000" dirty="0" smtClean="0"/>
          </a:p>
          <a:p>
            <a:r>
              <a:rPr lang="fr-ca"/>
              <a:t>Le FEP doit transmettre au DG une copie de tous les formulaires d’inscription des candidats à la fin des mises en candidature.</a:t>
            </a:r>
          </a:p>
        </p:txBody>
      </p:sp>
      <p:sp>
        <p:nvSpPr>
          <p:cNvPr id="3" name="Title 2"/>
          <p:cNvSpPr>
            <a:spLocks noGrp="1"/>
          </p:cNvSpPr>
          <p:nvPr>
            <p:ph type="title"/>
          </p:nvPr>
        </p:nvSpPr>
        <p:spPr/>
        <p:txBody>
          <a:bodyPr/>
          <a:lstStyle/>
          <a:p>
            <a:pPr algn="ctr"/>
            <a:r>
              <a:rPr lang="fr-ca"/>
              <a:t>Inscription</a:t>
            </a:r>
          </a:p>
        </p:txBody>
      </p:sp>
    </p:spTree>
    <p:extLst>
      <p:ext uri="{BB962C8B-B14F-4D97-AF65-F5344CB8AC3E}">
        <p14:creationId xmlns:p14="http://schemas.microsoft.com/office/powerpoint/2010/main" val="6136553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433339" y="1009307"/>
            <a:ext cx="4277322" cy="4915586"/>
          </a:xfrm>
          <a:prstGeom prst="rect">
            <a:avLst/>
          </a:prstGeom>
        </p:spPr>
      </p:pic>
    </p:spTree>
    <p:extLst>
      <p:ext uri="{BB962C8B-B14F-4D97-AF65-F5344CB8AC3E}">
        <p14:creationId xmlns:p14="http://schemas.microsoft.com/office/powerpoint/2010/main" val="37509794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sz="2400" dirty="0"/>
              <a:t>Pour chaque élection, la période de mise en candidature commence le 42</a:t>
            </a:r>
            <a:r>
              <a:rPr lang="fr-ca" sz="2400" baseline="30000" dirty="0"/>
              <a:t>e</a:t>
            </a:r>
            <a:r>
              <a:rPr lang="fr-ca" sz="2400" dirty="0"/>
              <a:t> jour précédant le jour du scrutin et se termine le 36</a:t>
            </a:r>
            <a:r>
              <a:rPr lang="fr-ca" sz="2400" baseline="30000" dirty="0"/>
              <a:t>e</a:t>
            </a:r>
            <a:r>
              <a:rPr lang="fr-ca" sz="2400" dirty="0"/>
              <a:t> jour précédant le jour du scrutin.</a:t>
            </a:r>
          </a:p>
          <a:p>
            <a:pPr marL="109537" indent="0">
              <a:buNone/>
            </a:pPr>
            <a:endParaRPr lang="en-CA" sz="900" dirty="0" smtClean="0"/>
          </a:p>
          <a:p>
            <a:r>
              <a:rPr lang="fr-ca" sz="2400" dirty="0"/>
              <a:t>Toutes les mises en candidature doivent être appuyées par un certain nombre d’électeurs admissibles dont le nom figure sur la liste électorale. </a:t>
            </a:r>
          </a:p>
          <a:p>
            <a:pPr marL="109537" indent="0">
              <a:buNone/>
            </a:pPr>
            <a:endParaRPr lang="en-CA" sz="900" dirty="0" smtClean="0"/>
          </a:p>
          <a:p>
            <a:r>
              <a:rPr lang="fr-ca" sz="2400" dirty="0"/>
              <a:t>Les déclarations de candidature doivent être déposées auprès du FEP avant la fin de la période de mise en candidature et à l’endroit indiqué dans l’avis de mise en candidature.</a:t>
            </a:r>
          </a:p>
          <a:p>
            <a:endParaRPr lang="en-CA" sz="2400" dirty="0"/>
          </a:p>
        </p:txBody>
      </p:sp>
      <p:sp>
        <p:nvSpPr>
          <p:cNvPr id="3" name="Title 2"/>
          <p:cNvSpPr>
            <a:spLocks noGrp="1"/>
          </p:cNvSpPr>
          <p:nvPr>
            <p:ph type="title"/>
          </p:nvPr>
        </p:nvSpPr>
        <p:spPr/>
        <p:txBody>
          <a:bodyPr/>
          <a:lstStyle/>
          <a:p>
            <a:pPr algn="ctr"/>
            <a:r>
              <a:rPr lang="fr-ca"/>
              <a:t>Mises en candidature</a:t>
            </a:r>
          </a:p>
        </p:txBody>
      </p:sp>
    </p:spTree>
    <p:extLst>
      <p:ext uri="{BB962C8B-B14F-4D97-AF65-F5344CB8AC3E}">
        <p14:creationId xmlns:p14="http://schemas.microsoft.com/office/powerpoint/2010/main" val="513587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Conseil, DG, FEP et autres fonctionnaires électoraux</a:t>
            </a:r>
          </a:p>
          <a:p>
            <a:r>
              <a:rPr lang="fr-ca"/>
              <a:t>Collaboration avec les médias</a:t>
            </a:r>
          </a:p>
          <a:p>
            <a:r>
              <a:rPr lang="fr-ca"/>
              <a:t>Liste électorale</a:t>
            </a:r>
          </a:p>
          <a:p>
            <a:r>
              <a:rPr lang="fr-ca"/>
              <a:t>Établissement de bureaux de scrutin</a:t>
            </a:r>
          </a:p>
          <a:p>
            <a:r>
              <a:rPr lang="fr-ca"/>
              <a:t>Inscription </a:t>
            </a:r>
          </a:p>
          <a:p>
            <a:r>
              <a:rPr lang="fr-ca"/>
              <a:t>Mises en candidature</a:t>
            </a:r>
          </a:p>
          <a:p>
            <a:r>
              <a:rPr lang="fr-ca"/>
              <a:t>Agents officiels et représentants</a:t>
            </a:r>
          </a:p>
          <a:p>
            <a:r>
              <a:rPr lang="fr-ca"/>
              <a:t>Déclenchement d’une élection</a:t>
            </a:r>
          </a:p>
          <a:p>
            <a:endParaRPr lang="en-CA" dirty="0"/>
          </a:p>
        </p:txBody>
      </p:sp>
      <p:sp>
        <p:nvSpPr>
          <p:cNvPr id="3" name="Title 2"/>
          <p:cNvSpPr>
            <a:spLocks noGrp="1"/>
          </p:cNvSpPr>
          <p:nvPr>
            <p:ph type="title"/>
          </p:nvPr>
        </p:nvSpPr>
        <p:spPr/>
        <p:txBody>
          <a:bodyPr/>
          <a:lstStyle/>
          <a:p>
            <a:pPr algn="ctr"/>
            <a:r>
              <a:rPr lang="fr-ca"/>
              <a:t>Aperçu de la présentation</a:t>
            </a:r>
          </a:p>
        </p:txBody>
      </p:sp>
    </p:spTree>
    <p:extLst>
      <p:ext uri="{BB962C8B-B14F-4D97-AF65-F5344CB8AC3E}">
        <p14:creationId xmlns:p14="http://schemas.microsoft.com/office/powerpoint/2010/main" val="4435716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395233" y="1047412"/>
            <a:ext cx="4353533" cy="4839375"/>
          </a:xfrm>
          <a:prstGeom prst="rect">
            <a:avLst/>
          </a:prstGeom>
        </p:spPr>
      </p:pic>
    </p:spTree>
    <p:extLst>
      <p:ext uri="{BB962C8B-B14F-4D97-AF65-F5344CB8AC3E}">
        <p14:creationId xmlns:p14="http://schemas.microsoft.com/office/powerpoint/2010/main" val="33427364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stretch>
            <a:fillRect/>
          </a:stretch>
        </p:blipFill>
        <p:spPr>
          <a:xfrm>
            <a:off x="2539227" y="1481138"/>
            <a:ext cx="4065546" cy="4525962"/>
          </a:xfrm>
          <a:prstGeom prst="rect">
            <a:avLst/>
          </a:prstGeom>
        </p:spPr>
      </p:pic>
    </p:spTree>
    <p:extLst>
      <p:ext uri="{BB962C8B-B14F-4D97-AF65-F5344CB8AC3E}">
        <p14:creationId xmlns:p14="http://schemas.microsoft.com/office/powerpoint/2010/main" val="28723218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a:stretch>
            <a:fillRect/>
          </a:stretch>
        </p:blipFill>
        <p:spPr>
          <a:xfrm>
            <a:off x="2895600" y="914400"/>
            <a:ext cx="3843612" cy="4525962"/>
          </a:xfrm>
          <a:prstGeom prst="rect">
            <a:avLst/>
          </a:prstGeom>
        </p:spPr>
      </p:pic>
    </p:spTree>
    <p:extLst>
      <p:ext uri="{BB962C8B-B14F-4D97-AF65-F5344CB8AC3E}">
        <p14:creationId xmlns:p14="http://schemas.microsoft.com/office/powerpoint/2010/main" val="1615819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Une fois mis en candidature, un candidat peut nommer un agent officiel pour le représenter pendant l’élection.</a:t>
            </a:r>
          </a:p>
          <a:p>
            <a:pPr marL="109537" indent="0">
              <a:buNone/>
            </a:pPr>
            <a:endParaRPr lang="en-CA" sz="1000" dirty="0" smtClean="0"/>
          </a:p>
          <a:p>
            <a:r>
              <a:rPr lang="fr-ca"/>
              <a:t>Un candidat peut agir à titre de représentant ou nommer une autre personne à titre de représentant. </a:t>
            </a:r>
          </a:p>
        </p:txBody>
      </p:sp>
      <p:sp>
        <p:nvSpPr>
          <p:cNvPr id="3" name="Title 2"/>
          <p:cNvSpPr>
            <a:spLocks noGrp="1"/>
          </p:cNvSpPr>
          <p:nvPr>
            <p:ph type="title"/>
          </p:nvPr>
        </p:nvSpPr>
        <p:spPr/>
        <p:txBody>
          <a:bodyPr/>
          <a:lstStyle/>
          <a:p>
            <a:pPr algn="ctr"/>
            <a:r>
              <a:rPr lang="fr-ca"/>
              <a:t>Agent officiel et représentants</a:t>
            </a:r>
          </a:p>
        </p:txBody>
      </p:sp>
    </p:spTree>
    <p:extLst>
      <p:ext uri="{BB962C8B-B14F-4D97-AF65-F5344CB8AC3E}">
        <p14:creationId xmlns:p14="http://schemas.microsoft.com/office/powerpoint/2010/main" val="19001388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438400" y="1066800"/>
            <a:ext cx="4141163" cy="4525962"/>
          </a:xfrm>
          <a:prstGeom prst="rect">
            <a:avLst/>
          </a:prstGeom>
        </p:spPr>
      </p:pic>
    </p:spTree>
    <p:extLst>
      <p:ext uri="{BB962C8B-B14F-4D97-AF65-F5344CB8AC3E}">
        <p14:creationId xmlns:p14="http://schemas.microsoft.com/office/powerpoint/2010/main" val="7629013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a:stretch>
            <a:fillRect/>
          </a:stretch>
        </p:blipFill>
        <p:spPr>
          <a:xfrm>
            <a:off x="2362200" y="1143000"/>
            <a:ext cx="3982006" cy="3724795"/>
          </a:xfrm>
          <a:prstGeom prst="rect">
            <a:avLst/>
          </a:prstGeom>
        </p:spPr>
      </p:pic>
    </p:spTree>
    <p:extLst>
      <p:ext uri="{BB962C8B-B14F-4D97-AF65-F5344CB8AC3E}">
        <p14:creationId xmlns:p14="http://schemas.microsoft.com/office/powerpoint/2010/main" val="500674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Si, à la fin de la période de mise en candidature, il </a:t>
            </a:r>
            <a:r>
              <a:rPr lang="fr-ca" i="1"/>
              <a:t>y a plus</a:t>
            </a:r>
            <a:r>
              <a:rPr lang="fr-ca"/>
              <a:t> de candidatures que de postes vacants, le FEP doit donner un avis d’élection public le plus tôt possible.</a:t>
            </a:r>
          </a:p>
          <a:p>
            <a:endParaRPr lang="en-CA" sz="1000" dirty="0" smtClean="0"/>
          </a:p>
          <a:p>
            <a:r>
              <a:rPr lang="fr-ca"/>
              <a:t>Si, à la fin de la période de mise en candidature, il y a le même nombre ou moins de candidatures que de postes à pourvoir, le FEP déclare le ou les candidats élus sans concurrent. </a:t>
            </a:r>
          </a:p>
        </p:txBody>
      </p:sp>
      <p:sp>
        <p:nvSpPr>
          <p:cNvPr id="3" name="Title 2"/>
          <p:cNvSpPr>
            <a:spLocks noGrp="1"/>
          </p:cNvSpPr>
          <p:nvPr>
            <p:ph type="title"/>
          </p:nvPr>
        </p:nvSpPr>
        <p:spPr/>
        <p:txBody>
          <a:bodyPr/>
          <a:lstStyle/>
          <a:p>
            <a:pPr algn="ctr"/>
            <a:r>
              <a:rPr lang="fr-ca" b="0"/>
              <a:t>Déclenchement d’une élection</a:t>
            </a:r>
          </a:p>
        </p:txBody>
      </p:sp>
    </p:spTree>
    <p:extLst>
      <p:ext uri="{BB962C8B-B14F-4D97-AF65-F5344CB8AC3E}">
        <p14:creationId xmlns:p14="http://schemas.microsoft.com/office/powerpoint/2010/main" val="15382066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28600" y="838200"/>
            <a:ext cx="3970299" cy="4525962"/>
          </a:xfrm>
          <a:prstGeom prst="rect">
            <a:avLst/>
          </a:prstGeom>
        </p:spPr>
      </p:pic>
      <p:pic>
        <p:nvPicPr>
          <p:cNvPr id="6" name="Picture 5"/>
          <p:cNvPicPr>
            <a:picLocks noChangeAspect="1"/>
          </p:cNvPicPr>
          <p:nvPr/>
        </p:nvPicPr>
        <p:blipFill>
          <a:blip r:embed="rId4"/>
          <a:stretch>
            <a:fillRect/>
          </a:stretch>
        </p:blipFill>
        <p:spPr>
          <a:xfrm>
            <a:off x="4419600" y="1447800"/>
            <a:ext cx="4153480" cy="4286848"/>
          </a:xfrm>
          <a:prstGeom prst="rect">
            <a:avLst/>
          </a:prstGeom>
        </p:spPr>
      </p:pic>
    </p:spTree>
    <p:extLst>
      <p:ext uri="{BB962C8B-B14F-4D97-AF65-F5344CB8AC3E}">
        <p14:creationId xmlns:p14="http://schemas.microsoft.com/office/powerpoint/2010/main" val="11771368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fr-ca">
                <a:sym typeface="Wingdings" panose="05000000000000000000" pitchFamily="2" charset="2"/>
              </a:rPr>
              <a:t></a:t>
            </a:r>
            <a:r>
              <a:rPr lang="fr-ca"/>
              <a:t>Avant l’élection (terminé)</a:t>
            </a:r>
          </a:p>
          <a:p>
            <a:pPr marL="109537" indent="0">
              <a:buNone/>
            </a:pPr>
            <a:r>
              <a:rPr lang="fr-ca"/>
              <a:t> </a:t>
            </a:r>
          </a:p>
          <a:p>
            <a:r>
              <a:rPr lang="fr-ca"/>
              <a:t>Élection </a:t>
            </a:r>
          </a:p>
          <a:p>
            <a:endParaRPr lang="en-CA" dirty="0" smtClean="0"/>
          </a:p>
          <a:p>
            <a:r>
              <a:rPr lang="fr-ca"/>
              <a:t>Après l’élection</a:t>
            </a:r>
          </a:p>
        </p:txBody>
      </p:sp>
      <p:sp>
        <p:nvSpPr>
          <p:cNvPr id="3" name="Title 2"/>
          <p:cNvSpPr>
            <a:spLocks noGrp="1"/>
          </p:cNvSpPr>
          <p:nvPr>
            <p:ph type="title"/>
          </p:nvPr>
        </p:nvSpPr>
        <p:spPr/>
        <p:txBody>
          <a:bodyPr>
            <a:normAutofit fontScale="90000"/>
          </a:bodyPr>
          <a:lstStyle/>
          <a:p>
            <a:r>
              <a:rPr lang="fr-ca"/>
              <a:t>Formation des fonctionnaires électoraux</a:t>
            </a:r>
          </a:p>
        </p:txBody>
      </p:sp>
    </p:spTree>
    <p:extLst>
      <p:ext uri="{BB962C8B-B14F-4D97-AF65-F5344CB8AC3E}">
        <p14:creationId xmlns:p14="http://schemas.microsoft.com/office/powerpoint/2010/main" val="3231373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Rôle</a:t>
            </a:r>
          </a:p>
          <a:p>
            <a:pPr lvl="1"/>
            <a:r>
              <a:rPr lang="fr-ca"/>
              <a:t>le conseil doit prendre des décisions clés</a:t>
            </a:r>
          </a:p>
          <a:p>
            <a:pPr lvl="1"/>
            <a:endParaRPr lang="en-CA" dirty="0" smtClean="0"/>
          </a:p>
          <a:p>
            <a:r>
              <a:rPr lang="fr-ca"/>
              <a:t>Responsabilités </a:t>
            </a:r>
          </a:p>
          <a:p>
            <a:pPr lvl="1"/>
            <a:endParaRPr lang="en-CA" sz="1000" dirty="0"/>
          </a:p>
          <a:p>
            <a:pPr lvl="1"/>
            <a:r>
              <a:rPr lang="fr-ca"/>
              <a:t>organiser l’élection du conseil en fonction de quartiers;</a:t>
            </a:r>
          </a:p>
          <a:p>
            <a:pPr lvl="1"/>
            <a:endParaRPr lang="en-CA" sz="1000" dirty="0"/>
          </a:p>
          <a:p>
            <a:pPr lvl="1"/>
            <a:r>
              <a:rPr lang="fr-ca"/>
              <a:t>convenir de tenir une élection ou une partie d’une élection avec une autre autorité locale; </a:t>
            </a:r>
          </a:p>
          <a:p>
            <a:pPr lvl="1"/>
            <a:endParaRPr lang="en-CA" sz="1000" dirty="0"/>
          </a:p>
          <a:p>
            <a:pPr lvl="1"/>
            <a:r>
              <a:rPr lang="fr-ca"/>
              <a:t>nommer un fonctionnaire électoral principal; </a:t>
            </a:r>
          </a:p>
          <a:p>
            <a:pPr lvl="1"/>
            <a:endParaRPr lang="en-CA" dirty="0"/>
          </a:p>
        </p:txBody>
      </p:sp>
      <p:sp>
        <p:nvSpPr>
          <p:cNvPr id="3" name="Title 2"/>
          <p:cNvSpPr>
            <a:spLocks noGrp="1"/>
          </p:cNvSpPr>
          <p:nvPr>
            <p:ph type="title"/>
          </p:nvPr>
        </p:nvSpPr>
        <p:spPr/>
        <p:txBody>
          <a:bodyPr/>
          <a:lstStyle/>
          <a:p>
            <a:pPr algn="ctr"/>
            <a:r>
              <a:rPr lang="fr-ca"/>
              <a:t>Conseil d’une municipalité </a:t>
            </a:r>
          </a:p>
        </p:txBody>
      </p:sp>
    </p:spTree>
    <p:extLst>
      <p:ext uri="{BB962C8B-B14F-4D97-AF65-F5344CB8AC3E}">
        <p14:creationId xmlns:p14="http://schemas.microsoft.com/office/powerpoint/2010/main" val="1447019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sz="2400" dirty="0"/>
              <a:t>Responsabilités</a:t>
            </a:r>
          </a:p>
          <a:p>
            <a:pPr marL="109537" indent="0">
              <a:buNone/>
            </a:pPr>
            <a:endParaRPr lang="en-CA" sz="900" dirty="0" smtClean="0"/>
          </a:p>
          <a:p>
            <a:pPr lvl="1"/>
            <a:r>
              <a:rPr lang="fr-ca" sz="2000" dirty="0"/>
              <a:t>établir le budget des dépenses électorales; </a:t>
            </a:r>
          </a:p>
          <a:p>
            <a:pPr marL="392113" lvl="1" indent="0">
              <a:buNone/>
            </a:pPr>
            <a:endParaRPr lang="en-CA" sz="900" dirty="0" smtClean="0"/>
          </a:p>
          <a:p>
            <a:pPr lvl="1"/>
            <a:r>
              <a:rPr lang="fr-ca" sz="2000" dirty="0"/>
              <a:t>décider s’il y a lieu d’autoriser l’utilisation d’appareils à dépouiller le scrutin;</a:t>
            </a:r>
          </a:p>
          <a:p>
            <a:pPr marL="392113" lvl="1" indent="0">
              <a:buNone/>
            </a:pPr>
            <a:endParaRPr lang="en-CA" sz="900" dirty="0" smtClean="0"/>
          </a:p>
          <a:p>
            <a:pPr lvl="1"/>
            <a:r>
              <a:rPr lang="fr-ca" sz="2000" dirty="0"/>
              <a:t>examiner/réviser les règles de financement de campagne;</a:t>
            </a:r>
          </a:p>
          <a:p>
            <a:pPr marL="392113" lvl="1" indent="0">
              <a:buNone/>
            </a:pPr>
            <a:endParaRPr lang="en-CA" sz="900" dirty="0" smtClean="0"/>
          </a:p>
          <a:p>
            <a:pPr lvl="1"/>
            <a:r>
              <a:rPr lang="fr-ca" sz="2000" dirty="0"/>
              <a:t>établir des restrictions sur l’utilisation des ressources de la municipalité au cours des 42 jours précédant les élections.</a:t>
            </a:r>
          </a:p>
          <a:p>
            <a:pPr lvl="2"/>
            <a:r>
              <a:rPr lang="fr-ca" sz="2000" dirty="0"/>
              <a:t>Un modèle de règlement a été présenté dans le bulletin n</a:t>
            </a:r>
            <a:r>
              <a:rPr lang="fr-ca" sz="2000" baseline="30000" dirty="0"/>
              <a:t>o</a:t>
            </a:r>
            <a:r>
              <a:rPr lang="fr-ca" sz="2000" dirty="0"/>
              <a:t> 2022-05 et est également affiché sur le site MMO du ministère des Relations avec les municipalités.</a:t>
            </a:r>
          </a:p>
          <a:p>
            <a:pPr lvl="1"/>
            <a:endParaRPr lang="en-CA" sz="2000" dirty="0" smtClean="0"/>
          </a:p>
          <a:p>
            <a:pPr lvl="1"/>
            <a:endParaRPr lang="en-CA" sz="2000" dirty="0"/>
          </a:p>
        </p:txBody>
      </p:sp>
      <p:sp>
        <p:nvSpPr>
          <p:cNvPr id="3" name="Title 2"/>
          <p:cNvSpPr>
            <a:spLocks noGrp="1"/>
          </p:cNvSpPr>
          <p:nvPr>
            <p:ph type="title"/>
          </p:nvPr>
        </p:nvSpPr>
        <p:spPr/>
        <p:txBody>
          <a:bodyPr>
            <a:normAutofit/>
          </a:bodyPr>
          <a:lstStyle/>
          <a:p>
            <a:r>
              <a:rPr lang="fr-ca" sz="3600"/>
              <a:t>Conseil d’une municipalité ~suite~</a:t>
            </a:r>
          </a:p>
        </p:txBody>
      </p:sp>
    </p:spTree>
    <p:extLst>
      <p:ext uri="{BB962C8B-B14F-4D97-AF65-F5344CB8AC3E}">
        <p14:creationId xmlns:p14="http://schemas.microsoft.com/office/powerpoint/2010/main" val="1440853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Rôle</a:t>
            </a:r>
          </a:p>
          <a:p>
            <a:pPr lvl="1"/>
            <a:r>
              <a:rPr lang="fr-ca"/>
              <a:t>Inculquer la confiance du public envers le processus électoral dans la municipalité et aider ceux qui ont la responsabilité de respecter les règles de financement de campagne. </a:t>
            </a:r>
          </a:p>
          <a:p>
            <a:pPr marL="392113" lvl="1" indent="0">
              <a:buNone/>
            </a:pPr>
            <a:endParaRPr lang="en-CA" sz="1000" dirty="0" smtClean="0"/>
          </a:p>
          <a:p>
            <a:r>
              <a:rPr lang="fr-ca"/>
              <a:t>Responsabilités </a:t>
            </a:r>
          </a:p>
          <a:p>
            <a:pPr lvl="1"/>
            <a:r>
              <a:rPr lang="fr-ca"/>
              <a:t>Aider le fonctionnaire électoral principal, les candidats et le conseil à se conformer aux règles de financement de campagne.</a:t>
            </a:r>
          </a:p>
        </p:txBody>
      </p:sp>
      <p:sp>
        <p:nvSpPr>
          <p:cNvPr id="3" name="Title 2"/>
          <p:cNvSpPr>
            <a:spLocks noGrp="1"/>
          </p:cNvSpPr>
          <p:nvPr>
            <p:ph type="title"/>
          </p:nvPr>
        </p:nvSpPr>
        <p:spPr/>
        <p:txBody>
          <a:bodyPr>
            <a:normAutofit/>
          </a:bodyPr>
          <a:lstStyle/>
          <a:p>
            <a:pPr algn="ctr"/>
            <a:r>
              <a:rPr lang="fr-ca"/>
              <a:t>Directeur général (DG)</a:t>
            </a:r>
          </a:p>
        </p:txBody>
      </p:sp>
    </p:spTree>
    <p:extLst>
      <p:ext uri="{BB962C8B-B14F-4D97-AF65-F5344CB8AC3E}">
        <p14:creationId xmlns:p14="http://schemas.microsoft.com/office/powerpoint/2010/main" val="36490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Rôle</a:t>
            </a:r>
          </a:p>
          <a:p>
            <a:pPr lvl="1"/>
            <a:r>
              <a:rPr lang="fr-ca"/>
              <a:t>exerce la direction et la supervision générales de la conduite des élections</a:t>
            </a:r>
          </a:p>
          <a:p>
            <a:pPr lvl="1"/>
            <a:endParaRPr lang="en-CA" dirty="0" smtClean="0"/>
          </a:p>
          <a:p>
            <a:r>
              <a:rPr lang="fr-ca"/>
              <a:t>Responsabilités </a:t>
            </a:r>
          </a:p>
          <a:p>
            <a:pPr lvl="1"/>
            <a:r>
              <a:rPr lang="fr-ca"/>
              <a:t>veiller à ce que les fonctionnaires électoraux s’acquittent de leurs fonctions avec équité et impartialité</a:t>
            </a:r>
          </a:p>
          <a:p>
            <a:pPr lvl="1"/>
            <a:r>
              <a:rPr lang="fr-ca"/>
              <a:t>donner aux fonctionnaires électoraux les directives nécessaires pour administrer la Loi</a:t>
            </a:r>
          </a:p>
        </p:txBody>
      </p:sp>
      <p:sp>
        <p:nvSpPr>
          <p:cNvPr id="3" name="Title 2"/>
          <p:cNvSpPr>
            <a:spLocks noGrp="1"/>
          </p:cNvSpPr>
          <p:nvPr>
            <p:ph type="title"/>
          </p:nvPr>
        </p:nvSpPr>
        <p:spPr/>
        <p:txBody>
          <a:bodyPr>
            <a:normAutofit fontScale="90000"/>
          </a:bodyPr>
          <a:lstStyle/>
          <a:p>
            <a:pPr algn="ctr"/>
            <a:r>
              <a:rPr lang="fr-ca"/>
              <a:t>Fonctionnaire électoral principal (FEP)</a:t>
            </a:r>
          </a:p>
        </p:txBody>
      </p:sp>
    </p:spTree>
    <p:extLst>
      <p:ext uri="{BB962C8B-B14F-4D97-AF65-F5344CB8AC3E}">
        <p14:creationId xmlns:p14="http://schemas.microsoft.com/office/powerpoint/2010/main" val="2365632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Rôles</a:t>
            </a:r>
          </a:p>
          <a:p>
            <a:pPr lvl="1"/>
            <a:r>
              <a:rPr lang="fr-ca"/>
              <a:t>personnes nommées pour administrer tout aspect de l’élection</a:t>
            </a:r>
          </a:p>
          <a:p>
            <a:pPr lvl="1"/>
            <a:endParaRPr lang="en-CA" dirty="0" smtClean="0"/>
          </a:p>
          <a:p>
            <a:r>
              <a:rPr lang="fr-ca"/>
              <a:t>Responsabilités</a:t>
            </a:r>
          </a:p>
          <a:p>
            <a:pPr lvl="1"/>
            <a:r>
              <a:rPr lang="fr-ca" b="1" u="sng"/>
              <a:t>FEP adjoint</a:t>
            </a:r>
            <a:r>
              <a:rPr lang="fr-ca"/>
              <a:t> : Fonctionnaire électoral nommé par le FEP pour aider au déroulement général de l’élection. Le FEP adjoint peut remplacer le FEP si, pour une raison quelconque, ce dernier ne peut exercer ses fonctions. </a:t>
            </a:r>
          </a:p>
        </p:txBody>
      </p:sp>
      <p:sp>
        <p:nvSpPr>
          <p:cNvPr id="3" name="Title 2"/>
          <p:cNvSpPr>
            <a:spLocks noGrp="1"/>
          </p:cNvSpPr>
          <p:nvPr>
            <p:ph type="title"/>
          </p:nvPr>
        </p:nvSpPr>
        <p:spPr/>
        <p:txBody>
          <a:bodyPr>
            <a:normAutofit fontScale="90000"/>
          </a:bodyPr>
          <a:lstStyle/>
          <a:p>
            <a:pPr algn="ctr"/>
            <a:r>
              <a:rPr lang="fr-ca"/>
              <a:t>Autres fonctionnaires électoraux </a:t>
            </a:r>
          </a:p>
        </p:txBody>
      </p:sp>
    </p:spTree>
    <p:extLst>
      <p:ext uri="{BB962C8B-B14F-4D97-AF65-F5344CB8AC3E}">
        <p14:creationId xmlns:p14="http://schemas.microsoft.com/office/powerpoint/2010/main" val="177392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ca"/>
              <a:t>Responsabilités</a:t>
            </a:r>
          </a:p>
          <a:p>
            <a:endParaRPr lang="en-CA" sz="1000" b="1" dirty="0" smtClean="0"/>
          </a:p>
          <a:p>
            <a:pPr lvl="1"/>
            <a:r>
              <a:rPr lang="fr-ca" b="1"/>
              <a:t>Fonctionnaire du scrutin</a:t>
            </a:r>
            <a:r>
              <a:rPr lang="fr-ca"/>
              <a:t> : généralement responsable du déroulement du vote au bureau de scrutin. Cette personne doit être nommée par le FEP. Elle est responsable d’un certain nombre de tâches liées au processus de scrutin, comme l’ouverture du bureau de scrutin, l’ajout d’électeurs à la liste électorale et le dépouillement des votes après la fermeture du centre de scrutin. </a:t>
            </a:r>
          </a:p>
        </p:txBody>
      </p:sp>
      <p:sp>
        <p:nvSpPr>
          <p:cNvPr id="3" name="Title 2"/>
          <p:cNvSpPr>
            <a:spLocks noGrp="1"/>
          </p:cNvSpPr>
          <p:nvPr>
            <p:ph type="title"/>
          </p:nvPr>
        </p:nvSpPr>
        <p:spPr/>
        <p:txBody>
          <a:bodyPr>
            <a:normAutofit/>
          </a:bodyPr>
          <a:lstStyle/>
          <a:p>
            <a:r>
              <a:rPr lang="fr-ca" sz="3200"/>
              <a:t>Autres fonctionnaires électoraux ~suite~</a:t>
            </a:r>
          </a:p>
        </p:txBody>
      </p:sp>
    </p:spTree>
    <p:extLst>
      <p:ext uri="{BB962C8B-B14F-4D97-AF65-F5344CB8AC3E}">
        <p14:creationId xmlns:p14="http://schemas.microsoft.com/office/powerpoint/2010/main" val="664436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69029390485243B25CDF2FA6E10DAF" ma:contentTypeVersion="1" ma:contentTypeDescription="Create a new document." ma:contentTypeScope="" ma:versionID="eed6db88a8dfde623f35c2b9c980d734">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5716B6B-FC5E-42FB-BCF9-C43E90A450E3}"/>
</file>

<file path=customXml/itemProps2.xml><?xml version="1.0" encoding="utf-8"?>
<ds:datastoreItem xmlns:ds="http://schemas.openxmlformats.org/officeDocument/2006/customXml" ds:itemID="{F584D50F-1B7C-40F6-994B-E555E8655E1E}"/>
</file>

<file path=customXml/itemProps3.xml><?xml version="1.0" encoding="utf-8"?>
<ds:datastoreItem xmlns:ds="http://schemas.openxmlformats.org/officeDocument/2006/customXml" ds:itemID="{2D097AD6-892D-412D-9AED-8306F1D57B60}"/>
</file>

<file path=docProps/app.xml><?xml version="1.0" encoding="utf-8"?>
<Properties xmlns="http://schemas.openxmlformats.org/officeDocument/2006/extended-properties" xmlns:vt="http://schemas.openxmlformats.org/officeDocument/2006/docPropsVTypes">
  <Template>Concourse</Template>
  <TotalTime>16036</TotalTime>
  <Words>1649</Words>
  <Application>Microsoft Office PowerPoint</Application>
  <PresentationFormat>On-screen Show (4:3)</PresentationFormat>
  <Paragraphs>203</Paragraphs>
  <Slides>38</Slides>
  <Notes>38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Calibri</vt:lpstr>
      <vt:lpstr>Lucida Sans Unicode</vt:lpstr>
      <vt:lpstr>Verdana</vt:lpstr>
      <vt:lpstr>Wingdings</vt:lpstr>
      <vt:lpstr>Wingdings 2</vt:lpstr>
      <vt:lpstr>Wingdings 3</vt:lpstr>
      <vt:lpstr>Concourse</vt:lpstr>
      <vt:lpstr>ÉLECTIONS GÉNÉRALES DE 2022</vt:lpstr>
      <vt:lpstr>Formation des fonctionnaires électoraux ~Avant l’élection~</vt:lpstr>
      <vt:lpstr>Aperçu de la présentation</vt:lpstr>
      <vt:lpstr>Conseil d’une municipalité </vt:lpstr>
      <vt:lpstr>Conseil d’une municipalité ~suite~</vt:lpstr>
      <vt:lpstr>Directeur général (DG)</vt:lpstr>
      <vt:lpstr>Fonctionnaire électoral principal (FEP)</vt:lpstr>
      <vt:lpstr>Autres fonctionnaires électoraux </vt:lpstr>
      <vt:lpstr>Autres fonctionnaires électoraux ~suite~</vt:lpstr>
      <vt:lpstr>PowerPoint Presentation</vt:lpstr>
      <vt:lpstr>Collaboration avec les médias</vt:lpstr>
      <vt:lpstr>Liste électorale</vt:lpstr>
      <vt:lpstr>Préparation de la liste électorale</vt:lpstr>
      <vt:lpstr>PowerPoint Presentation</vt:lpstr>
      <vt:lpstr>PowerPoint Presentation</vt:lpstr>
      <vt:lpstr>Mise à jour et révision de la liste électorale</vt:lpstr>
      <vt:lpstr>Changements à la liste électorale</vt:lpstr>
      <vt:lpstr>Avis public de liste électorale</vt:lpstr>
      <vt:lpstr>PowerPoint Presentation</vt:lpstr>
      <vt:lpstr>PowerPoint Presentation</vt:lpstr>
      <vt:lpstr>Avis public de protection de la sécurité personnelle</vt:lpstr>
      <vt:lpstr>PowerPoint Presentation</vt:lpstr>
      <vt:lpstr>PowerPoint Presentation</vt:lpstr>
      <vt:lpstr>Accès/distribution de la liste électorale</vt:lpstr>
      <vt:lpstr>Établissement de bureaux de scrutin</vt:lpstr>
      <vt:lpstr>Établissement de bureaux de scrutin</vt:lpstr>
      <vt:lpstr>Inscription</vt:lpstr>
      <vt:lpstr>PowerPoint Presentation</vt:lpstr>
      <vt:lpstr>Mises en candidature</vt:lpstr>
      <vt:lpstr>PowerPoint Presentation</vt:lpstr>
      <vt:lpstr>PowerPoint Presentation</vt:lpstr>
      <vt:lpstr>PowerPoint Presentation</vt:lpstr>
      <vt:lpstr>Agent officiel et représentants</vt:lpstr>
      <vt:lpstr>PowerPoint Presentation</vt:lpstr>
      <vt:lpstr>PowerPoint Presentation</vt:lpstr>
      <vt:lpstr>Déclenchement d’une élection</vt:lpstr>
      <vt:lpstr>PowerPoint Presentation</vt:lpstr>
      <vt:lpstr>Formation des fonctionnaires électoraux</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2006 GENERAL ELECTION</dc:title>
  <dc:creator>GaiAnderso</dc:creator>
  <cp:lastModifiedBy>Afuang, Velline (MR)</cp:lastModifiedBy>
  <cp:revision>575</cp:revision>
  <cp:lastPrinted>2018-01-23T22:36:41Z</cp:lastPrinted>
  <dcterms:created xsi:type="dcterms:W3CDTF">2005-10-18T13:47:39Z</dcterms:created>
  <dcterms:modified xsi:type="dcterms:W3CDTF">2022-07-13T19:02:35Z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0x010100FF69029390485243B25CDF2FA6E10DAF</vt:lpwstr>
  </property>
</Properties>
</file>