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5.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4.xml" ContentType="application/vnd.openxmlformats-officedocument.presentationml.notesSlide+xml"/>
  <Override PartName="/ppt/notesSlides/notesSlide6.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8" r:id="rId1"/>
  </p:sldMasterIdLst>
  <p:notesMasterIdLst>
    <p:notesMasterId r:id="rId17"/>
  </p:notesMasterIdLst>
  <p:handoutMasterIdLst>
    <p:handoutMasterId r:id="rId18"/>
  </p:handoutMasterIdLst>
  <p:sldIdLst>
    <p:sldId id="426" r:id="rId2"/>
    <p:sldId id="390" r:id="rId3"/>
    <p:sldId id="395" r:id="rId4"/>
    <p:sldId id="392" r:id="rId5"/>
    <p:sldId id="420" r:id="rId6"/>
    <p:sldId id="389" r:id="rId7"/>
    <p:sldId id="391" r:id="rId8"/>
    <p:sldId id="393" r:id="rId9"/>
    <p:sldId id="394" r:id="rId10"/>
    <p:sldId id="425" r:id="rId11"/>
    <p:sldId id="388" r:id="rId12"/>
    <p:sldId id="431" r:id="rId13"/>
    <p:sldId id="414" r:id="rId14"/>
    <p:sldId id="430" r:id="rId15"/>
    <p:sldId id="422" r:id="rId16"/>
  </p:sldIdLst>
  <p:sldSz cx="9144000" cy="6858000" type="screen4x3"/>
  <p:notesSz cx="7010400" cy="92964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cksymchuk, Delores (MR)" initials="MD(" lastIdx="0" clrIdx="0">
    <p:extLst>
      <p:ext uri="{19B8F6BF-5375-455C-9EA6-DF929625EA0E}">
        <p15:presenceInfo xmlns:p15="http://schemas.microsoft.com/office/powerpoint/2012/main" userId="Macksymchuk, Delores (MR)" providerId="None"/>
      </p:ext>
    </p:extLst>
  </p:cmAuthor>
  <p:cmAuthor id="2" name="Ghosh, Prabal" initials="GP" lastIdx="16" clrIdx="1">
    <p:extLst>
      <p:ext uri="{19B8F6BF-5375-455C-9EA6-DF929625EA0E}">
        <p15:presenceInfo xmlns:p15="http://schemas.microsoft.com/office/powerpoint/2012/main" userId="S-1-5-21-271331182-1959533904-1735737224-183073" providerId="AD"/>
      </p:ext>
    </p:extLst>
  </p:cmAuthor>
  <p:cmAuthor id="3" name="Ben" initials="BL" lastIdx="11" clrIdx="2">
    <p:extLst>
      <p:ext uri="{19B8F6BF-5375-455C-9EA6-DF929625EA0E}">
        <p15:presenceInfo xmlns:p15="http://schemas.microsoft.com/office/powerpoint/2012/main" userId="Ben" providerId="None"/>
      </p:ext>
    </p:extLst>
  </p:cmAuthor>
  <p:cmAuthor id="4" name="St. Amant, Michel (FIN)" initials="SAM(" lastIdx="1" clrIdx="3">
    <p:extLst>
      <p:ext uri="{19B8F6BF-5375-455C-9EA6-DF929625EA0E}">
        <p15:presenceInfo xmlns:p15="http://schemas.microsoft.com/office/powerpoint/2012/main" userId="S-1-5-21-271331182-1959533904-1735737224-939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24" autoAdjust="0"/>
    <p:restoredTop sz="86131" autoAdjust="0"/>
  </p:normalViewPr>
  <p:slideViewPr>
    <p:cSldViewPr>
      <p:cViewPr varScale="1">
        <p:scale>
          <a:sx n="90" d="100"/>
          <a:sy n="90" d="100"/>
        </p:scale>
        <p:origin x="203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2784"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082"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3" name="Rectangle 3"/>
          <p:cNvSpPr>
            <a:spLocks noGrp="1" noChangeArrowheads="1"/>
          </p:cNvSpPr>
          <p:nvPr>
            <p:ph type="dt" sz="quarter" idx="1"/>
          </p:nvPr>
        </p:nvSpPr>
        <p:spPr bwMode="auto">
          <a:xfrm>
            <a:off x="3970338" y="1"/>
            <a:ext cx="3038475" cy="465138"/>
          </a:xfrm>
          <a:prstGeom prst="rect">
            <a:avLst/>
          </a:prstGeom>
          <a:noFill/>
          <a:ln w="9525">
            <a:noFill/>
            <a:miter lim="800000"/>
            <a:headEnd/>
            <a:tailEnd/>
          </a:ln>
          <a:effectLst/>
        </p:spPr>
        <p:txBody>
          <a:bodyPr vert="horz" wrap="square" lIns="91713" tIns="45857" rIns="91713" bIns="45857" numCol="1" anchor="t" anchorCtr="0" compatLnSpc="1">
            <a:prstTxWarp prst="textNoShape">
              <a:avLst/>
            </a:prstTxWarp>
          </a:bodyPr>
          <a:lstStyle>
            <a:lvl1pPr algn="r" defTabSz="917478" eaLnBrk="1" hangingPunct="1">
              <a:defRPr sz="1200">
                <a:latin typeface="Arial" charset="0"/>
              </a:defRPr>
            </a:lvl1pPr>
          </a:lstStyle>
          <a:p>
            <a:pPr>
              <a:defRPr/>
            </a:pPr>
            <a:endParaRPr lang="en-US"/>
          </a:p>
        </p:txBody>
      </p:sp>
      <p:sp>
        <p:nvSpPr>
          <p:cNvPr id="174084" name="Rectangle 4"/>
          <p:cNvSpPr>
            <a:spLocks noGrp="1" noChangeArrowheads="1"/>
          </p:cNvSpPr>
          <p:nvPr>
            <p:ph type="ftr" sz="quarter" idx="2"/>
          </p:nvPr>
        </p:nvSpPr>
        <p:spPr bwMode="auto">
          <a:xfrm>
            <a:off x="1"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defTabSz="917478" eaLnBrk="1" hangingPunct="1">
              <a:defRPr sz="1200">
                <a:latin typeface="Arial" charset="0"/>
              </a:defRPr>
            </a:lvl1pPr>
          </a:lstStyle>
          <a:p>
            <a:pPr>
              <a:defRPr/>
            </a:pPr>
            <a:endParaRPr lang="en-US"/>
          </a:p>
        </p:txBody>
      </p:sp>
      <p:sp>
        <p:nvSpPr>
          <p:cNvPr id="174085"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1713" tIns="45857" rIns="91713" bIns="45857" numCol="1" anchor="b" anchorCtr="0" compatLnSpc="1">
            <a:prstTxWarp prst="textNoShape">
              <a:avLst/>
            </a:prstTxWarp>
          </a:bodyPr>
          <a:lstStyle>
            <a:lvl1pPr algn="r" defTabSz="917478" eaLnBrk="1" hangingPunct="1">
              <a:defRPr sz="1200"/>
            </a:lvl1pPr>
          </a:lstStyle>
          <a:p>
            <a:fld id="{86296F30-FC58-4C92-9943-05FCF452B4C9}"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1" name="Rectangle 3"/>
          <p:cNvSpPr>
            <a:spLocks noGrp="1" noChangeArrowheads="1"/>
          </p:cNvSpPr>
          <p:nvPr>
            <p:ph type="dt" idx="1"/>
          </p:nvPr>
        </p:nvSpPr>
        <p:spPr bwMode="auto">
          <a:xfrm>
            <a:off x="3970338" y="1"/>
            <a:ext cx="3038475" cy="465138"/>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lvl1pPr algn="r" defTabSz="931765" eaLnBrk="1" hangingPunct="1">
              <a:defRPr sz="1200">
                <a:latin typeface="Arial" charset="0"/>
              </a:defRPr>
            </a:lvl1pPr>
          </a:lstStyle>
          <a:p>
            <a:pPr>
              <a:defRPr/>
            </a:pPr>
            <a:endParaRPr lang="en-US"/>
          </a:p>
        </p:txBody>
      </p:sp>
      <p:sp>
        <p:nvSpPr>
          <p:cNvPr id="82948"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3" name="Rectangle 5"/>
          <p:cNvSpPr>
            <a:spLocks noGrp="1" noChangeArrowheads="1"/>
          </p:cNvSpPr>
          <p:nvPr>
            <p:ph type="body" sz="quarter" idx="3"/>
          </p:nvPr>
        </p:nvSpPr>
        <p:spPr bwMode="auto">
          <a:xfrm>
            <a:off x="701676" y="4416425"/>
            <a:ext cx="5607050" cy="4183063"/>
          </a:xfrm>
          <a:prstGeom prst="rect">
            <a:avLst/>
          </a:prstGeom>
          <a:noFill/>
          <a:ln w="9525">
            <a:noFill/>
            <a:miter lim="800000"/>
            <a:headEnd/>
            <a:tailEnd/>
          </a:ln>
          <a:effectLst/>
        </p:spPr>
        <p:txBody>
          <a:bodyPr vert="horz" wrap="square" lIns="93153" tIns="46576" rIns="93153" bIns="465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3254" name="Rectangle 6"/>
          <p:cNvSpPr>
            <a:spLocks noGrp="1" noChangeArrowheads="1"/>
          </p:cNvSpPr>
          <p:nvPr>
            <p:ph type="ftr" sz="quarter" idx="4"/>
          </p:nvPr>
        </p:nvSpPr>
        <p:spPr bwMode="auto">
          <a:xfrm>
            <a:off x="1"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defTabSz="931765" eaLnBrk="1" hangingPunct="1">
              <a:defRPr sz="1200">
                <a:latin typeface="Arial" charset="0"/>
              </a:defRPr>
            </a:lvl1pPr>
          </a:lstStyle>
          <a:p>
            <a:pPr>
              <a:defRPr/>
            </a:pPr>
            <a:endParaRPr lang="en-US"/>
          </a:p>
        </p:txBody>
      </p:sp>
      <p:sp>
        <p:nvSpPr>
          <p:cNvPr id="53255"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53" tIns="46576" rIns="93153" bIns="46576" numCol="1" anchor="b" anchorCtr="0" compatLnSpc="1">
            <a:prstTxWarp prst="textNoShape">
              <a:avLst/>
            </a:prstTxWarp>
          </a:bodyPr>
          <a:lstStyle>
            <a:lvl1pPr algn="r" defTabSz="931765" eaLnBrk="1" hangingPunct="1">
              <a:defRPr sz="1200"/>
            </a:lvl1pPr>
          </a:lstStyle>
          <a:p>
            <a:fld id="{38363400-FA1E-4591-8C23-332750D20E70}"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1" dirty="0">
              <a:solidFill>
                <a:srgbClr val="FF0000"/>
              </a:solidFill>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2</a:t>
            </a:fld>
            <a:endParaRPr lang="en-US" altLang="en-US"/>
          </a:p>
        </p:txBody>
      </p:sp>
    </p:spTree>
    <p:extLst>
      <p:ext uri="{BB962C8B-B14F-4D97-AF65-F5344CB8AC3E}">
        <p14:creationId xmlns:p14="http://schemas.microsoft.com/office/powerpoint/2010/main" val="12441867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It is not expected that Manitoba municipalities would have borrowing or contractual obligations that are denominated in a foreign currency,</a:t>
            </a:r>
            <a:r>
              <a:rPr lang="en-CA" baseline="0" dirty="0" smtClean="0"/>
              <a:t> so this standard change is unlikely to have an effect on Manitoba municipalities.</a:t>
            </a:r>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13</a:t>
            </a:fld>
            <a:endParaRPr lang="en-US" altLang="en-US"/>
          </a:p>
        </p:txBody>
      </p:sp>
    </p:spTree>
    <p:extLst>
      <p:ext uri="{BB962C8B-B14F-4D97-AF65-F5344CB8AC3E}">
        <p14:creationId xmlns:p14="http://schemas.microsoft.com/office/powerpoint/2010/main" val="40082106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i="0" baseline="0" dirty="0" smtClean="0"/>
              <a:t>Derivatives are investments involving a financial contract whose value depends on fluctuations in the value of an underlying asset. However, u</a:t>
            </a:r>
            <a:r>
              <a:rPr lang="en-CA" baseline="0" dirty="0" smtClean="0"/>
              <a:t>nder </a:t>
            </a:r>
            <a:r>
              <a:rPr lang="en-CA" i="0" baseline="0" dirty="0" smtClean="0"/>
              <a:t>section 181 of</a:t>
            </a:r>
            <a:r>
              <a:rPr lang="en-CA" baseline="0" dirty="0" smtClean="0"/>
              <a:t> </a:t>
            </a:r>
            <a:r>
              <a:rPr lang="en-CA" i="1" baseline="0" dirty="0" smtClean="0"/>
              <a:t>The Municipal Act</a:t>
            </a:r>
            <a:r>
              <a:rPr lang="en-CA" i="0" baseline="0" dirty="0" smtClean="0"/>
              <a:t>, municipalities are generally only permitted to invest in investments that are issued by other governments, or guaranteed by banks, which would not typically be derivatives, or include a derivative component. As a result, this standard is not expected to have an effect on Manitoba municipalities. If you believe you do have derivatives as an investment, such as futures or forward contracts, swaps or options, then you should carefully review those investments with an accounting professional in the context of the investments permitted by </a:t>
            </a:r>
            <a:r>
              <a:rPr lang="en-CA" i="1" baseline="0" dirty="0" smtClean="0"/>
              <a:t>The Municipal Act</a:t>
            </a:r>
            <a:r>
              <a:rPr lang="en-CA" i="0" baseline="0" dirty="0" smtClean="0"/>
              <a:t>.</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14</a:t>
            </a:fld>
            <a:endParaRPr lang="en-US" altLang="en-US"/>
          </a:p>
        </p:txBody>
      </p:sp>
    </p:spTree>
    <p:extLst>
      <p:ext uri="{BB962C8B-B14F-4D97-AF65-F5344CB8AC3E}">
        <p14:creationId xmlns:p14="http://schemas.microsoft.com/office/powerpoint/2010/main" val="20389894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These accounting standard changes are not expected to have significant effects on most Manitoba municipalities.</a:t>
            </a:r>
          </a:p>
          <a:p>
            <a:endParaRPr lang="en-CA" dirty="0" smtClean="0"/>
          </a:p>
          <a:p>
            <a:endParaRPr lang="en-CA" i="0" baseline="0" dirty="0" smtClean="0"/>
          </a:p>
          <a:p>
            <a:r>
              <a:rPr lang="en-CA" i="0" baseline="0" dirty="0" smtClean="0"/>
              <a:t>Standard PS 3400 on Revenue introduces the concept of distinguishing between government revenue based on transactions where there is a transaction, such as a fee for services, and revenue based on a government’s authority to claim or require revenue from someone, such as taxes. This conceptual change is not expected to affect how most municipalities recognize revenue on a day-to-day basis. </a:t>
            </a:r>
          </a:p>
          <a:p>
            <a:pPr marL="628650" lvl="1" indent="-171450">
              <a:buFont typeface="Arial" panose="020B0604020202020204" pitchFamily="34" charset="0"/>
              <a:buChar char="•"/>
            </a:pPr>
            <a:r>
              <a:rPr lang="en-CA" i="1" baseline="0" dirty="0" smtClean="0"/>
              <a:t>Note: For revenue based on a transaction, in some cases the revenue would be recognized over time as performance obligations are fulfilled, and the standard creates a five-part test to determine whether the revenue should be recognized over a period of time instead of a point in time.</a:t>
            </a:r>
          </a:p>
          <a:p>
            <a:endParaRPr lang="en-CA" i="0" baseline="0" dirty="0" smtClean="0"/>
          </a:p>
          <a:p>
            <a:r>
              <a:rPr lang="en-CA" sz="1200" i="0" kern="1200" baseline="0" dirty="0" smtClean="0">
                <a:solidFill>
                  <a:schemeClr val="tx1"/>
                </a:solidFill>
                <a:latin typeface="Arial" charset="0"/>
                <a:ea typeface="+mn-ea"/>
                <a:cs typeface="+mn-cs"/>
              </a:rPr>
              <a:t>The P3 standard comes into effect for 2024. The vast majority of municipalities in Manitoba do not have public private partnerships (P3s) in place. These are complicated agreements, normally related to the development or operation of Tangible Capital Assets for a long period of time, and involve the sharing or transfer of risk between the municipality and the private partner. If your municipality has a P3 agreement, you should likely consult an accounting professional in 2024 regarding this standard.</a:t>
            </a: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15</a:t>
            </a:fld>
            <a:endParaRPr lang="en-US" altLang="en-US"/>
          </a:p>
        </p:txBody>
      </p:sp>
    </p:spTree>
    <p:extLst>
      <p:ext uri="{BB962C8B-B14F-4D97-AF65-F5344CB8AC3E}">
        <p14:creationId xmlns:p14="http://schemas.microsoft.com/office/powerpoint/2010/main" val="24289862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aseline="0" dirty="0" smtClean="0"/>
              <a:t>The new standard was introduced by the Public Sector Accounting Board (PSAB), which is the independent authority for establishing accounting standards for all public sector organizations across Canada. The standards are not the result of action by Manitoba.</a:t>
            </a:r>
          </a:p>
          <a:p>
            <a:endParaRPr lang="en-CA"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CA" dirty="0" smtClean="0"/>
              <a:t>The standard affects all levels of government, and the entities</a:t>
            </a:r>
            <a:r>
              <a:rPr lang="en-CA" baseline="0" dirty="0" smtClean="0"/>
              <a:t> that they control</a:t>
            </a:r>
            <a:r>
              <a:rPr lang="en-CA" dirty="0" smtClean="0"/>
              <a:t>. It will require you to assess</a:t>
            </a:r>
            <a:r>
              <a:rPr lang="en-CA" baseline="0" dirty="0" smtClean="0"/>
              <a:t> whether you have this type of liability, and if so, to gather information so that you can make a reasonable estimate of the cost of the liability.</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3</a:t>
            </a:fld>
            <a:endParaRPr lang="en-US" altLang="en-US"/>
          </a:p>
        </p:txBody>
      </p:sp>
    </p:spTree>
    <p:extLst>
      <p:ext uri="{BB962C8B-B14F-4D97-AF65-F5344CB8AC3E}">
        <p14:creationId xmlns:p14="http://schemas.microsoft.com/office/powerpoint/2010/main" val="3836533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Objectives of the audited financial statements are to present users with accurate, relevant and timely information.</a:t>
            </a:r>
            <a:r>
              <a:rPr lang="en-CA" baseline="0" dirty="0" smtClean="0"/>
              <a:t> Asset retirement obligations have evolved over time, and may represent significant liabilities that were not previously being captured in municipalities’ audited financial statements. Estimating and reporting on these obligations is an important way to ensure that audited financial statements present a true picture of a municipality’s financial health.</a:t>
            </a:r>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4</a:t>
            </a:fld>
            <a:endParaRPr lang="en-US" altLang="en-US"/>
          </a:p>
        </p:txBody>
      </p:sp>
    </p:spTree>
    <p:extLst>
      <p:ext uri="{BB962C8B-B14F-4D97-AF65-F5344CB8AC3E}">
        <p14:creationId xmlns:p14="http://schemas.microsoft.com/office/powerpoint/2010/main" val="22397361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dirty="0" smtClean="0"/>
              <a:t>It is important to note that asset retirement obligations arise</a:t>
            </a:r>
            <a:r>
              <a:rPr lang="en-CA" baseline="0" dirty="0" smtClean="0"/>
              <a:t> from legal obligations. These legal obligations could come from contracts or agreements you’ve entered into, such as a lease agreement where you have to remove something once your lease is expired. They can also come from legislation – if a federal or provincial law, or one of your own by-laws, requires you to dispose of part of an asset in a particular way, such as disposing of asbestos when a building is being decommissioned, that is an asset retirement obligation. These requirements could also come from conditions on permits or licenses that you hold.</a:t>
            </a:r>
            <a:endParaRPr lang="en-CA" dirty="0" smtClean="0"/>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5</a:t>
            </a:fld>
            <a:endParaRPr lang="en-US" altLang="en-US"/>
          </a:p>
        </p:txBody>
      </p:sp>
    </p:spTree>
    <p:extLst>
      <p:ext uri="{BB962C8B-B14F-4D97-AF65-F5344CB8AC3E}">
        <p14:creationId xmlns:p14="http://schemas.microsoft.com/office/powerpoint/2010/main" val="35217231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Some common examples of AROs are listed here. </a:t>
            </a:r>
          </a:p>
          <a:p>
            <a:endParaRPr lang="en-CA" dirty="0" smtClean="0"/>
          </a:p>
          <a:p>
            <a:r>
              <a:rPr lang="en-CA" dirty="0" smtClean="0"/>
              <a:t>For landfills, most municipalities will have collected information on these</a:t>
            </a:r>
            <a:r>
              <a:rPr lang="en-CA" baseline="0" dirty="0" smtClean="0"/>
              <a:t> because similar reporting was required under a previous accounting standard on post-closure liabilities for landfills. For these other assets, if your municipality owns them, you will likely need to develop similar information to that which was prepared for your landfill.</a:t>
            </a:r>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6</a:t>
            </a:fld>
            <a:endParaRPr lang="en-US" altLang="en-US"/>
          </a:p>
        </p:txBody>
      </p:sp>
    </p:spTree>
    <p:extLst>
      <p:ext uri="{BB962C8B-B14F-4D97-AF65-F5344CB8AC3E}">
        <p14:creationId xmlns:p14="http://schemas.microsoft.com/office/powerpoint/2010/main" val="1921212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i="0" baseline="0" dirty="0" smtClean="0"/>
              <a:t>Improper use of a TCA – Not a legal obligation to incur a retirement cost.</a:t>
            </a:r>
          </a:p>
          <a:p>
            <a:pPr marL="171450" indent="-171450">
              <a:buFont typeface="Arial" panose="020B0604020202020204" pitchFamily="34" charset="0"/>
              <a:buChar char="•"/>
            </a:pPr>
            <a:r>
              <a:rPr lang="en-CA" i="0" baseline="0" dirty="0" smtClean="0"/>
              <a:t>Preparing for alternate use – Not a legal obligation to incur a retirement cost, and not based on a past transaction/event – present/future decision.</a:t>
            </a:r>
          </a:p>
          <a:p>
            <a:pPr marL="171450" indent="-171450">
              <a:buFont typeface="Arial" panose="020B0604020202020204" pitchFamily="34" charset="0"/>
              <a:buChar char="•"/>
            </a:pPr>
            <a:r>
              <a:rPr lang="en-CA" i="0" baseline="0" dirty="0" smtClean="0"/>
              <a:t>Unplanned event, such as contamination – many unplanned events would not create retirement obligations. If it does contaminate a site, then that is dealt with under a different accounting standard on contaminated sites.</a:t>
            </a:r>
          </a:p>
          <a:p>
            <a:pPr marL="171450" indent="-171450">
              <a:buFont typeface="Arial" panose="020B0604020202020204" pitchFamily="34" charset="0"/>
              <a:buChar char="•"/>
            </a:pPr>
            <a:r>
              <a:rPr lang="en-CA" i="0" baseline="0" dirty="0" smtClean="0"/>
              <a:t>Waste or by-products – these are the result of regular operations, and are not a legal obligation on the asset’s retirement.</a:t>
            </a:r>
          </a:p>
          <a:p>
            <a:pPr marL="171450" indent="-171450">
              <a:buFont typeface="Arial" panose="020B0604020202020204" pitchFamily="34" charset="0"/>
              <a:buChar char="•"/>
            </a:pPr>
            <a:r>
              <a:rPr lang="en-CA" i="0" baseline="0" dirty="0" smtClean="0"/>
              <a:t>Plans to sell or dispose of a TCA – plans are not legal obligations, and are not a past event.</a:t>
            </a:r>
          </a:p>
          <a:p>
            <a:pPr marL="171450" indent="-171450">
              <a:buFont typeface="Arial" panose="020B0604020202020204" pitchFamily="34" charset="0"/>
              <a:buChar char="•"/>
            </a:pPr>
            <a:r>
              <a:rPr lang="en-CA" i="0" baseline="0" dirty="0" smtClean="0"/>
              <a:t>Costs of maintenance and operation – not legal obligations on retirement, and not based on a past transaction</a:t>
            </a:r>
          </a:p>
          <a:p>
            <a:pPr marL="171450" indent="-171450">
              <a:buFont typeface="Arial" panose="020B0604020202020204" pitchFamily="34" charset="0"/>
              <a:buChar char="•"/>
            </a:pPr>
            <a:r>
              <a:rPr lang="en-CA" i="0" baseline="0" dirty="0" smtClean="0"/>
              <a:t>Cost of bringing a building up to code – not a legal obligation on retirement (unless it’s been required by a contract – in that case, it could be an ARO)</a:t>
            </a:r>
          </a:p>
          <a:p>
            <a:pPr marL="171450" indent="-171450">
              <a:buFont typeface="Arial" panose="020B0604020202020204" pitchFamily="34" charset="0"/>
              <a:buChar char="•"/>
            </a:pPr>
            <a:r>
              <a:rPr lang="en-CA" i="0" baseline="0" dirty="0" smtClean="0"/>
              <a:t>Contaminated sites – while at first glance these potentially do meet the requirements of an ARO, contaminated sites are dealt with under a different accounting standard, so they are not reported as AROs.</a:t>
            </a:r>
            <a:endParaRPr lang="en-CA" i="1"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8</a:t>
            </a:fld>
            <a:endParaRPr lang="en-US" altLang="en-US"/>
          </a:p>
        </p:txBody>
      </p:sp>
    </p:spTree>
    <p:extLst>
      <p:ext uri="{BB962C8B-B14F-4D97-AF65-F5344CB8AC3E}">
        <p14:creationId xmlns:p14="http://schemas.microsoft.com/office/powerpoint/2010/main" val="42714574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 ARO standard comes into effect for municipalities</a:t>
            </a:r>
            <a:r>
              <a:rPr lang="en-CA" baseline="0" dirty="0" smtClean="0"/>
              <a:t> in 2023. This means </a:t>
            </a:r>
            <a:r>
              <a:rPr lang="en-CA" dirty="0" smtClean="0"/>
              <a:t>that your 2023 audited financial statements will need to report on your AROs. As you know,</a:t>
            </a:r>
            <a:r>
              <a:rPr lang="en-CA" baseline="0" dirty="0" smtClean="0"/>
              <a:t> the 2023 audited statements are due on June 30, 2024.</a:t>
            </a:r>
          </a:p>
          <a:p>
            <a:endParaRPr lang="en-CA" baseline="0" dirty="0" smtClean="0"/>
          </a:p>
          <a:p>
            <a:r>
              <a:rPr lang="en-CA" baseline="0" dirty="0" smtClean="0"/>
              <a:t>This means that during 2023, you will need to:</a:t>
            </a:r>
          </a:p>
          <a:p>
            <a:pPr marL="228600" indent="-228600">
              <a:buFont typeface="+mj-lt"/>
              <a:buAutoNum type="arabicPeriod"/>
            </a:pPr>
            <a:r>
              <a:rPr lang="en-CA" baseline="0" dirty="0" smtClean="0"/>
              <a:t>Review all your assets to determine whether any have AROs associated with them</a:t>
            </a:r>
          </a:p>
          <a:p>
            <a:pPr marL="228600" indent="-228600">
              <a:buFont typeface="+mj-lt"/>
              <a:buAutoNum type="arabicPeriod"/>
            </a:pPr>
            <a:r>
              <a:rPr lang="en-CA" baseline="0" dirty="0" smtClean="0"/>
              <a:t>Collect information so that you can estimate the retirement obligation. This means determining what exactly the obligation is. This means determining when in the future the ARO is likely to occur, and is probably based on your estimates of the life remaining on the asset. This means determining what the projected cost of the ARO would be, probably by assessing the cost today and extrapolating based on the expected retirement date.</a:t>
            </a:r>
          </a:p>
          <a:p>
            <a:pPr marL="685800" lvl="1" indent="-228600">
              <a:buFont typeface="+mj-lt"/>
              <a:buAutoNum type="arabicPeriod"/>
            </a:pPr>
            <a:r>
              <a:rPr lang="en-CA" baseline="0" dirty="0" smtClean="0"/>
              <a:t>Some of the assets that you’re using may be fully amortized, and already beyond their expected useful life. For those, you will still need to estimate the remaining years they will be in service to determine when the ARO will actually occur and estimate its cost.</a:t>
            </a:r>
          </a:p>
          <a:p>
            <a:pPr marL="228600" indent="-228600">
              <a:buFont typeface="+mj-lt"/>
              <a:buAutoNum type="arabicPeriod"/>
            </a:pPr>
            <a:r>
              <a:rPr lang="en-CA" dirty="0" smtClean="0"/>
              <a:t>Arrange</a:t>
            </a:r>
            <a:r>
              <a:rPr lang="en-CA" baseline="0" dirty="0" smtClean="0"/>
              <a:t> for any professional advice required. Some retirement obligations may be complex. For example, the ARO that would occur on retirement of a lagoon would depend on the specific lagoon site, its size, composition, level of </a:t>
            </a:r>
            <a:r>
              <a:rPr lang="en-CA" baseline="0" dirty="0" err="1" smtClean="0"/>
              <a:t>biosolids</a:t>
            </a:r>
            <a:r>
              <a:rPr lang="en-CA" baseline="0" dirty="0" smtClean="0"/>
              <a:t>, etc. Once you’ve identified assets that may have an ARO, you should talk to your auditors to see what level of information they will expect to see to support estimates of your AROs. You may need to hire a professional to develop a reliable estimate of the extent and expected cost of an ARO, and if you expect to incur such costs, they should be provided for in your 2023 Financial Plan.</a:t>
            </a:r>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9</a:t>
            </a:fld>
            <a:endParaRPr lang="en-US" altLang="en-US"/>
          </a:p>
        </p:txBody>
      </p:sp>
    </p:spTree>
    <p:extLst>
      <p:ext uri="{BB962C8B-B14F-4D97-AF65-F5344CB8AC3E}">
        <p14:creationId xmlns:p14="http://schemas.microsoft.com/office/powerpoint/2010/main" val="33288643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solidFill>
                  <a:srgbClr val="FF0000"/>
                </a:solidFill>
                <a:latin typeface="+mn-lt"/>
              </a:rPr>
              <a:t>The 2 big standards that have to be adopted in 2023 are ARO PS 3280 and Financial Instruments PS 3450.</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b="1" dirty="0" smtClean="0">
              <a:solidFill>
                <a:srgbClr val="FF0000"/>
              </a:solidFill>
              <a:latin typeface="+mn-lt"/>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CA" b="1" dirty="0" smtClean="0">
                <a:solidFill>
                  <a:srgbClr val="FF0000"/>
                </a:solidFill>
                <a:latin typeface="+mn-lt"/>
              </a:rPr>
              <a:t>The following standards have to be adopted in the same period as Financial Instruments PS 3450:</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en-CA" b="1" dirty="0" smtClean="0">
                <a:solidFill>
                  <a:srgbClr val="FF0000"/>
                </a:solidFill>
                <a:latin typeface="+mn-lt"/>
              </a:rPr>
              <a:t>Financial</a:t>
            </a:r>
            <a:r>
              <a:rPr lang="en-CA" b="1" baseline="0" dirty="0" smtClean="0">
                <a:solidFill>
                  <a:srgbClr val="FF0000"/>
                </a:solidFill>
                <a:latin typeface="+mn-lt"/>
              </a:rPr>
              <a:t> Statement Presentation PS 1201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en-CA" b="1" dirty="0" smtClean="0">
                <a:solidFill>
                  <a:srgbClr val="FF0000"/>
                </a:solidFill>
                <a:latin typeface="+mn-lt"/>
              </a:rPr>
              <a:t>Foreign currency translation PS 2601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en-CA" b="1" dirty="0" smtClean="0">
                <a:solidFill>
                  <a:srgbClr val="FF0000"/>
                </a:solidFill>
                <a:latin typeface="+mn-lt"/>
              </a:rPr>
              <a:t>Portfolio investments PS</a:t>
            </a:r>
            <a:r>
              <a:rPr lang="en-CA" b="1" baseline="0" dirty="0" smtClean="0">
                <a:solidFill>
                  <a:srgbClr val="FF0000"/>
                </a:solidFill>
                <a:latin typeface="+mn-lt"/>
              </a:rPr>
              <a:t> 3041</a:t>
            </a:r>
          </a:p>
          <a:p>
            <a:pPr marL="628650" marR="0" lvl="1"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endParaRPr lang="en-CA" b="1" baseline="0" dirty="0" smtClean="0">
              <a:solidFill>
                <a:srgbClr val="FF0000"/>
              </a:solidFill>
              <a:latin typeface="+mn-lt"/>
            </a:endParaRPr>
          </a:p>
          <a:p>
            <a:pPr marL="171450" marR="0" lvl="0" indent="-171450" algn="l" defTabSz="914400" rtl="0" eaLnBrk="0" fontAlgn="base" latinLnBrk="0" hangingPunct="0">
              <a:lnSpc>
                <a:spcPct val="100000"/>
              </a:lnSpc>
              <a:spcBef>
                <a:spcPct val="30000"/>
              </a:spcBef>
              <a:spcAft>
                <a:spcPct val="0"/>
              </a:spcAft>
              <a:buClrTx/>
              <a:buSzTx/>
              <a:buFont typeface="Courier New" panose="02070309020205020404" pitchFamily="49" charset="0"/>
              <a:buChar char="o"/>
              <a:tabLst/>
              <a:defRPr/>
            </a:pPr>
            <a:r>
              <a:rPr lang="en-CA" b="1" baseline="0" dirty="0" smtClean="0">
                <a:solidFill>
                  <a:srgbClr val="FF0000"/>
                </a:solidFill>
                <a:latin typeface="+mn-lt"/>
              </a:rPr>
              <a:t>Revenue PS 3400 and P3 PS 3160 PPP have to be adopted in 2024</a:t>
            </a:r>
            <a:endParaRPr lang="en-CA" b="1" dirty="0">
              <a:solidFill>
                <a:srgbClr val="FF0000"/>
              </a:solidFill>
              <a:latin typeface="+mn-lt"/>
            </a:endParaRPr>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11</a:t>
            </a:fld>
            <a:endParaRPr lang="en-US" altLang="en-US"/>
          </a:p>
        </p:txBody>
      </p:sp>
    </p:spTree>
    <p:extLst>
      <p:ext uri="{BB962C8B-B14F-4D97-AF65-F5344CB8AC3E}">
        <p14:creationId xmlns:p14="http://schemas.microsoft.com/office/powerpoint/2010/main" val="65265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CA" i="0" baseline="0" dirty="0" smtClean="0"/>
              <a:t>Standard PS 1201 introduces a new page to the audited financial statements – the Statement of </a:t>
            </a:r>
            <a:r>
              <a:rPr lang="en-CA" i="0" baseline="0" dirty="0" err="1" smtClean="0"/>
              <a:t>Remeasurement</a:t>
            </a:r>
            <a:r>
              <a:rPr lang="en-CA" i="0" baseline="0" dirty="0" smtClean="0"/>
              <a:t> Gains and Losses. This statement is largely for reporting on year-to-year changes in the measurement of foreign currency or investments measured at fair market value (e.g. stocks), and financial instruments with a derivative component, which are unlikely to be applicable to most Manitoba municipalities. In some cases, however, it is possible that income from some consolidated entities may need to be reported on the Statement of </a:t>
            </a:r>
            <a:r>
              <a:rPr lang="en-CA" i="0" baseline="0" dirty="0" err="1" smtClean="0"/>
              <a:t>Remeasurement</a:t>
            </a:r>
            <a:r>
              <a:rPr lang="en-CA" i="0" baseline="0" dirty="0" smtClean="0"/>
              <a:t> Gains and Losses. </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CA" i="0" baseline="0"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CA" i="0" baseline="0" dirty="0" smtClean="0"/>
              <a:t>The audited financial statement template issued for 2023 financial statements will include this page.</a:t>
            </a:r>
          </a:p>
          <a:p>
            <a:endParaRPr lang="en-CA" dirty="0"/>
          </a:p>
        </p:txBody>
      </p:sp>
      <p:sp>
        <p:nvSpPr>
          <p:cNvPr id="4" name="Slide Number Placeholder 3"/>
          <p:cNvSpPr>
            <a:spLocks noGrp="1"/>
          </p:cNvSpPr>
          <p:nvPr>
            <p:ph type="sldNum" sz="quarter" idx="10"/>
          </p:nvPr>
        </p:nvSpPr>
        <p:spPr/>
        <p:txBody>
          <a:bodyPr/>
          <a:lstStyle/>
          <a:p>
            <a:fld id="{38363400-FA1E-4591-8C23-332750D20E70}" type="slidenum">
              <a:rPr lang="en-US" altLang="en-US" smtClean="0"/>
              <a:pPr/>
              <a:t>12</a:t>
            </a:fld>
            <a:endParaRPr lang="en-US" altLang="en-US"/>
          </a:p>
        </p:txBody>
      </p:sp>
    </p:spTree>
    <p:extLst>
      <p:ext uri="{BB962C8B-B14F-4D97-AF65-F5344CB8AC3E}">
        <p14:creationId xmlns:p14="http://schemas.microsoft.com/office/powerpoint/2010/main" val="16723124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GovMB_TitlePage_Nov 2016_FINAL.jpg"/>
          <p:cNvPicPr>
            <a:picLocks noChangeAspect="1"/>
          </p:cNvPicPr>
          <p:nvPr/>
        </p:nvPicPr>
        <p:blipFill>
          <a:blip r:embed="rId2" cstate="print"/>
          <a:stretch>
            <a:fillRect/>
          </a:stretch>
        </p:blipFill>
        <p:spPr>
          <a:xfrm>
            <a:off x="0" y="0"/>
            <a:ext cx="9144000" cy="6858000"/>
          </a:xfrm>
          <a:prstGeom prst="rect">
            <a:avLst/>
          </a:prstGeom>
        </p:spPr>
      </p:pic>
      <p:sp>
        <p:nvSpPr>
          <p:cNvPr id="3080" name="Rectangle 8"/>
          <p:cNvSpPr>
            <a:spLocks noGrp="1" noChangeArrowheads="1"/>
          </p:cNvSpPr>
          <p:nvPr>
            <p:ph type="ctrTitle"/>
          </p:nvPr>
        </p:nvSpPr>
        <p:spPr>
          <a:xfrm>
            <a:off x="1139686" y="1025181"/>
            <a:ext cx="7275444" cy="1731272"/>
          </a:xfrm>
        </p:spPr>
        <p:txBody>
          <a:bodyPr/>
          <a:lstStyle>
            <a:lvl1pPr marL="0" marR="0" indent="0" algn="l" defTabSz="914400" rtl="0" eaLnBrk="1" fontAlgn="base" latinLnBrk="0" hangingPunct="1">
              <a:lnSpc>
                <a:spcPct val="100000"/>
              </a:lnSpc>
              <a:spcBef>
                <a:spcPct val="0"/>
              </a:spcBef>
              <a:spcAft>
                <a:spcPct val="0"/>
              </a:spcAft>
              <a:buClrTx/>
              <a:buSzTx/>
              <a:buFontTx/>
              <a:buNone/>
              <a:tabLst/>
              <a:defRPr sz="4400"/>
            </a:lvl1pPr>
          </a:lstStyle>
          <a:p>
            <a:pPr>
              <a:spcBef>
                <a:spcPct val="50000"/>
              </a:spcBef>
            </a:pPr>
            <a:r>
              <a:rPr lang="en-US" smtClean="0"/>
              <a:t>Click to edit Master title style</a:t>
            </a:r>
            <a:endParaRPr lang="en-CA" dirty="0"/>
          </a:p>
        </p:txBody>
      </p:sp>
      <p:sp>
        <p:nvSpPr>
          <p:cNvPr id="3081" name="Rectangle 9"/>
          <p:cNvSpPr>
            <a:spLocks noGrp="1" noChangeArrowheads="1"/>
          </p:cNvSpPr>
          <p:nvPr>
            <p:ph type="subTitle" idx="1"/>
          </p:nvPr>
        </p:nvSpPr>
        <p:spPr>
          <a:xfrm>
            <a:off x="1139686" y="3670852"/>
            <a:ext cx="6096000" cy="1406525"/>
          </a:xfrm>
        </p:spPr>
        <p:txBody>
          <a:bodyPr/>
          <a:lstStyle>
            <a:lvl1pPr marL="0" indent="0">
              <a:buFontTx/>
              <a:buNone/>
              <a:defRPr/>
            </a:lvl1pPr>
          </a:lstStyle>
          <a:p>
            <a:r>
              <a:rPr lang="en-US" smtClean="0"/>
              <a:t>Click to edit Master subtitle style</a:t>
            </a:r>
            <a:endParaRPr lang="en-CA" dirty="0"/>
          </a:p>
        </p:txBody>
      </p:sp>
      <p:sp>
        <p:nvSpPr>
          <p:cNvPr id="7" name="TextBox 6"/>
          <p:cNvSpPr txBox="1"/>
          <p:nvPr/>
        </p:nvSpPr>
        <p:spPr>
          <a:xfrm>
            <a:off x="1113182" y="2862470"/>
            <a:ext cx="7341704" cy="523220"/>
          </a:xfrm>
          <a:prstGeom prst="rect">
            <a:avLst/>
          </a:prstGeom>
          <a:noFill/>
        </p:spPr>
        <p:txBody>
          <a:bodyPr wrap="square" rtlCol="0">
            <a:spAutoFit/>
          </a:bodyPr>
          <a:lstStyle/>
          <a:p>
            <a:r>
              <a:rPr lang="en-CA" sz="2800" b="1" kern="4000" spc="100" baseline="0" dirty="0" smtClean="0"/>
              <a:t>. . . . . . . . . . . . . . . . . . . . . . . . . . . . . . . </a:t>
            </a:r>
            <a:endParaRPr lang="en-CA" sz="2800" kern="4000" spc="100" baseline="0" dirty="0"/>
          </a:p>
        </p:txBody>
      </p:sp>
    </p:spTree>
    <p:extLst>
      <p:ext uri="{BB962C8B-B14F-4D97-AF65-F5344CB8AC3E}">
        <p14:creationId xmlns:p14="http://schemas.microsoft.com/office/powerpoint/2010/main" val="4065776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204430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1463" y="758825"/>
            <a:ext cx="2058987" cy="57658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44500" y="758825"/>
            <a:ext cx="6024563" cy="5765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502840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9356" y="1076873"/>
            <a:ext cx="8024743" cy="1143000"/>
          </a:xfrm>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spTree>
    <p:extLst>
      <p:ext uri="{BB962C8B-B14F-4D97-AF65-F5344CB8AC3E}">
        <p14:creationId xmlns:p14="http://schemas.microsoft.com/office/powerpoint/2010/main" val="138724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3329197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0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1850" y="2149475"/>
            <a:ext cx="4038600" cy="4375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2723903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125150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Tree>
    <p:extLst>
      <p:ext uri="{BB962C8B-B14F-4D97-AF65-F5344CB8AC3E}">
        <p14:creationId xmlns:p14="http://schemas.microsoft.com/office/powerpoint/2010/main" val="101132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2218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4734152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608098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ovMB_Text Page_Nov 2014_2.jpg"/>
          <p:cNvPicPr>
            <a:picLocks noChangeAspect="1"/>
          </p:cNvPicPr>
          <p:nvPr/>
        </p:nvPicPr>
        <p:blipFill>
          <a:blip r:embed="rId13" cstate="print"/>
          <a:stretch>
            <a:fillRect/>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649356" y="944353"/>
            <a:ext cx="8024743"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dirty="0" smtClean="0"/>
          </a:p>
        </p:txBody>
      </p:sp>
      <p:sp>
        <p:nvSpPr>
          <p:cNvPr id="1027" name="Rectangle 3"/>
          <p:cNvSpPr>
            <a:spLocks noGrp="1" noChangeArrowheads="1"/>
          </p:cNvSpPr>
          <p:nvPr>
            <p:ph type="body" idx="1"/>
          </p:nvPr>
        </p:nvSpPr>
        <p:spPr bwMode="auto">
          <a:xfrm>
            <a:off x="649356" y="2308499"/>
            <a:ext cx="8031093" cy="43751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smtClean="0"/>
          </a:p>
        </p:txBody>
      </p:sp>
    </p:spTree>
    <p:extLst>
      <p:ext uri="{BB962C8B-B14F-4D97-AF65-F5344CB8AC3E}">
        <p14:creationId xmlns:p14="http://schemas.microsoft.com/office/powerpoint/2010/main" val="1639119022"/>
      </p:ext>
    </p:extLst>
  </p:cSld>
  <p:clrMap bg1="lt1" tx1="dk1" bg2="lt2" tx2="dk2" accent1="accent1" accent2="accent2" accent3="accent3" accent4="accent4" accent5="accent5" accent6="accent6" hlink="hlink" folHlink="folHlink"/>
  <p:sldLayoutIdLst>
    <p:sldLayoutId id="2147484099" r:id="rId1"/>
    <p:sldLayoutId id="2147484100" r:id="rId2"/>
    <p:sldLayoutId id="2147484101" r:id="rId3"/>
    <p:sldLayoutId id="2147484102" r:id="rId4"/>
    <p:sldLayoutId id="2147484103" r:id="rId5"/>
    <p:sldLayoutId id="2147484104" r:id="rId6"/>
    <p:sldLayoutId id="2147484105" r:id="rId7"/>
    <p:sldLayoutId id="2147484106" r:id="rId8"/>
    <p:sldLayoutId id="2147484107" r:id="rId9"/>
    <p:sldLayoutId id="2147484108" r:id="rId10"/>
    <p:sldLayoutId id="2147484109" r:id="rId11"/>
  </p:sldLayoutIdLst>
  <p:txStyles>
    <p:titleStyle>
      <a:lvl1pPr algn="l" rtl="0" eaLnBrk="1" fontAlgn="base" hangingPunct="1">
        <a:spcBef>
          <a:spcPct val="0"/>
        </a:spcBef>
        <a:spcAft>
          <a:spcPct val="0"/>
        </a:spcAft>
        <a:defRPr sz="4000" b="1">
          <a:solidFill>
            <a:schemeClr val="tx2"/>
          </a:solidFill>
          <a:latin typeface="+mj-lt"/>
          <a:ea typeface="+mj-ea"/>
          <a:cs typeface="+mj-cs"/>
        </a:defRPr>
      </a:lvl1pPr>
      <a:lvl2pPr algn="ctr" rtl="0" eaLnBrk="1" fontAlgn="base" hangingPunct="1">
        <a:spcBef>
          <a:spcPct val="0"/>
        </a:spcBef>
        <a:spcAft>
          <a:spcPct val="0"/>
        </a:spcAft>
        <a:defRPr sz="4000" b="1">
          <a:solidFill>
            <a:schemeClr val="tx2"/>
          </a:solidFill>
          <a:latin typeface="Arial" charset="0"/>
        </a:defRPr>
      </a:lvl2pPr>
      <a:lvl3pPr algn="ctr" rtl="0" eaLnBrk="1" fontAlgn="base" hangingPunct="1">
        <a:spcBef>
          <a:spcPct val="0"/>
        </a:spcBef>
        <a:spcAft>
          <a:spcPct val="0"/>
        </a:spcAft>
        <a:defRPr sz="4000" b="1">
          <a:solidFill>
            <a:schemeClr val="tx2"/>
          </a:solidFill>
          <a:latin typeface="Arial" charset="0"/>
        </a:defRPr>
      </a:lvl3pPr>
      <a:lvl4pPr algn="ctr" rtl="0" eaLnBrk="1" fontAlgn="base" hangingPunct="1">
        <a:spcBef>
          <a:spcPct val="0"/>
        </a:spcBef>
        <a:spcAft>
          <a:spcPct val="0"/>
        </a:spcAft>
        <a:defRPr sz="4000" b="1">
          <a:solidFill>
            <a:schemeClr val="tx2"/>
          </a:solidFill>
          <a:latin typeface="Arial" charset="0"/>
        </a:defRPr>
      </a:lvl4pPr>
      <a:lvl5pPr algn="ctr" rtl="0" eaLnBrk="1" fontAlgn="base" hangingPunct="1">
        <a:spcBef>
          <a:spcPct val="0"/>
        </a:spcBef>
        <a:spcAft>
          <a:spcPct val="0"/>
        </a:spcAft>
        <a:defRPr sz="4000" b="1">
          <a:solidFill>
            <a:schemeClr val="tx2"/>
          </a:solidFill>
          <a:latin typeface="Arial" charset="0"/>
        </a:defRPr>
      </a:lvl5pPr>
      <a:lvl6pPr marL="457200" algn="ctr" rtl="0" eaLnBrk="1" fontAlgn="base" hangingPunct="1">
        <a:spcBef>
          <a:spcPct val="0"/>
        </a:spcBef>
        <a:spcAft>
          <a:spcPct val="0"/>
        </a:spcAft>
        <a:defRPr sz="4000" b="1">
          <a:solidFill>
            <a:schemeClr val="tx2"/>
          </a:solidFill>
          <a:latin typeface="Arial" charset="0"/>
        </a:defRPr>
      </a:lvl6pPr>
      <a:lvl7pPr marL="914400" algn="ctr" rtl="0" eaLnBrk="1" fontAlgn="base" hangingPunct="1">
        <a:spcBef>
          <a:spcPct val="0"/>
        </a:spcBef>
        <a:spcAft>
          <a:spcPct val="0"/>
        </a:spcAft>
        <a:defRPr sz="4000" b="1">
          <a:solidFill>
            <a:schemeClr val="tx2"/>
          </a:solidFill>
          <a:latin typeface="Arial" charset="0"/>
        </a:defRPr>
      </a:lvl7pPr>
      <a:lvl8pPr marL="1371600" algn="ctr" rtl="0" eaLnBrk="1" fontAlgn="base" hangingPunct="1">
        <a:spcBef>
          <a:spcPct val="0"/>
        </a:spcBef>
        <a:spcAft>
          <a:spcPct val="0"/>
        </a:spcAft>
        <a:defRPr sz="4000" b="1">
          <a:solidFill>
            <a:schemeClr val="tx2"/>
          </a:solidFill>
          <a:latin typeface="Arial" charset="0"/>
        </a:defRPr>
      </a:lvl8pPr>
      <a:lvl9pPr marL="1828800" algn="ctr" rtl="0" eaLnBrk="1" fontAlgn="base" hangingPunct="1">
        <a:spcBef>
          <a:spcPct val="0"/>
        </a:spcBef>
        <a:spcAft>
          <a:spcPct val="0"/>
        </a:spcAft>
        <a:defRPr sz="4000" b="1">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073775"/>
          </a:xfrm>
        </p:spPr>
        <p:txBody>
          <a:bodyPr anchor="ctr"/>
          <a:lstStyle/>
          <a:p>
            <a:pPr marL="0" indent="0" algn="ctr">
              <a:buNone/>
            </a:pPr>
            <a:r>
              <a:rPr lang="en-CA" sz="6600" b="1" dirty="0" smtClean="0"/>
              <a:t>Asset Retirement Obligations</a:t>
            </a:r>
            <a:endParaRPr lang="en-CA" sz="6600" b="1" dirty="0"/>
          </a:p>
        </p:txBody>
      </p:sp>
    </p:spTree>
    <p:extLst>
      <p:ext uri="{BB962C8B-B14F-4D97-AF65-F5344CB8AC3E}">
        <p14:creationId xmlns:p14="http://schemas.microsoft.com/office/powerpoint/2010/main" val="28299356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609600"/>
            <a:ext cx="9144000" cy="6073775"/>
          </a:xfrm>
        </p:spPr>
        <p:txBody>
          <a:bodyPr anchor="ctr"/>
          <a:lstStyle/>
          <a:p>
            <a:pPr marL="0" indent="0" algn="ctr">
              <a:buNone/>
            </a:pPr>
            <a:r>
              <a:rPr lang="en-CA" sz="6600" b="1" dirty="0" smtClean="0"/>
              <a:t>Accounting Standard Changes</a:t>
            </a:r>
            <a:endParaRPr lang="en-CA" sz="6600" b="1" dirty="0"/>
          </a:p>
        </p:txBody>
      </p:sp>
    </p:spTree>
    <p:extLst>
      <p:ext uri="{BB962C8B-B14F-4D97-AF65-F5344CB8AC3E}">
        <p14:creationId xmlns:p14="http://schemas.microsoft.com/office/powerpoint/2010/main" val="9670508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49356" y="762000"/>
            <a:ext cx="8024743" cy="1143000"/>
          </a:xfrm>
        </p:spPr>
        <p:txBody>
          <a:bodyPr>
            <a:normAutofit/>
          </a:bodyPr>
          <a:lstStyle/>
          <a:p>
            <a:pPr algn="ctr"/>
            <a:r>
              <a:rPr lang="en-CA" dirty="0" smtClean="0"/>
              <a:t>Accounting Standard Changes</a:t>
            </a:r>
            <a:endParaRPr lang="en-CA" dirty="0"/>
          </a:p>
        </p:txBody>
      </p:sp>
      <p:sp>
        <p:nvSpPr>
          <p:cNvPr id="2" name="Content Placeholder 1"/>
          <p:cNvSpPr>
            <a:spLocks noGrp="1"/>
          </p:cNvSpPr>
          <p:nvPr>
            <p:ph idx="1"/>
          </p:nvPr>
        </p:nvSpPr>
        <p:spPr>
          <a:xfrm>
            <a:off x="649356" y="1905000"/>
            <a:ext cx="8266044" cy="4800600"/>
          </a:xfrm>
        </p:spPr>
        <p:txBody>
          <a:bodyPr/>
          <a:lstStyle/>
          <a:p>
            <a:r>
              <a:rPr lang="en-CA" sz="3000" b="1" dirty="0"/>
              <a:t>Asset Retirement Obligations (PS 3280</a:t>
            </a:r>
            <a:r>
              <a:rPr lang="en-CA" sz="3000" b="1" dirty="0" smtClean="0"/>
              <a:t>) January 1, 2023</a:t>
            </a:r>
            <a:endParaRPr lang="en-CA" sz="3000" b="1" dirty="0"/>
          </a:p>
          <a:p>
            <a:r>
              <a:rPr lang="en-US" sz="3000" b="1" dirty="0"/>
              <a:t>Financial Instruments </a:t>
            </a:r>
            <a:r>
              <a:rPr lang="en-US" sz="3000" b="1" dirty="0" smtClean="0"/>
              <a:t>(</a:t>
            </a:r>
            <a:r>
              <a:rPr lang="en-US" sz="3000" b="1" dirty="0"/>
              <a:t>PS 3450</a:t>
            </a:r>
            <a:r>
              <a:rPr lang="en-US" sz="3000" b="1" dirty="0" smtClean="0"/>
              <a:t>) January 1, 2023</a:t>
            </a:r>
            <a:endParaRPr lang="en-US" sz="3000" b="1" dirty="0"/>
          </a:p>
          <a:p>
            <a:pPr lvl="2">
              <a:buFont typeface="Courier New" panose="02070309020205020404" pitchFamily="49" charset="0"/>
              <a:buChar char="o"/>
            </a:pPr>
            <a:r>
              <a:rPr lang="en-US" sz="2200" b="1" dirty="0"/>
              <a:t>Financial Statement Presentation (PS 1201)</a:t>
            </a:r>
          </a:p>
          <a:p>
            <a:pPr lvl="2">
              <a:buFont typeface="Courier New" panose="02070309020205020404" pitchFamily="49" charset="0"/>
              <a:buChar char="o"/>
            </a:pPr>
            <a:r>
              <a:rPr lang="en-CA" sz="2200" b="1" dirty="0" smtClean="0"/>
              <a:t>Foreign Currency Translation (PS 2601)</a:t>
            </a:r>
          </a:p>
          <a:p>
            <a:pPr lvl="2">
              <a:buFont typeface="Courier New" panose="02070309020205020404" pitchFamily="49" charset="0"/>
              <a:buChar char="o"/>
            </a:pPr>
            <a:r>
              <a:rPr lang="en-US" sz="2200" b="1" dirty="0" smtClean="0"/>
              <a:t>Portfolio Investments (PS 3041)</a:t>
            </a:r>
          </a:p>
          <a:p>
            <a:r>
              <a:rPr lang="en-US" sz="3000" b="1" dirty="0" smtClean="0"/>
              <a:t>Revenue (PS 3400) January 1, 2024</a:t>
            </a:r>
          </a:p>
          <a:p>
            <a:r>
              <a:rPr lang="en-US" sz="3000" b="1" dirty="0" smtClean="0"/>
              <a:t>Public Private Partnerships (PS 3160) January 1, 2024</a:t>
            </a:r>
          </a:p>
          <a:p>
            <a:endParaRPr lang="en-CA" sz="3000" b="1" dirty="0" smtClean="0"/>
          </a:p>
          <a:p>
            <a:endParaRPr lang="en-CA" sz="3000" dirty="0"/>
          </a:p>
        </p:txBody>
      </p:sp>
    </p:spTree>
    <p:extLst>
      <p:ext uri="{BB962C8B-B14F-4D97-AF65-F5344CB8AC3E}">
        <p14:creationId xmlns:p14="http://schemas.microsoft.com/office/powerpoint/2010/main" val="40310935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Financial statement Presentation (PS 1201)</a:t>
            </a:r>
            <a:endParaRPr lang="en-CA" dirty="0"/>
          </a:p>
        </p:txBody>
      </p:sp>
      <p:sp>
        <p:nvSpPr>
          <p:cNvPr id="3" name="Content Placeholder 2"/>
          <p:cNvSpPr>
            <a:spLocks noGrp="1"/>
          </p:cNvSpPr>
          <p:nvPr>
            <p:ph idx="1"/>
          </p:nvPr>
        </p:nvSpPr>
        <p:spPr/>
        <p:txBody>
          <a:bodyPr/>
          <a:lstStyle/>
          <a:p>
            <a:r>
              <a:rPr lang="en-CA" dirty="0"/>
              <a:t>Adopted for 2023 fiscal year. </a:t>
            </a:r>
            <a:endParaRPr lang="en-CA" dirty="0" smtClean="0"/>
          </a:p>
          <a:p>
            <a:r>
              <a:rPr lang="en-CA" dirty="0" smtClean="0"/>
              <a:t>Establishes </a:t>
            </a:r>
            <a:r>
              <a:rPr lang="en-CA" dirty="0"/>
              <a:t>general reporting principles and </a:t>
            </a:r>
            <a:r>
              <a:rPr lang="en-CA" dirty="0" smtClean="0"/>
              <a:t>standards set out in the conceptual framework</a:t>
            </a:r>
          </a:p>
        </p:txBody>
      </p:sp>
    </p:spTree>
    <p:extLst>
      <p:ext uri="{BB962C8B-B14F-4D97-AF65-F5344CB8AC3E}">
        <p14:creationId xmlns:p14="http://schemas.microsoft.com/office/powerpoint/2010/main" val="89120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35" y="838200"/>
            <a:ext cx="8024743" cy="1143000"/>
          </a:xfrm>
        </p:spPr>
        <p:txBody>
          <a:bodyPr/>
          <a:lstStyle/>
          <a:p>
            <a:r>
              <a:rPr lang="en-CA" dirty="0"/>
              <a:t>Foreign </a:t>
            </a:r>
            <a:r>
              <a:rPr lang="en-CA" dirty="0" smtClean="0"/>
              <a:t>Currency (PS 2601)</a:t>
            </a:r>
            <a:endParaRPr lang="en-CA" dirty="0"/>
          </a:p>
        </p:txBody>
      </p:sp>
      <p:sp>
        <p:nvSpPr>
          <p:cNvPr id="3" name="Content Placeholder 2"/>
          <p:cNvSpPr>
            <a:spLocks noGrp="1"/>
          </p:cNvSpPr>
          <p:nvPr>
            <p:ph idx="1"/>
          </p:nvPr>
        </p:nvSpPr>
        <p:spPr>
          <a:xfrm>
            <a:off x="610027" y="1966452"/>
            <a:ext cx="8031093" cy="4586748"/>
          </a:xfrm>
        </p:spPr>
        <p:txBody>
          <a:bodyPr/>
          <a:lstStyle/>
          <a:p>
            <a:r>
              <a:rPr lang="en-CA" sz="2400" dirty="0"/>
              <a:t>Adopted for 2023 fiscal year. </a:t>
            </a:r>
          </a:p>
          <a:p>
            <a:r>
              <a:rPr lang="en-CA" sz="2400" dirty="0" smtClean="0"/>
              <a:t>These are transactions </a:t>
            </a:r>
            <a:r>
              <a:rPr lang="en-CA" sz="2400" dirty="0"/>
              <a:t>of the government </a:t>
            </a:r>
            <a:r>
              <a:rPr lang="en-CA" sz="2400" dirty="0" smtClean="0"/>
              <a:t>that are </a:t>
            </a:r>
            <a:r>
              <a:rPr lang="en-CA" sz="2400" dirty="0"/>
              <a:t>in a currency other than </a:t>
            </a:r>
            <a:r>
              <a:rPr lang="en-CA" sz="2400" dirty="0" smtClean="0"/>
              <a:t>Canadian dollars, such as holding debt or investments in a foreign currency.</a:t>
            </a:r>
          </a:p>
          <a:p>
            <a:r>
              <a:rPr lang="en-CA" sz="2400" dirty="0"/>
              <a:t>Unrealized exchange gains and losses on foreign currency are “parked” on the new Statement of Re-measurement Gains and </a:t>
            </a:r>
            <a:r>
              <a:rPr lang="en-CA" sz="2400" dirty="0" smtClean="0"/>
              <a:t>Losses.</a:t>
            </a:r>
            <a:endParaRPr lang="en-CA" sz="2400" dirty="0"/>
          </a:p>
          <a:p>
            <a:r>
              <a:rPr lang="en-CA" sz="2400" dirty="0" smtClean="0"/>
              <a:t>When foreign debt or investments mature, or are sold, foreign exchange gains and losses are reported on the Statement of Operations.</a:t>
            </a:r>
          </a:p>
          <a:p>
            <a:endParaRPr lang="en-CA" sz="2400" dirty="0"/>
          </a:p>
          <a:p>
            <a:pPr marL="0" indent="0">
              <a:buNone/>
            </a:pPr>
            <a:endParaRPr lang="en-CA" dirty="0"/>
          </a:p>
        </p:txBody>
      </p:sp>
    </p:spTree>
    <p:extLst>
      <p:ext uri="{BB962C8B-B14F-4D97-AF65-F5344CB8AC3E}">
        <p14:creationId xmlns:p14="http://schemas.microsoft.com/office/powerpoint/2010/main" val="41917807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Portfolio Investments (PS 3041)</a:t>
            </a:r>
            <a:endParaRPr lang="en-CA" dirty="0"/>
          </a:p>
        </p:txBody>
      </p:sp>
      <p:sp>
        <p:nvSpPr>
          <p:cNvPr id="3" name="Content Placeholder 2"/>
          <p:cNvSpPr>
            <a:spLocks noGrp="1"/>
          </p:cNvSpPr>
          <p:nvPr>
            <p:ph idx="1"/>
          </p:nvPr>
        </p:nvSpPr>
        <p:spPr/>
        <p:txBody>
          <a:bodyPr/>
          <a:lstStyle/>
          <a:p>
            <a:r>
              <a:rPr lang="en-CA" dirty="0"/>
              <a:t>Adopted for 2023 fiscal year. </a:t>
            </a:r>
          </a:p>
          <a:p>
            <a:r>
              <a:rPr lang="en-CA" dirty="0" smtClean="0"/>
              <a:t>Replaces PS 3040 Portfolio Investments and PS 3030 Temporary Investments</a:t>
            </a:r>
          </a:p>
          <a:p>
            <a:r>
              <a:rPr lang="en-CA" dirty="0" smtClean="0"/>
              <a:t>Establishes standards on how to account and report Portfolio Investments.</a:t>
            </a:r>
          </a:p>
          <a:p>
            <a:endParaRPr lang="en-CA" dirty="0"/>
          </a:p>
        </p:txBody>
      </p:sp>
    </p:spTree>
    <p:extLst>
      <p:ext uri="{BB962C8B-B14F-4D97-AF65-F5344CB8AC3E}">
        <p14:creationId xmlns:p14="http://schemas.microsoft.com/office/powerpoint/2010/main" val="25307793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35" y="838200"/>
            <a:ext cx="8024743" cy="1143000"/>
          </a:xfrm>
        </p:spPr>
        <p:txBody>
          <a:bodyPr/>
          <a:lstStyle/>
          <a:p>
            <a:r>
              <a:rPr lang="en-CA" dirty="0" smtClean="0"/>
              <a:t>Other Standard Changes</a:t>
            </a:r>
            <a:endParaRPr lang="en-CA" dirty="0"/>
          </a:p>
        </p:txBody>
      </p:sp>
      <p:sp>
        <p:nvSpPr>
          <p:cNvPr id="3" name="Content Placeholder 2"/>
          <p:cNvSpPr>
            <a:spLocks noGrp="1"/>
          </p:cNvSpPr>
          <p:nvPr>
            <p:ph idx="1"/>
          </p:nvPr>
        </p:nvSpPr>
        <p:spPr>
          <a:xfrm>
            <a:off x="610027" y="1966452"/>
            <a:ext cx="8381573" cy="4586748"/>
          </a:xfrm>
        </p:spPr>
        <p:txBody>
          <a:bodyPr/>
          <a:lstStyle/>
          <a:p>
            <a:r>
              <a:rPr lang="en-US" sz="2400" dirty="0" smtClean="0"/>
              <a:t>Revenue </a:t>
            </a:r>
            <a:r>
              <a:rPr lang="en-US" sz="2400" dirty="0"/>
              <a:t>(PS 3400</a:t>
            </a:r>
            <a:r>
              <a:rPr lang="en-US" sz="2400" dirty="0" smtClean="0"/>
              <a:t>) – in effect 2024</a:t>
            </a:r>
          </a:p>
          <a:p>
            <a:r>
              <a:rPr lang="en-US" sz="2400" dirty="0" smtClean="0"/>
              <a:t>Public </a:t>
            </a:r>
            <a:r>
              <a:rPr lang="en-US" sz="2400" dirty="0"/>
              <a:t>Private Partnerships (PS 3160</a:t>
            </a:r>
            <a:r>
              <a:rPr lang="en-US" sz="2400" dirty="0" smtClean="0"/>
              <a:t>) – in effect 2024</a:t>
            </a:r>
            <a:endParaRPr lang="en-US" sz="2400" dirty="0"/>
          </a:p>
          <a:p>
            <a:r>
              <a:rPr lang="en-CA" sz="2400" dirty="0" smtClean="0"/>
              <a:t>PPP (PS 3160) is not expected </a:t>
            </a:r>
            <a:r>
              <a:rPr lang="en-CA" sz="2400" dirty="0"/>
              <a:t>to significantly affect Manitoba </a:t>
            </a:r>
            <a:r>
              <a:rPr lang="en-CA" sz="2400" dirty="0" smtClean="0"/>
              <a:t>municipalities</a:t>
            </a:r>
          </a:p>
          <a:p>
            <a:r>
              <a:rPr lang="en-CA" sz="2400" dirty="0" smtClean="0"/>
              <a:t>Consult an accounting professional if you believe these may be applicable to you</a:t>
            </a:r>
            <a:endParaRPr lang="en-CA" sz="2400" dirty="0"/>
          </a:p>
        </p:txBody>
      </p:sp>
    </p:spTree>
    <p:extLst>
      <p:ext uri="{BB962C8B-B14F-4D97-AF65-F5344CB8AC3E}">
        <p14:creationId xmlns:p14="http://schemas.microsoft.com/office/powerpoint/2010/main" val="23362685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CA" dirty="0" smtClean="0"/>
              <a:t>Asset Retirement Obligations (ARO)</a:t>
            </a:r>
            <a:endParaRPr lang="en-CA" dirty="0"/>
          </a:p>
        </p:txBody>
      </p:sp>
      <p:sp>
        <p:nvSpPr>
          <p:cNvPr id="2" name="Content Placeholder 1"/>
          <p:cNvSpPr>
            <a:spLocks noGrp="1"/>
          </p:cNvSpPr>
          <p:nvPr>
            <p:ph idx="1"/>
          </p:nvPr>
        </p:nvSpPr>
        <p:spPr/>
        <p:txBody>
          <a:bodyPr/>
          <a:lstStyle/>
          <a:p>
            <a:r>
              <a:rPr lang="en-CA" sz="3000" b="1" dirty="0" smtClean="0"/>
              <a:t>WHO</a:t>
            </a:r>
          </a:p>
          <a:p>
            <a:r>
              <a:rPr lang="en-CA" sz="3000" b="1" dirty="0" smtClean="0"/>
              <a:t>WHY</a:t>
            </a:r>
          </a:p>
          <a:p>
            <a:r>
              <a:rPr lang="en-CA" sz="3000" b="1" dirty="0" smtClean="0"/>
              <a:t>WHAT</a:t>
            </a:r>
          </a:p>
          <a:p>
            <a:r>
              <a:rPr lang="en-CA" sz="3000" b="1" dirty="0" smtClean="0"/>
              <a:t>HOW</a:t>
            </a:r>
          </a:p>
          <a:p>
            <a:r>
              <a:rPr lang="en-CA" sz="3000" b="1" dirty="0" smtClean="0"/>
              <a:t>WHEN</a:t>
            </a:r>
            <a:br>
              <a:rPr lang="en-CA" sz="3000" b="1" dirty="0" smtClean="0"/>
            </a:br>
            <a:endParaRPr lang="en-CA" sz="3000" b="1" dirty="0" smtClean="0"/>
          </a:p>
          <a:p>
            <a:endParaRPr lang="en-CA" sz="3000" dirty="0"/>
          </a:p>
        </p:txBody>
      </p:sp>
    </p:spTree>
    <p:extLst>
      <p:ext uri="{BB962C8B-B14F-4D97-AF65-F5344CB8AC3E}">
        <p14:creationId xmlns:p14="http://schemas.microsoft.com/office/powerpoint/2010/main" val="6285291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CA" dirty="0"/>
              <a:t>Asset Retirement Obligations (ARO</a:t>
            </a:r>
            <a:r>
              <a:rPr lang="en-CA" dirty="0" smtClean="0"/>
              <a:t>) - Who	</a:t>
            </a:r>
            <a:endParaRPr lang="en-CA" dirty="0"/>
          </a:p>
        </p:txBody>
      </p:sp>
      <p:sp>
        <p:nvSpPr>
          <p:cNvPr id="3" name="Content Placeholder 2"/>
          <p:cNvSpPr>
            <a:spLocks noGrp="1"/>
          </p:cNvSpPr>
          <p:nvPr>
            <p:ph idx="1"/>
          </p:nvPr>
        </p:nvSpPr>
        <p:spPr/>
        <p:txBody>
          <a:bodyPr/>
          <a:lstStyle/>
          <a:p>
            <a:pPr marL="0" indent="0">
              <a:buNone/>
            </a:pPr>
            <a:r>
              <a:rPr lang="en-CA" b="1" dirty="0"/>
              <a:t>Who</a:t>
            </a:r>
            <a:r>
              <a:rPr lang="en-CA" dirty="0"/>
              <a:t> introduced the standard?</a:t>
            </a:r>
          </a:p>
          <a:p>
            <a:r>
              <a:rPr lang="en-CA" dirty="0" smtClean="0"/>
              <a:t>Public </a:t>
            </a:r>
            <a:r>
              <a:rPr lang="en-CA" dirty="0"/>
              <a:t>Sector Accounting Board (PSAB</a:t>
            </a:r>
            <a:r>
              <a:rPr lang="en-CA" dirty="0" smtClean="0"/>
              <a:t>)</a:t>
            </a:r>
          </a:p>
          <a:p>
            <a:pPr marL="0" indent="0">
              <a:buNone/>
            </a:pPr>
            <a:endParaRPr lang="en-CA" b="1" dirty="0"/>
          </a:p>
          <a:p>
            <a:pPr marL="0" indent="0">
              <a:buNone/>
            </a:pPr>
            <a:r>
              <a:rPr lang="en-CA" b="1" dirty="0" smtClean="0"/>
              <a:t>Who</a:t>
            </a:r>
            <a:r>
              <a:rPr lang="en-CA" dirty="0" smtClean="0"/>
              <a:t> does this affect?</a:t>
            </a:r>
          </a:p>
          <a:p>
            <a:r>
              <a:rPr lang="en-CA" dirty="0" smtClean="0"/>
              <a:t>All municipalities </a:t>
            </a:r>
          </a:p>
          <a:p>
            <a:r>
              <a:rPr lang="en-CA" dirty="0"/>
              <a:t>Their controlled public sector entities</a:t>
            </a:r>
          </a:p>
          <a:p>
            <a:r>
              <a:rPr lang="en-CA" dirty="0" smtClean="0"/>
              <a:t>All other levels of government </a:t>
            </a:r>
          </a:p>
          <a:p>
            <a:pPr marL="0" indent="0">
              <a:buNone/>
            </a:pPr>
            <a:endParaRPr lang="en-CA" b="1" dirty="0" smtClean="0"/>
          </a:p>
          <a:p>
            <a:pPr marL="0" indent="0">
              <a:buNone/>
            </a:pPr>
            <a:endParaRPr lang="en-CA" dirty="0"/>
          </a:p>
        </p:txBody>
      </p:sp>
    </p:spTree>
    <p:extLst>
      <p:ext uri="{BB962C8B-B14F-4D97-AF65-F5344CB8AC3E}">
        <p14:creationId xmlns:p14="http://schemas.microsoft.com/office/powerpoint/2010/main" val="3221020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85800"/>
            <a:ext cx="8024743" cy="1143000"/>
          </a:xfrm>
        </p:spPr>
        <p:txBody>
          <a:bodyPr/>
          <a:lstStyle/>
          <a:p>
            <a:r>
              <a:rPr lang="en-CA" dirty="0"/>
              <a:t>ARO</a:t>
            </a:r>
            <a:r>
              <a:rPr lang="en-CA" dirty="0" smtClean="0"/>
              <a:t> - Why</a:t>
            </a:r>
            <a:endParaRPr lang="en-CA" dirty="0"/>
          </a:p>
        </p:txBody>
      </p:sp>
      <p:sp>
        <p:nvSpPr>
          <p:cNvPr id="3" name="Content Placeholder 2"/>
          <p:cNvSpPr>
            <a:spLocks noGrp="1"/>
          </p:cNvSpPr>
          <p:nvPr>
            <p:ph idx="1"/>
          </p:nvPr>
        </p:nvSpPr>
        <p:spPr>
          <a:xfrm>
            <a:off x="649356" y="1828800"/>
            <a:ext cx="8031093" cy="4854849"/>
          </a:xfrm>
        </p:spPr>
        <p:txBody>
          <a:bodyPr/>
          <a:lstStyle/>
          <a:p>
            <a:pPr marL="0" indent="0">
              <a:buNone/>
            </a:pPr>
            <a:r>
              <a:rPr lang="en-CA" b="1" dirty="0" smtClean="0"/>
              <a:t>Why</a:t>
            </a:r>
            <a:r>
              <a:rPr lang="en-CA" dirty="0" smtClean="0"/>
              <a:t> must we account for AROs?</a:t>
            </a:r>
          </a:p>
          <a:p>
            <a:pPr marL="0" indent="0">
              <a:buNone/>
            </a:pPr>
            <a:r>
              <a:rPr lang="en-CA" dirty="0" smtClean="0"/>
              <a:t>The standard was introduced to: </a:t>
            </a:r>
          </a:p>
          <a:p>
            <a:r>
              <a:rPr lang="en-CA" dirty="0" smtClean="0"/>
              <a:t>Ensure potentially significant future liabilities are recorded, and </a:t>
            </a:r>
          </a:p>
          <a:p>
            <a:r>
              <a:rPr lang="en-CA" dirty="0" smtClean="0"/>
              <a:t>Ensure all costs for the use of an asset are reflected in the municipality’s </a:t>
            </a:r>
            <a:r>
              <a:rPr lang="en-CA" dirty="0"/>
              <a:t>operations </a:t>
            </a:r>
            <a:r>
              <a:rPr lang="en-CA" dirty="0" smtClean="0"/>
              <a:t>(whether </a:t>
            </a:r>
            <a:r>
              <a:rPr lang="en-CA" dirty="0"/>
              <a:t>upfront or incurred at </a:t>
            </a:r>
            <a:r>
              <a:rPr lang="en-CA" dirty="0" smtClean="0"/>
              <a:t>retirement).</a:t>
            </a:r>
            <a:endParaRPr lang="en-CA" dirty="0"/>
          </a:p>
        </p:txBody>
      </p:sp>
    </p:spTree>
    <p:extLst>
      <p:ext uri="{BB962C8B-B14F-4D97-AF65-F5344CB8AC3E}">
        <p14:creationId xmlns:p14="http://schemas.microsoft.com/office/powerpoint/2010/main" val="12762500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85800"/>
            <a:ext cx="8024743" cy="1143000"/>
          </a:xfrm>
        </p:spPr>
        <p:txBody>
          <a:bodyPr/>
          <a:lstStyle/>
          <a:p>
            <a:r>
              <a:rPr lang="en-CA" dirty="0" smtClean="0"/>
              <a:t>ARO – What</a:t>
            </a:r>
            <a:endParaRPr lang="en-CA" dirty="0"/>
          </a:p>
        </p:txBody>
      </p:sp>
      <p:sp>
        <p:nvSpPr>
          <p:cNvPr id="3" name="Content Placeholder 2"/>
          <p:cNvSpPr>
            <a:spLocks noGrp="1"/>
          </p:cNvSpPr>
          <p:nvPr>
            <p:ph idx="1"/>
          </p:nvPr>
        </p:nvSpPr>
        <p:spPr>
          <a:xfrm>
            <a:off x="649356" y="1828800"/>
            <a:ext cx="8031093" cy="4854849"/>
          </a:xfrm>
        </p:spPr>
        <p:txBody>
          <a:bodyPr/>
          <a:lstStyle/>
          <a:p>
            <a:pPr marL="0" indent="0">
              <a:buNone/>
            </a:pPr>
            <a:r>
              <a:rPr lang="en-CA" b="1" dirty="0" smtClean="0"/>
              <a:t>What </a:t>
            </a:r>
            <a:r>
              <a:rPr lang="en-CA" dirty="0" smtClean="0"/>
              <a:t>is an ARO?</a:t>
            </a:r>
          </a:p>
          <a:p>
            <a:pPr marL="0" indent="0">
              <a:buNone/>
            </a:pPr>
            <a:r>
              <a:rPr lang="en-CA" dirty="0" smtClean="0"/>
              <a:t>Legal obligation related to the retirement of a </a:t>
            </a:r>
            <a:r>
              <a:rPr lang="en-CA" dirty="0" smtClean="0"/>
              <a:t>Tangible </a:t>
            </a:r>
            <a:r>
              <a:rPr lang="en-CA" smtClean="0"/>
              <a:t>Capital Asset (TCA). </a:t>
            </a:r>
            <a:r>
              <a:rPr lang="en-CA" dirty="0" smtClean="0"/>
              <a:t>A legal obligation results from:</a:t>
            </a:r>
          </a:p>
          <a:p>
            <a:r>
              <a:rPr lang="en-CA" dirty="0" smtClean="0"/>
              <a:t>Agreements or contracts</a:t>
            </a:r>
          </a:p>
          <a:p>
            <a:r>
              <a:rPr lang="en-CA" dirty="0" smtClean="0"/>
              <a:t>Legislation of own/another government</a:t>
            </a:r>
          </a:p>
          <a:p>
            <a:r>
              <a:rPr lang="en-CA" dirty="0" smtClean="0"/>
              <a:t>Permits/licenses</a:t>
            </a:r>
            <a:endParaRPr lang="en-CA" dirty="0"/>
          </a:p>
        </p:txBody>
      </p:sp>
    </p:spTree>
    <p:extLst>
      <p:ext uri="{BB962C8B-B14F-4D97-AF65-F5344CB8AC3E}">
        <p14:creationId xmlns:p14="http://schemas.microsoft.com/office/powerpoint/2010/main" val="17658588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9356" y="609599"/>
            <a:ext cx="8024743" cy="990601"/>
          </a:xfrm>
        </p:spPr>
        <p:txBody>
          <a:bodyPr/>
          <a:lstStyle/>
          <a:p>
            <a:r>
              <a:rPr lang="en-CA" dirty="0" smtClean="0"/>
              <a:t>ARO – What cont’d</a:t>
            </a:r>
            <a:endParaRPr lang="en-CA" dirty="0"/>
          </a:p>
        </p:txBody>
      </p:sp>
      <p:sp>
        <p:nvSpPr>
          <p:cNvPr id="3" name="Content Placeholder 2"/>
          <p:cNvSpPr>
            <a:spLocks noGrp="1"/>
          </p:cNvSpPr>
          <p:nvPr>
            <p:ph idx="1"/>
          </p:nvPr>
        </p:nvSpPr>
        <p:spPr>
          <a:xfrm>
            <a:off x="649356" y="1600200"/>
            <a:ext cx="8031093" cy="5083449"/>
          </a:xfrm>
        </p:spPr>
        <p:txBody>
          <a:bodyPr/>
          <a:lstStyle/>
          <a:p>
            <a:pPr marL="0" indent="0">
              <a:buNone/>
            </a:pPr>
            <a:r>
              <a:rPr lang="en-CA" b="1" dirty="0" smtClean="0"/>
              <a:t>What</a:t>
            </a:r>
            <a:r>
              <a:rPr lang="en-CA" dirty="0" smtClean="0"/>
              <a:t> is included in under the Asset Retirement Obligation?</a:t>
            </a:r>
          </a:p>
          <a:p>
            <a:pPr marL="457200" lvl="1" indent="0">
              <a:buNone/>
            </a:pPr>
            <a:r>
              <a:rPr lang="en-CA" dirty="0" smtClean="0"/>
              <a:t>This includes any assets that have additional costs over and above regular disposal due to a legal requirement upon retirement </a:t>
            </a:r>
          </a:p>
          <a:p>
            <a:pPr lvl="1"/>
            <a:r>
              <a:rPr lang="en-CA" sz="2000" dirty="0" smtClean="0"/>
              <a:t>Landfills</a:t>
            </a:r>
          </a:p>
          <a:p>
            <a:pPr lvl="1"/>
            <a:r>
              <a:rPr lang="en-CA" sz="2000" dirty="0" smtClean="0"/>
              <a:t>Lagoons</a:t>
            </a:r>
            <a:endParaRPr lang="en-CA" sz="2000" dirty="0"/>
          </a:p>
          <a:p>
            <a:pPr lvl="1"/>
            <a:r>
              <a:rPr lang="en-CA" sz="2000" dirty="0" smtClean="0"/>
              <a:t>Buildings with Asbestos</a:t>
            </a:r>
          </a:p>
          <a:p>
            <a:pPr lvl="1"/>
            <a:r>
              <a:rPr lang="en-CA" sz="2000" dirty="0" smtClean="0"/>
              <a:t>Water wells</a:t>
            </a:r>
          </a:p>
          <a:p>
            <a:pPr lvl="1"/>
            <a:r>
              <a:rPr lang="en-CA" sz="2000" dirty="0" smtClean="0"/>
              <a:t>PCB ballasts and electrical transformers</a:t>
            </a:r>
          </a:p>
          <a:p>
            <a:pPr lvl="1"/>
            <a:r>
              <a:rPr lang="en-CA" sz="2000" dirty="0" smtClean="0"/>
              <a:t>Lead paint / piping</a:t>
            </a:r>
          </a:p>
          <a:p>
            <a:pPr lvl="1"/>
            <a:r>
              <a:rPr lang="en-CA" sz="2000" dirty="0" smtClean="0"/>
              <a:t>Freon / refrigerants</a:t>
            </a:r>
          </a:p>
        </p:txBody>
      </p:sp>
    </p:spTree>
    <p:extLst>
      <p:ext uri="{BB962C8B-B14F-4D97-AF65-F5344CB8AC3E}">
        <p14:creationId xmlns:p14="http://schemas.microsoft.com/office/powerpoint/2010/main" val="52204707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ARO - How</a:t>
            </a:r>
            <a:endParaRPr lang="en-CA" dirty="0"/>
          </a:p>
        </p:txBody>
      </p:sp>
      <p:sp>
        <p:nvSpPr>
          <p:cNvPr id="3" name="Content Placeholder 2"/>
          <p:cNvSpPr>
            <a:spLocks noGrp="1"/>
          </p:cNvSpPr>
          <p:nvPr>
            <p:ph idx="1"/>
          </p:nvPr>
        </p:nvSpPr>
        <p:spPr/>
        <p:txBody>
          <a:bodyPr/>
          <a:lstStyle/>
          <a:p>
            <a:pPr marL="0" indent="0">
              <a:buNone/>
            </a:pPr>
            <a:r>
              <a:rPr lang="en-CA" b="1" dirty="0" smtClean="0"/>
              <a:t>How</a:t>
            </a:r>
            <a:r>
              <a:rPr lang="en-CA" dirty="0" smtClean="0"/>
              <a:t> do we recognize an ARO?</a:t>
            </a:r>
          </a:p>
          <a:p>
            <a:pPr marL="457200" lvl="1" indent="0">
              <a:buNone/>
            </a:pPr>
            <a:r>
              <a:rPr lang="en-CA" dirty="0" smtClean="0"/>
              <a:t>The following four conditions are present:</a:t>
            </a:r>
          </a:p>
          <a:p>
            <a:pPr marL="1371600" lvl="2" indent="-457200">
              <a:buFont typeface="+mj-lt"/>
              <a:buAutoNum type="arabicPeriod"/>
            </a:pPr>
            <a:r>
              <a:rPr lang="en-CA" dirty="0" smtClean="0"/>
              <a:t>Legal obligations to incur retirement costs</a:t>
            </a:r>
          </a:p>
          <a:p>
            <a:pPr marL="1371600" lvl="2" indent="-457200">
              <a:buFont typeface="+mj-lt"/>
              <a:buAutoNum type="arabicPeriod"/>
            </a:pPr>
            <a:r>
              <a:rPr lang="en-CA" dirty="0" smtClean="0"/>
              <a:t>Past transactions/events has occurred</a:t>
            </a:r>
          </a:p>
          <a:p>
            <a:pPr marL="1371600" lvl="2" indent="-457200">
              <a:buFont typeface="+mj-lt"/>
              <a:buAutoNum type="arabicPeriod"/>
            </a:pPr>
            <a:r>
              <a:rPr lang="en-CA" dirty="0" smtClean="0"/>
              <a:t>Expected that there will be a future cost to the municipality</a:t>
            </a:r>
          </a:p>
          <a:p>
            <a:pPr marL="1371600" lvl="2" indent="-457200">
              <a:buFont typeface="+mj-lt"/>
              <a:buAutoNum type="arabicPeriod"/>
            </a:pPr>
            <a:r>
              <a:rPr lang="en-CA" dirty="0" smtClean="0"/>
              <a:t>Reasonable estimates can be made</a:t>
            </a:r>
            <a:endParaRPr lang="en-CA" dirty="0"/>
          </a:p>
        </p:txBody>
      </p:sp>
    </p:spTree>
    <p:extLst>
      <p:ext uri="{BB962C8B-B14F-4D97-AF65-F5344CB8AC3E}">
        <p14:creationId xmlns:p14="http://schemas.microsoft.com/office/powerpoint/2010/main" val="39542179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381000"/>
            <a:ext cx="8024743" cy="1143000"/>
          </a:xfrm>
        </p:spPr>
        <p:txBody>
          <a:bodyPr/>
          <a:lstStyle/>
          <a:p>
            <a:r>
              <a:rPr lang="en-CA" dirty="0" smtClean="0"/>
              <a:t>ARO – How cont’d	</a:t>
            </a:r>
            <a:endParaRPr lang="en-CA" dirty="0"/>
          </a:p>
        </p:txBody>
      </p:sp>
      <p:sp>
        <p:nvSpPr>
          <p:cNvPr id="3" name="Content Placeholder 2"/>
          <p:cNvSpPr>
            <a:spLocks noGrp="1"/>
          </p:cNvSpPr>
          <p:nvPr>
            <p:ph idx="1"/>
          </p:nvPr>
        </p:nvSpPr>
        <p:spPr>
          <a:xfrm>
            <a:off x="649356" y="1295400"/>
            <a:ext cx="8031093" cy="5388249"/>
          </a:xfrm>
        </p:spPr>
        <p:txBody>
          <a:bodyPr/>
          <a:lstStyle/>
          <a:p>
            <a:pPr marL="0" indent="0">
              <a:buNone/>
            </a:pPr>
            <a:r>
              <a:rPr lang="en-CA" dirty="0" smtClean="0"/>
              <a:t>ARO does not result from</a:t>
            </a:r>
          </a:p>
          <a:p>
            <a:r>
              <a:rPr lang="en-CA" sz="3000" dirty="0" smtClean="0"/>
              <a:t>Improper use of a TCA</a:t>
            </a:r>
          </a:p>
          <a:p>
            <a:r>
              <a:rPr lang="en-CA" sz="3000" dirty="0" smtClean="0"/>
              <a:t>Preparation of TCA for alternative use</a:t>
            </a:r>
          </a:p>
          <a:p>
            <a:r>
              <a:rPr lang="en-CA" sz="3000" dirty="0" smtClean="0"/>
              <a:t>Unplanned events, such as a flood</a:t>
            </a:r>
          </a:p>
          <a:p>
            <a:r>
              <a:rPr lang="en-CA" sz="3000" dirty="0" smtClean="0"/>
              <a:t>Waste or by-products produced by a TCA</a:t>
            </a:r>
          </a:p>
          <a:p>
            <a:r>
              <a:rPr lang="en-CA" sz="3000" dirty="0" smtClean="0"/>
              <a:t>Plans to sell or dispose of a TCA</a:t>
            </a:r>
          </a:p>
          <a:p>
            <a:r>
              <a:rPr lang="en-CA" sz="3000" dirty="0" smtClean="0"/>
              <a:t>Cost of maintenance and operating a TCA</a:t>
            </a:r>
          </a:p>
          <a:p>
            <a:r>
              <a:rPr lang="en-CA" sz="3000" dirty="0" smtClean="0"/>
              <a:t>Cost of bringing a building up to code</a:t>
            </a:r>
          </a:p>
          <a:p>
            <a:r>
              <a:rPr lang="en-CA" sz="3000" dirty="0" smtClean="0"/>
              <a:t>Cost related to remediation of a contaminated site</a:t>
            </a:r>
          </a:p>
          <a:p>
            <a:pPr marL="0" indent="0">
              <a:buNone/>
            </a:pPr>
            <a:endParaRPr lang="en-CA" sz="3000" dirty="0" smtClean="0"/>
          </a:p>
          <a:p>
            <a:endParaRPr lang="en-CA" dirty="0" smtClean="0"/>
          </a:p>
          <a:p>
            <a:endParaRPr lang="en-CA" dirty="0"/>
          </a:p>
        </p:txBody>
      </p:sp>
    </p:spTree>
    <p:extLst>
      <p:ext uri="{BB962C8B-B14F-4D97-AF65-F5344CB8AC3E}">
        <p14:creationId xmlns:p14="http://schemas.microsoft.com/office/powerpoint/2010/main" val="14745895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706" y="685800"/>
            <a:ext cx="8024743" cy="685800"/>
          </a:xfrm>
        </p:spPr>
        <p:txBody>
          <a:bodyPr/>
          <a:lstStyle/>
          <a:p>
            <a:r>
              <a:rPr lang="en-CA" dirty="0" smtClean="0"/>
              <a:t>ARO When</a:t>
            </a:r>
            <a:endParaRPr lang="en-CA" dirty="0"/>
          </a:p>
        </p:txBody>
      </p:sp>
      <p:sp>
        <p:nvSpPr>
          <p:cNvPr id="3" name="Content Placeholder 2"/>
          <p:cNvSpPr>
            <a:spLocks noGrp="1"/>
          </p:cNvSpPr>
          <p:nvPr>
            <p:ph idx="1"/>
          </p:nvPr>
        </p:nvSpPr>
        <p:spPr>
          <a:xfrm>
            <a:off x="649356" y="1600200"/>
            <a:ext cx="8031093" cy="5083449"/>
          </a:xfrm>
        </p:spPr>
        <p:txBody>
          <a:bodyPr/>
          <a:lstStyle/>
          <a:p>
            <a:pPr marL="0" indent="0">
              <a:buNone/>
            </a:pPr>
            <a:r>
              <a:rPr lang="en-CA" b="1" dirty="0" smtClean="0"/>
              <a:t>When</a:t>
            </a:r>
            <a:r>
              <a:rPr lang="en-CA" dirty="0" smtClean="0"/>
              <a:t> will the ARO standard come into effect?</a:t>
            </a:r>
          </a:p>
          <a:p>
            <a:r>
              <a:rPr lang="en-CA" dirty="0"/>
              <a:t>Must be part of the 2023 audited financial </a:t>
            </a:r>
            <a:r>
              <a:rPr lang="en-CA" dirty="0" smtClean="0"/>
              <a:t>statements (due June 30, 2024)</a:t>
            </a:r>
          </a:p>
          <a:p>
            <a:r>
              <a:rPr lang="en-CA" dirty="0" smtClean="0">
                <a:solidFill>
                  <a:srgbClr val="C00000"/>
                </a:solidFill>
              </a:rPr>
              <a:t>In 2023</a:t>
            </a:r>
            <a:endParaRPr lang="en-CA" dirty="0">
              <a:solidFill>
                <a:srgbClr val="C00000"/>
              </a:solidFill>
            </a:endParaRPr>
          </a:p>
          <a:p>
            <a:pPr lvl="1"/>
            <a:r>
              <a:rPr lang="en-CA" sz="2400" dirty="0" smtClean="0">
                <a:solidFill>
                  <a:srgbClr val="C00000"/>
                </a:solidFill>
              </a:rPr>
              <a:t>AROs must be identified </a:t>
            </a:r>
          </a:p>
          <a:p>
            <a:pPr lvl="1"/>
            <a:r>
              <a:rPr lang="en-CA" sz="2400" dirty="0" smtClean="0">
                <a:solidFill>
                  <a:srgbClr val="C00000"/>
                </a:solidFill>
              </a:rPr>
              <a:t>Municipalities will have to collect information to estimate AROs – expected timing and cost, even for fully amortized assets</a:t>
            </a:r>
          </a:p>
          <a:p>
            <a:pPr lvl="1"/>
            <a:r>
              <a:rPr lang="en-CA" sz="2400" dirty="0" smtClean="0">
                <a:solidFill>
                  <a:srgbClr val="C00000"/>
                </a:solidFill>
              </a:rPr>
              <a:t>Discuss with your auditor, engage any necessary professionals </a:t>
            </a:r>
          </a:p>
          <a:p>
            <a:endParaRPr lang="en-CA" dirty="0"/>
          </a:p>
        </p:txBody>
      </p:sp>
    </p:spTree>
    <p:extLst>
      <p:ext uri="{BB962C8B-B14F-4D97-AF65-F5344CB8AC3E}">
        <p14:creationId xmlns:p14="http://schemas.microsoft.com/office/powerpoint/2010/main" val="4269365596"/>
      </p:ext>
    </p:extLst>
  </p:cSld>
  <p:clrMapOvr>
    <a:masterClrMapping/>
  </p:clrMapOvr>
  <p:timing>
    <p:tnLst>
      <p:par>
        <p:cTn id="1" dur="indefinite" restart="never" nodeType="tmRoot"/>
      </p:par>
    </p:tnLst>
  </p:timing>
</p:sld>
</file>

<file path=ppt/theme/theme1.xml><?xml version="1.0" encoding="utf-8"?>
<a:theme xmlns:a="http://schemas.openxmlformats.org/drawingml/2006/main" name="government">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R - 2022 Prospective Candidates Presentation [Read-Only]" id="{81296DE3-E061-48B9-9213-ADA879A679F6}" vid="{19BF69BC-D16D-4C00-A7A1-8BB2D07977D2}"/>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ABBCF30B940A48A668364AC6245EBC" ma:contentTypeVersion="1" ma:contentTypeDescription="Create a new document." ma:contentTypeScope="" ma:versionID="b21c4aa1e939c39432aa5d48cefe6d9d">
  <xsd:schema xmlns:xsd="http://www.w3.org/2001/XMLSchema" xmlns:xs="http://www.w3.org/2001/XMLSchema" xmlns:p="http://schemas.microsoft.com/office/2006/metadata/properties" xmlns:ns1="http://schemas.microsoft.com/sharepoint/v3" targetNamespace="http://schemas.microsoft.com/office/2006/metadata/properties" ma:root="true" ma:fieldsID="fe2f714297ecea3caafd1e58327da53a"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B11F929-958B-4738-BBE3-26E5C658745F}"/>
</file>

<file path=customXml/itemProps2.xml><?xml version="1.0" encoding="utf-8"?>
<ds:datastoreItem xmlns:ds="http://schemas.openxmlformats.org/officeDocument/2006/customXml" ds:itemID="{D4023C58-66F6-4A92-894B-95568CACA2A3}"/>
</file>

<file path=customXml/itemProps3.xml><?xml version="1.0" encoding="utf-8"?>
<ds:datastoreItem xmlns:ds="http://schemas.openxmlformats.org/officeDocument/2006/customXml" ds:itemID="{9DC8C53E-D503-4F1A-BFAC-1219E527ED20}"/>
</file>

<file path=docProps/app.xml><?xml version="1.0" encoding="utf-8"?>
<Properties xmlns="http://schemas.openxmlformats.org/officeDocument/2006/extended-properties" xmlns:vt="http://schemas.openxmlformats.org/officeDocument/2006/docPropsVTypes">
  <Template>MR - 2022 Prospective Candidates Presentation</Template>
  <TotalTime>54321</TotalTime>
  <Words>2063</Words>
  <Application>Microsoft Office PowerPoint</Application>
  <PresentationFormat>On-screen Show (4:3)</PresentationFormat>
  <Paragraphs>142</Paragraphs>
  <Slides>15</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Courier New</vt:lpstr>
      <vt:lpstr>government</vt:lpstr>
      <vt:lpstr>PowerPoint Presentation</vt:lpstr>
      <vt:lpstr>Asset Retirement Obligations (ARO)</vt:lpstr>
      <vt:lpstr>Asset Retirement Obligations (ARO) - Who </vt:lpstr>
      <vt:lpstr>ARO - Why</vt:lpstr>
      <vt:lpstr>ARO – What</vt:lpstr>
      <vt:lpstr>ARO – What cont’d</vt:lpstr>
      <vt:lpstr>ARO - How</vt:lpstr>
      <vt:lpstr>ARO – How cont’d </vt:lpstr>
      <vt:lpstr>ARO When</vt:lpstr>
      <vt:lpstr>PowerPoint Presentation</vt:lpstr>
      <vt:lpstr>Accounting Standard Changes</vt:lpstr>
      <vt:lpstr>Financial statement Presentation (PS 1201)</vt:lpstr>
      <vt:lpstr>Foreign Currency (PS 2601)</vt:lpstr>
      <vt:lpstr>Portfolio Investments (PS 3041)</vt:lpstr>
      <vt:lpstr>Other Standard Changes</vt:lpstr>
    </vt:vector>
  </TitlesOfParts>
  <Company>Government Of Manitoba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2006 GENERAL ELECTION</dc:title>
  <dc:creator>GaiAnderso</dc:creator>
  <cp:lastModifiedBy>Ghosh, Prabal</cp:lastModifiedBy>
  <cp:revision>709</cp:revision>
  <cp:lastPrinted>2018-01-23T22:36:41Z</cp:lastPrinted>
  <dcterms:created xsi:type="dcterms:W3CDTF">2005-10-18T13:47:39Z</dcterms:created>
  <dcterms:modified xsi:type="dcterms:W3CDTF">2023-05-25T19:56:35Z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0x010100B8ABBCF30B940A48A668364AC6245EBC</vt:lpwstr>
  </property>
</Properties>
</file>