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5.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notesSlides/notesSlide4.xml" ContentType="application/vnd.openxmlformats-officedocument.presentationml.notesSlide+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5.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3.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8" r:id="rId1"/>
  </p:sldMasterIdLst>
  <p:notesMasterIdLst>
    <p:notesMasterId r:id="rId17"/>
  </p:notesMasterIdLst>
  <p:handoutMasterIdLst>
    <p:handoutMasterId r:id="rId18"/>
  </p:handoutMasterIdLst>
  <p:sldIdLst>
    <p:sldId id="426" r:id="rId2"/>
    <p:sldId id="390" r:id="rId3"/>
    <p:sldId id="395" r:id="rId4"/>
    <p:sldId id="392" r:id="rId5"/>
    <p:sldId id="420" r:id="rId6"/>
    <p:sldId id="389" r:id="rId7"/>
    <p:sldId id="391" r:id="rId8"/>
    <p:sldId id="393" r:id="rId9"/>
    <p:sldId id="394" r:id="rId10"/>
    <p:sldId id="425" r:id="rId11"/>
    <p:sldId id="388" r:id="rId12"/>
    <p:sldId id="431" r:id="rId13"/>
    <p:sldId id="414" r:id="rId14"/>
    <p:sldId id="430" r:id="rId15"/>
    <p:sldId id="422" r:id="rId16"/>
  </p:sldIdLst>
  <p:sldSz cx="9144000" cy="6858000" type="screen4x3"/>
  <p:notesSz cx="7010400" cy="92964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cksymchuk, Delores (MR)" initials="MD(" lastIdx="0" clrIdx="0">
    <p:extLst>
      <p:ext uri="{19B8F6BF-5375-455C-9EA6-DF929625EA0E}">
        <p15:presenceInfo xmlns:p15="http://schemas.microsoft.com/office/powerpoint/2012/main" userId="Macksymchuk, Delores (MR)" providerId="None"/>
      </p:ext>
    </p:extLst>
  </p:cmAuthor>
  <p:cmAuthor id="2" name="Ghosh, Prabal" initials="GP" lastIdx="16" clrIdx="1">
    <p:extLst>
      <p:ext uri="{19B8F6BF-5375-455C-9EA6-DF929625EA0E}">
        <p15:presenceInfo xmlns:p15="http://schemas.microsoft.com/office/powerpoint/2012/main" userId="S-1-5-21-271331182-1959533904-1735737224-183073" providerId="AD"/>
      </p:ext>
    </p:extLst>
  </p:cmAuthor>
  <p:cmAuthor id="3" name="Ben" initials="BL" lastIdx="11" clrIdx="2">
    <p:extLst>
      <p:ext uri="{19B8F6BF-5375-455C-9EA6-DF929625EA0E}">
        <p15:presenceInfo xmlns:p15="http://schemas.microsoft.com/office/powerpoint/2012/main" userId="Ben" providerId="None"/>
      </p:ext>
    </p:extLst>
  </p:cmAuthor>
  <p:cmAuthor id="4" name="St. Amant, Michel (FIN)" initials="SAM(" lastIdx="1" clrIdx="3">
    <p:extLst>
      <p:ext uri="{19B8F6BF-5375-455C-9EA6-DF929625EA0E}">
        <p15:presenceInfo xmlns:p15="http://schemas.microsoft.com/office/powerpoint/2012/main" userId="S-1-5-21-271331182-1959533904-1735737224-939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24" autoAdjust="0"/>
    <p:restoredTop sz="80560" autoAdjust="0"/>
  </p:normalViewPr>
  <p:slideViewPr>
    <p:cSldViewPr>
      <p:cViewPr varScale="1">
        <p:scale>
          <a:sx n="52" d="100"/>
          <a:sy n="52" d="100"/>
        </p:scale>
        <p:origin x="1421"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78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082" name="Rectangle 2"/>
          <p:cNvSpPr>
            <a:spLocks noGrp="1" noChangeArrowheads="1"/>
          </p:cNvSpPr>
          <p:nvPr>
            <p:ph type="hdr" sz="quarter"/>
          </p:nvPr>
        </p:nvSpPr>
        <p:spPr bwMode="auto">
          <a:xfrm>
            <a:off x="1" y="1"/>
            <a:ext cx="3038475" cy="465138"/>
          </a:xfrm>
          <a:prstGeom prst="rect">
            <a:avLst/>
          </a:prstGeom>
          <a:noFill/>
          <a:ln w="9525">
            <a:noFill/>
            <a:miter lim="800000"/>
            <a:headEnd/>
            <a:tailEnd/>
          </a:ln>
          <a:effectLst/>
        </p:spPr>
        <p:txBody>
          <a:bodyPr vert="horz" wrap="square" lIns="91713" tIns="45857" rIns="91713" bIns="45857" numCol="1" anchor="t" anchorCtr="0" compatLnSpc="1">
            <a:prstTxWarp prst="textNoShape">
              <a:avLst/>
            </a:prstTxWarp>
          </a:bodyPr>
          <a:lstStyle>
            <a:lvl1pPr defTabSz="917478" eaLnBrk="1" hangingPunct="1">
              <a:defRPr sz="1200">
                <a:latin typeface="Arial" charset="0"/>
              </a:defRPr>
            </a:lvl1pPr>
          </a:lstStyle>
          <a:p>
            <a:pPr>
              <a:defRPr/>
            </a:pPr>
            <a:endParaRPr lang="en-US"/>
          </a:p>
        </p:txBody>
      </p:sp>
      <p:sp>
        <p:nvSpPr>
          <p:cNvPr id="174083" name="Rectangle 3"/>
          <p:cNvSpPr>
            <a:spLocks noGrp="1" noChangeArrowheads="1"/>
          </p:cNvSpPr>
          <p:nvPr>
            <p:ph type="dt" sz="quarter" idx="1"/>
          </p:nvPr>
        </p:nvSpPr>
        <p:spPr bwMode="auto">
          <a:xfrm>
            <a:off x="3970338" y="1"/>
            <a:ext cx="3038475" cy="465138"/>
          </a:xfrm>
          <a:prstGeom prst="rect">
            <a:avLst/>
          </a:prstGeom>
          <a:noFill/>
          <a:ln w="9525">
            <a:noFill/>
            <a:miter lim="800000"/>
            <a:headEnd/>
            <a:tailEnd/>
          </a:ln>
          <a:effectLst/>
        </p:spPr>
        <p:txBody>
          <a:bodyPr vert="horz" wrap="square" lIns="91713" tIns="45857" rIns="91713" bIns="45857" numCol="1" anchor="t" anchorCtr="0" compatLnSpc="1">
            <a:prstTxWarp prst="textNoShape">
              <a:avLst/>
            </a:prstTxWarp>
          </a:bodyPr>
          <a:lstStyle>
            <a:lvl1pPr algn="r" defTabSz="917478" eaLnBrk="1" hangingPunct="1">
              <a:defRPr sz="1200">
                <a:latin typeface="Arial" charset="0"/>
              </a:defRPr>
            </a:lvl1pPr>
          </a:lstStyle>
          <a:p>
            <a:pPr>
              <a:defRPr/>
            </a:pPr>
            <a:endParaRPr lang="en-US"/>
          </a:p>
        </p:txBody>
      </p:sp>
      <p:sp>
        <p:nvSpPr>
          <p:cNvPr id="174084" name="Rectangle 4"/>
          <p:cNvSpPr>
            <a:spLocks noGrp="1" noChangeArrowheads="1"/>
          </p:cNvSpPr>
          <p:nvPr>
            <p:ph type="ftr" sz="quarter" idx="2"/>
          </p:nvPr>
        </p:nvSpPr>
        <p:spPr bwMode="auto">
          <a:xfrm>
            <a:off x="1" y="8829675"/>
            <a:ext cx="3038475" cy="465138"/>
          </a:xfrm>
          <a:prstGeom prst="rect">
            <a:avLst/>
          </a:prstGeom>
          <a:noFill/>
          <a:ln w="9525">
            <a:noFill/>
            <a:miter lim="800000"/>
            <a:headEnd/>
            <a:tailEnd/>
          </a:ln>
          <a:effectLst/>
        </p:spPr>
        <p:txBody>
          <a:bodyPr vert="horz" wrap="square" lIns="91713" tIns="45857" rIns="91713" bIns="45857" numCol="1" anchor="b" anchorCtr="0" compatLnSpc="1">
            <a:prstTxWarp prst="textNoShape">
              <a:avLst/>
            </a:prstTxWarp>
          </a:bodyPr>
          <a:lstStyle>
            <a:lvl1pPr defTabSz="917478" eaLnBrk="1" hangingPunct="1">
              <a:defRPr sz="1200">
                <a:latin typeface="Arial" charset="0"/>
              </a:defRPr>
            </a:lvl1pPr>
          </a:lstStyle>
          <a:p>
            <a:pPr>
              <a:defRPr/>
            </a:pPr>
            <a:endParaRPr lang="en-US"/>
          </a:p>
        </p:txBody>
      </p:sp>
      <p:sp>
        <p:nvSpPr>
          <p:cNvPr id="17408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713" tIns="45857" rIns="91713" bIns="45857" numCol="1" anchor="b" anchorCtr="0" compatLnSpc="1">
            <a:prstTxWarp prst="textNoShape">
              <a:avLst/>
            </a:prstTxWarp>
          </a:bodyPr>
          <a:lstStyle>
            <a:lvl1pPr algn="r" defTabSz="917478" eaLnBrk="1" hangingPunct="1">
              <a:defRPr sz="1200"/>
            </a:lvl1pPr>
          </a:lstStyle>
          <a:p>
            <a:fld id="{86296F30-FC58-4C92-9943-05FCF452B4C9}"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1" y="1"/>
            <a:ext cx="3038475" cy="465138"/>
          </a:xfrm>
          <a:prstGeom prst="rect">
            <a:avLst/>
          </a:prstGeom>
          <a:noFill/>
          <a:ln w="9525">
            <a:noFill/>
            <a:miter lim="800000"/>
            <a:headEnd/>
            <a:tailEnd/>
          </a:ln>
          <a:effectLst/>
        </p:spPr>
        <p:txBody>
          <a:bodyPr vert="horz" wrap="square" lIns="93153" tIns="46576" rIns="93153" bIns="46576" numCol="1" anchor="t" anchorCtr="0" compatLnSpc="1">
            <a:prstTxWarp prst="textNoShape">
              <a:avLst/>
            </a:prstTxWarp>
          </a:bodyPr>
          <a:lstStyle>
            <a:lvl1pPr defTabSz="931765" eaLnBrk="1" hangingPunct="1">
              <a:defRPr sz="1200">
                <a:latin typeface="Arial" charset="0"/>
              </a:defRPr>
            </a:lvl1pPr>
          </a:lstStyle>
          <a:p>
            <a:pPr>
              <a:defRPr/>
            </a:pPr>
            <a:endParaRPr lang="en-US"/>
          </a:p>
        </p:txBody>
      </p:sp>
      <p:sp>
        <p:nvSpPr>
          <p:cNvPr id="53251" name="Rectangle 3"/>
          <p:cNvSpPr>
            <a:spLocks noGrp="1" noChangeArrowheads="1"/>
          </p:cNvSpPr>
          <p:nvPr>
            <p:ph type="dt" idx="1"/>
          </p:nvPr>
        </p:nvSpPr>
        <p:spPr bwMode="auto">
          <a:xfrm>
            <a:off x="3970338" y="1"/>
            <a:ext cx="3038475" cy="465138"/>
          </a:xfrm>
          <a:prstGeom prst="rect">
            <a:avLst/>
          </a:prstGeom>
          <a:noFill/>
          <a:ln w="9525">
            <a:noFill/>
            <a:miter lim="800000"/>
            <a:headEnd/>
            <a:tailEnd/>
          </a:ln>
          <a:effectLst/>
        </p:spPr>
        <p:txBody>
          <a:bodyPr vert="horz" wrap="square" lIns="93153" tIns="46576" rIns="93153" bIns="46576" numCol="1" anchor="t" anchorCtr="0" compatLnSpc="1">
            <a:prstTxWarp prst="textNoShape">
              <a:avLst/>
            </a:prstTxWarp>
          </a:bodyPr>
          <a:lstStyle>
            <a:lvl1pPr algn="r" defTabSz="931765" eaLnBrk="1" hangingPunct="1">
              <a:defRPr sz="1200">
                <a:latin typeface="Arial" charset="0"/>
              </a:defRPr>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3" name="Rectangle 5"/>
          <p:cNvSpPr>
            <a:spLocks noGrp="1" noChangeArrowheads="1"/>
          </p:cNvSpPr>
          <p:nvPr>
            <p:ph type="body" sz="quarter" idx="3"/>
          </p:nvPr>
        </p:nvSpPr>
        <p:spPr bwMode="auto">
          <a:xfrm>
            <a:off x="701676" y="4416425"/>
            <a:ext cx="5607050" cy="4183063"/>
          </a:xfrm>
          <a:prstGeom prst="rect">
            <a:avLst/>
          </a:prstGeom>
          <a:noFill/>
          <a:ln w="9525">
            <a:noFill/>
            <a:miter lim="800000"/>
            <a:headEnd/>
            <a:tailEnd/>
          </a:ln>
          <a:effectLst/>
        </p:spPr>
        <p:txBody>
          <a:bodyPr vert="horz" wrap="square" lIns="93153" tIns="46576" rIns="93153" bIns="4657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3254" name="Rectangle 6"/>
          <p:cNvSpPr>
            <a:spLocks noGrp="1" noChangeArrowheads="1"/>
          </p:cNvSpPr>
          <p:nvPr>
            <p:ph type="ftr" sz="quarter" idx="4"/>
          </p:nvPr>
        </p:nvSpPr>
        <p:spPr bwMode="auto">
          <a:xfrm>
            <a:off x="1" y="8829675"/>
            <a:ext cx="3038475" cy="465138"/>
          </a:xfrm>
          <a:prstGeom prst="rect">
            <a:avLst/>
          </a:prstGeom>
          <a:noFill/>
          <a:ln w="9525">
            <a:noFill/>
            <a:miter lim="800000"/>
            <a:headEnd/>
            <a:tailEnd/>
          </a:ln>
          <a:effectLst/>
        </p:spPr>
        <p:txBody>
          <a:bodyPr vert="horz" wrap="square" lIns="93153" tIns="46576" rIns="93153" bIns="46576" numCol="1" anchor="b" anchorCtr="0" compatLnSpc="1">
            <a:prstTxWarp prst="textNoShape">
              <a:avLst/>
            </a:prstTxWarp>
          </a:bodyPr>
          <a:lstStyle>
            <a:lvl1pPr defTabSz="931765" eaLnBrk="1" hangingPunct="1">
              <a:defRPr sz="1200">
                <a:latin typeface="Arial" charset="0"/>
              </a:defRPr>
            </a:lvl1pPr>
          </a:lstStyle>
          <a:p>
            <a:pPr>
              <a:defRPr/>
            </a:pPr>
            <a:endParaRPr lang="en-US"/>
          </a:p>
        </p:txBody>
      </p:sp>
      <p:sp>
        <p:nvSpPr>
          <p:cNvPr id="5325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53" tIns="46576" rIns="93153" bIns="46576" numCol="1" anchor="b" anchorCtr="0" compatLnSpc="1">
            <a:prstTxWarp prst="textNoShape">
              <a:avLst/>
            </a:prstTxWarp>
          </a:bodyPr>
          <a:lstStyle>
            <a:lvl1pPr algn="r" defTabSz="931765" eaLnBrk="1" hangingPunct="1">
              <a:defRPr sz="1200"/>
            </a:lvl1pPr>
          </a:lstStyle>
          <a:p>
            <a:fld id="{38363400-FA1E-4591-8C23-332750D20E7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b="1" dirty="0">
              <a:solidFill>
                <a:srgbClr val="FF0000"/>
              </a:solidFill>
              <a:latin typeface="+mn-lt"/>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2</a:t>
            </a:fld>
            <a:endParaRPr lang="en-US" altLang="en-US"/>
          </a:p>
        </p:txBody>
      </p:sp>
    </p:spTree>
    <p:extLst>
      <p:ext uri="{BB962C8B-B14F-4D97-AF65-F5344CB8AC3E}">
        <p14:creationId xmlns:p14="http://schemas.microsoft.com/office/powerpoint/2010/main" val="12441867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a:t>On ne s’attend pas à ce que les municipalités du Manitoba aient des obligations d’emprunt ou contractuelles libellées dans une monnaie étrangère. </a:t>
            </a:r>
            <a:r>
              <a:rPr lang="fr-CA" baseline="0"/>
              <a:t>Cette modification de norme ne risque donc pas d’avoir de conséquence sur les municipalités du Manitoba.</a:t>
            </a: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13</a:t>
            </a:fld>
            <a:endParaRPr lang="en-US" altLang="en-US"/>
          </a:p>
        </p:txBody>
      </p:sp>
    </p:spTree>
    <p:extLst>
      <p:ext uri="{BB962C8B-B14F-4D97-AF65-F5344CB8AC3E}">
        <p14:creationId xmlns:p14="http://schemas.microsoft.com/office/powerpoint/2010/main" val="4008210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CA" i="0" baseline="0"/>
              <a:t>Les produits dérivés sont des investissements qui nécessitent un contrat financier dont la valeur dépend des fluctuations de la valeur d’un actif sous-jacent. Toutefois</a:t>
            </a:r>
            <a:r>
              <a:rPr lang="fr-CA" baseline="0"/>
              <a:t>, en application de l’</a:t>
            </a:r>
            <a:r>
              <a:rPr lang="fr-CA" i="0" baseline="0"/>
              <a:t>article 181</a:t>
            </a:r>
            <a:r>
              <a:rPr lang="fr-CA" baseline="0"/>
              <a:t> de la</a:t>
            </a:r>
            <a:r>
              <a:rPr lang="fr-CA" i="1" baseline="0"/>
              <a:t> </a:t>
            </a:r>
            <a:r>
              <a:rPr lang="fr-CA" i="0" baseline="0"/>
              <a:t>Loi sur les municipalités, les municipalités ne sont généralement autorisées à investir que dans des placements émis par d’autres gouvernements ou garantis par des banques, qui ne sont normalement pas des dérivés ou qui ne comportent pas d’élément dérivé. Par conséquent, cette norme ne devrait pas avoir de conséquence sur les municipalités du Manitoba. Si vous croyez détenir des produits dérivés comme investissement, notamment des contrats à terme, des contrats à terme de gré à gré, des swaps ou des options, vous devez les examiner attentivement avec un professionnel en comptabilité dans le contexte des investissements autorisés par la</a:t>
            </a:r>
            <a:r>
              <a:rPr lang="fr-CA" i="1" baseline="0"/>
              <a:t> </a:t>
            </a:r>
            <a:r>
              <a:rPr lang="fr-CA" i="0" baseline="0"/>
              <a:t>Loi sur les municipalités.</a:t>
            </a:r>
          </a:p>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14</a:t>
            </a:fld>
            <a:endParaRPr lang="en-US" altLang="en-US"/>
          </a:p>
        </p:txBody>
      </p:sp>
    </p:spTree>
    <p:extLst>
      <p:ext uri="{BB962C8B-B14F-4D97-AF65-F5344CB8AC3E}">
        <p14:creationId xmlns:p14="http://schemas.microsoft.com/office/powerpoint/2010/main" val="2038989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a:t>Les modifications de ces normes comptables ne devraient pas avoir une grande incidence sur la majorité des municipalités du Manitoba.</a:t>
            </a:r>
          </a:p>
          <a:p>
            <a:endParaRPr lang="en-CA" dirty="0"/>
          </a:p>
          <a:p>
            <a:endParaRPr lang="en-CA" i="0" baseline="0" dirty="0"/>
          </a:p>
          <a:p>
            <a:r>
              <a:rPr lang="fr-CA" i="0" baseline="0" dirty="0"/>
              <a:t>La norme « Revenus (SP 3400) » présente le concept de distinction entre les recettes publiques basées sur des opérations où il y a une transaction, comme des rémunérations à l’acte, et le produit basé sur le pouvoir de l’administration de réclamer ou d’exiger un produit auprès d’une personne, comme des taxes. Cette modification conceptuelle ne devrait pas avoir de conséquence sur la manière dont la majorité des municipalités comptabilisent le produit au quotidien. </a:t>
            </a:r>
          </a:p>
          <a:p>
            <a:pPr marL="628650" lvl="1" indent="-171450">
              <a:buFont typeface="Arial" panose="020B0604020202020204" pitchFamily="34" charset="0"/>
              <a:buChar char="•"/>
            </a:pPr>
            <a:r>
              <a:rPr lang="fr-CA" i="1" baseline="0" dirty="0"/>
              <a:t>Remarque : En ce qui concerne le produit basé sur une opération, dans certains cas, il serait comptabilisé au fur et à mesure que l’exécution d’une obligation est satisfaite. La norme crée un test en cinq parties qui vise à déterminer si le produit doit être comptabilisé sur une période donnée plutôt qu’à un moment précis.</a:t>
            </a:r>
          </a:p>
          <a:p>
            <a:endParaRPr lang="en-CA" i="0" baseline="0" dirty="0"/>
          </a:p>
          <a:p>
            <a:r>
              <a:rPr lang="fr-CA" sz="1200" i="0" baseline="0" dirty="0">
                <a:solidFill>
                  <a:schemeClr val="tx1"/>
                </a:solidFill>
                <a:latin typeface="Arial" charset="0"/>
                <a:ea typeface="+mn-ea"/>
                <a:cs typeface="+mn-cs"/>
              </a:rPr>
              <a:t>La norme relative aux partenariats public-privé entrera en vigueur en 2024. La grande majorité des municipalités du Manitoba n’ont pas de partenariats public-privé. Ce sont des ententes complexes généralement liées à l’aménagement ou au fonctionnement d’immobilisations corporelles pour une période prolongée. Elles nécessitent le partage ou le transfert de risques entre la municipalité et le partenaire privé. Si votre municipalité a conclu une entente de partenariat public-privé, vous devriez consulter un professionnel en comptabilité en 2024 relativement à cette norme.</a:t>
            </a: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15</a:t>
            </a:fld>
            <a:endParaRPr lang="en-US" altLang="en-US"/>
          </a:p>
        </p:txBody>
      </p:sp>
    </p:spTree>
    <p:extLst>
      <p:ext uri="{BB962C8B-B14F-4D97-AF65-F5344CB8AC3E}">
        <p14:creationId xmlns:p14="http://schemas.microsoft.com/office/powerpoint/2010/main" val="2428986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baseline="0" dirty="0"/>
              <a:t>La nouvelle norme a été introduite par le Conseil sur la comptabilité dans le secteur public (CCSP), une autorité indépendante responsable d’établir les normes comptables pour toutes les organisations du secteur public au Canada. Ces normes ne sont pas le résultat d’action du Manitoba.</a:t>
            </a:r>
          </a:p>
          <a:p>
            <a:endParaRPr lang="en-CA"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fr-CA" dirty="0"/>
              <a:t>Elles visent tous les paliers de gouvernement et toutes les entités </a:t>
            </a:r>
            <a:r>
              <a:rPr lang="fr-CA" baseline="0" dirty="0"/>
              <a:t>qu’ils régissent.</a:t>
            </a:r>
            <a:r>
              <a:rPr lang="fr-CA" dirty="0"/>
              <a:t> Elles exigeront que vous évaluiez</a:t>
            </a:r>
            <a:r>
              <a:rPr lang="fr-CA" baseline="0" dirty="0"/>
              <a:t> si vous avez ce type de passifs (obligations). Le cas échéant, vous devrez consigner toute l’information nécessaire pour que vous puissiez estimer raisonnablement le coût de ces passifs.</a:t>
            </a:r>
          </a:p>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3</a:t>
            </a:fld>
            <a:endParaRPr lang="en-US" altLang="en-US"/>
          </a:p>
        </p:txBody>
      </p:sp>
    </p:spTree>
    <p:extLst>
      <p:ext uri="{BB962C8B-B14F-4D97-AF65-F5344CB8AC3E}">
        <p14:creationId xmlns:p14="http://schemas.microsoft.com/office/powerpoint/2010/main" val="3836533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a:t>Les états financiers audités visent à présenter aux utilisateurs des renseignements exacts, pertinents et opportuns.</a:t>
            </a:r>
            <a:r>
              <a:rPr lang="fr-CA" baseline="0"/>
              <a:t> Les obligations liées à la mise hors service des immobilisations ont évolué et peuvent représenter des passifs importants qui n’ont pas été indiqués précédemment dans les états financiers audités des municipalités. L’estimation et la communication de ces obligations constituent un moyen important de s’assurer que les états financiers audités donnent une image fidèle de la santé financière d’une municipalité.</a:t>
            </a: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4</a:t>
            </a:fld>
            <a:endParaRPr lang="en-US" altLang="en-US"/>
          </a:p>
        </p:txBody>
      </p:sp>
    </p:spTree>
    <p:extLst>
      <p:ext uri="{BB962C8B-B14F-4D97-AF65-F5344CB8AC3E}">
        <p14:creationId xmlns:p14="http://schemas.microsoft.com/office/powerpoint/2010/main" val="2239736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CA"/>
              <a:t>Il convient de noter que les obligations liées à la mise hors service des immobilisations </a:t>
            </a:r>
            <a:r>
              <a:rPr lang="fr-CA" baseline="0"/>
              <a:t>découlent d’obligations légales, qui peuvent résulter de contrats ou d’ententes que vous avez conclus, comme une convention de bail selon laquelle vous devez retirer quelque chose à l’expiration du bail. Elles peuvent aussi résulter de lois. Si une loi fédérale ou provinciale ou que l’un de vos règlements administratifs exige que vous éliminiez une partie d’un actif d’une quelconque façon, par exemple éliminer l’amiante lors de la désaffectation d’un bâtiment, il s’agit alors d’une obligation liée à la mise hors service des immobilisations. Ces obligations peuvent aussi résulter de conditions liées aux permis ou aux licences que vous détenez.</a:t>
            </a:r>
          </a:p>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5</a:t>
            </a:fld>
            <a:endParaRPr lang="en-US" altLang="en-US"/>
          </a:p>
        </p:txBody>
      </p:sp>
    </p:spTree>
    <p:extLst>
      <p:ext uri="{BB962C8B-B14F-4D97-AF65-F5344CB8AC3E}">
        <p14:creationId xmlns:p14="http://schemas.microsoft.com/office/powerpoint/2010/main" val="3521723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a:t>Certains exemples courants d’OMHS sont répertoriés ici. </a:t>
            </a:r>
          </a:p>
          <a:p>
            <a:endParaRPr lang="en-CA" dirty="0"/>
          </a:p>
          <a:p>
            <a:r>
              <a:rPr lang="fr-CA"/>
              <a:t>En ce qui concerne les lieux d’enfouissement sanitaire, la majorité des municipalités auront collecté l’information à ce sujet, </a:t>
            </a:r>
            <a:r>
              <a:rPr lang="fr-CA" baseline="0"/>
              <a:t>car une norme comptable antérieure exigeait des rapports similaires sur les passifs au titre des activités d’après fermeture de ces lieux. Pour les autres actifs, si votre municipalité les détient, vous devrez probablement élaborer de l’information semblable à celle qui a été préparée pour votre lieu d’enfouissement sanitaire.</a:t>
            </a: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6</a:t>
            </a:fld>
            <a:endParaRPr lang="en-US" altLang="en-US"/>
          </a:p>
        </p:txBody>
      </p:sp>
    </p:spTree>
    <p:extLst>
      <p:ext uri="{BB962C8B-B14F-4D97-AF65-F5344CB8AC3E}">
        <p14:creationId xmlns:p14="http://schemas.microsoft.com/office/powerpoint/2010/main" val="1921212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fr-CA" i="0" baseline="0" dirty="0"/>
              <a:t>Mauvaise utilisation d’une immobilisation corporelle : Il ne s’agit pas d’une obligation légale d’engager un coût de mise hors service.</a:t>
            </a:r>
          </a:p>
          <a:p>
            <a:pPr marL="171450" indent="-171450">
              <a:buFont typeface="Arial" panose="020B0604020202020204" pitchFamily="34" charset="0"/>
              <a:buChar char="•"/>
            </a:pPr>
            <a:r>
              <a:rPr lang="fr-CA" i="0" baseline="0" dirty="0"/>
              <a:t>Préparation pour une autre utilisation : Il ne s’agit pas d’une obligation légale d’engager un coût de mise hors service. Cette préparation n’est pas basée sur une opération ou un événement antérieur, mais sur une décision actuelle ou future.</a:t>
            </a:r>
          </a:p>
          <a:p>
            <a:pPr marL="171450" indent="-171450">
              <a:buFont typeface="Arial" panose="020B0604020202020204" pitchFamily="34" charset="0"/>
              <a:buChar char="•"/>
            </a:pPr>
            <a:r>
              <a:rPr lang="fr-CA" i="0" baseline="0" dirty="0"/>
              <a:t>Événements imprévus, comme une contamination : De nombreux événements imprévus ne créeront pas d’obligations de mise hors service. Si un événement imprévu contamine un site, cette situation est traitée dans le cadre d’une norme comptable différente relative aux sites contaminés.</a:t>
            </a:r>
          </a:p>
          <a:p>
            <a:pPr marL="171450" indent="-171450">
              <a:buFont typeface="Arial" panose="020B0604020202020204" pitchFamily="34" charset="0"/>
              <a:buChar char="•"/>
            </a:pPr>
            <a:r>
              <a:rPr lang="fr-CA" i="0" baseline="0" dirty="0"/>
              <a:t>Déchets ou sous-produits : Ils résultent d’activités régulières et ne sont pas une obligation légale au titre de la mise hors service d’un actif.</a:t>
            </a:r>
          </a:p>
          <a:p>
            <a:pPr marL="171450" indent="-171450">
              <a:buFont typeface="Arial" panose="020B0604020202020204" pitchFamily="34" charset="0"/>
              <a:buChar char="•"/>
            </a:pPr>
            <a:r>
              <a:rPr lang="fr-CA" i="0" baseline="0" dirty="0"/>
              <a:t>Vente ou élimination prévue d’une immobilisation corporelle : Il ne s’agit pas d’obligations légales ni d’événements antérieurs.</a:t>
            </a:r>
          </a:p>
          <a:p>
            <a:pPr marL="171450" indent="-171450">
              <a:buFont typeface="Arial" panose="020B0604020202020204" pitchFamily="34" charset="0"/>
              <a:buChar char="•"/>
            </a:pPr>
            <a:r>
              <a:rPr lang="fr-CA" i="0" baseline="0" dirty="0"/>
              <a:t>Coûts d’entretien et de fonctionnement : Il ne s’agit pas d’obligations légales au titre de la mise hors service. Ces coûts ne sont d’ailleurs pas basés sur une opération antérieure.</a:t>
            </a:r>
          </a:p>
          <a:p>
            <a:pPr marL="171450" indent="-171450">
              <a:buFont typeface="Arial" panose="020B0604020202020204" pitchFamily="34" charset="0"/>
              <a:buChar char="•"/>
            </a:pPr>
            <a:r>
              <a:rPr lang="fr-CA" i="0" baseline="0" dirty="0"/>
              <a:t>Coûts de mise en conformité d’un bâtiment : Il ne s’agit pas d’une obligation légale au titre de la mise hors service (à moins qu’un contrat l’exige; dans ce cas, il pourrait s’agir d’une OMHS).</a:t>
            </a:r>
          </a:p>
          <a:p>
            <a:pPr marL="171450" indent="-171450">
              <a:buFont typeface="Arial" panose="020B0604020202020204" pitchFamily="34" charset="0"/>
              <a:buChar char="•"/>
            </a:pPr>
            <a:r>
              <a:rPr lang="fr-CA" i="0" baseline="0" dirty="0"/>
              <a:t>Sites contaminés : Bien qu’à première vue les sites contaminés respectent les exigences d’une OMHS, ils sont traités selon une norme comptable différente et ne sont donc pas déclarés en tant qu’OMHS.</a:t>
            </a: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8</a:t>
            </a:fld>
            <a:endParaRPr lang="en-US" altLang="en-US"/>
          </a:p>
        </p:txBody>
      </p:sp>
    </p:spTree>
    <p:extLst>
      <p:ext uri="{BB962C8B-B14F-4D97-AF65-F5344CB8AC3E}">
        <p14:creationId xmlns:p14="http://schemas.microsoft.com/office/powerpoint/2010/main" val="4271457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a:t>La norme relative aux OMHS entrera en vigueur pour les municipalités </a:t>
            </a:r>
            <a:r>
              <a:rPr lang="fr-CA" baseline="0" dirty="0"/>
              <a:t>en 2023</a:t>
            </a:r>
            <a:r>
              <a:rPr lang="fr-CA" dirty="0"/>
              <a:t>.</a:t>
            </a:r>
            <a:r>
              <a:rPr lang="fr-CA" baseline="0" dirty="0"/>
              <a:t> Vos </a:t>
            </a:r>
            <a:r>
              <a:rPr lang="fr-CA" dirty="0"/>
              <a:t>états financiers audités de 2023 devront donc rendre compte de vos OMHS. Comme vous le savez, </a:t>
            </a:r>
            <a:r>
              <a:rPr lang="fr-CA" baseline="0" dirty="0"/>
              <a:t>ces états doivent être déposés au plus tard le 30 juin 2024.</a:t>
            </a:r>
          </a:p>
          <a:p>
            <a:endParaRPr lang="en-CA" baseline="0" dirty="0"/>
          </a:p>
          <a:p>
            <a:r>
              <a:rPr lang="fr-CA" baseline="0" dirty="0"/>
              <a:t>En 2023, vous devrez faire ce qui suit :</a:t>
            </a:r>
          </a:p>
          <a:p>
            <a:pPr marL="228600" indent="-228600">
              <a:buFont typeface="+mj-lt"/>
              <a:buAutoNum type="arabicPeriod"/>
            </a:pPr>
            <a:r>
              <a:rPr lang="fr-CA" baseline="0" dirty="0"/>
              <a:t>Passer en revue l’ensemble de vos actifs pour déterminer si des OMHS leur sont associées.</a:t>
            </a:r>
          </a:p>
          <a:p>
            <a:pPr marL="228600" indent="-228600">
              <a:buFont typeface="+mj-lt"/>
              <a:buAutoNum type="arabicPeriod"/>
            </a:pPr>
            <a:r>
              <a:rPr lang="fr-CA" baseline="0" dirty="0"/>
              <a:t>Recueillir l’information nécessaire pour estimer l’obligation de mise hors service. Autrement dit, vous devrez déterminer la nature exacte de l’obligation. Vous devrez aussi établir le moment où l’OMHS pourrait avoir lieu en vous basant sur vos estimations de la durée utile restante de l’actif ainsi que les coûts prévus de l’OMHS en évaluant les coûts actuels et en les extrapolant en fonction de la date de mise hors service prévue.</a:t>
            </a:r>
          </a:p>
          <a:p>
            <a:pPr marL="685800" lvl="1" indent="-228600">
              <a:buFont typeface="+mj-lt"/>
              <a:buAutoNum type="arabicPeriod"/>
            </a:pPr>
            <a:r>
              <a:rPr lang="fr-CA" baseline="0" dirty="0"/>
              <a:t>Certains des actifs que vous utilisez peuvent être complètement amortis et avoir déjà atteint la fin de leur durée utile prévue. Pour déterminer le moment où l’OMHS aura lieu et en estimer les coûts, vous devrez tout de même estimer les années restantes pendant lesquelles ces actifs resteront en service.</a:t>
            </a:r>
          </a:p>
          <a:p>
            <a:pPr marL="228600" indent="-228600">
              <a:buFont typeface="+mj-lt"/>
              <a:buAutoNum type="arabicPeriod"/>
            </a:pPr>
            <a:r>
              <a:rPr lang="fr-CA" dirty="0"/>
              <a:t>Prendre les dispositions nécessaires </a:t>
            </a:r>
            <a:r>
              <a:rPr lang="fr-CA" baseline="0" dirty="0"/>
              <a:t>pour obtenir un avis professionnel</a:t>
            </a:r>
            <a:r>
              <a:rPr lang="fr-CA" dirty="0"/>
              <a:t>.</a:t>
            </a:r>
            <a:r>
              <a:rPr lang="fr-CA" baseline="0" dirty="0"/>
              <a:t> Certaines obligations de mise hors service peuvent s’avérer complexes. Par exemple, l’OMHS qui exigerait la mise hors service d’un étang d’épuration dépendrait du site de l’étang, de sa taille, de sa composition, de son taux de </a:t>
            </a:r>
            <a:r>
              <a:rPr lang="fr-CA" baseline="0" dirty="0" err="1"/>
              <a:t>biosolides</a:t>
            </a:r>
            <a:r>
              <a:rPr lang="fr-CA" baseline="0" dirty="0"/>
              <a:t>, etc. Lorsque vous aurez déterminé les actifs pouvant être associés à une OMHS, discutez-en avec vos vérificateurs pour connaître le niveau d’informations auquel ils s’attendent à recevoir pour appuyer les estimations de vos OMHS. Vous pourriez avoir besoin de faire appel à un professionnel pour parvenir à une estimation fiable de l’ampleur et des coûts prévus d’une OMHS. Si vous prévoyez de tels coûts, vous devez les indiquer dans votre plan financier de 2023.</a:t>
            </a: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9</a:t>
            </a:fld>
            <a:endParaRPr lang="en-US" altLang="en-US"/>
          </a:p>
        </p:txBody>
      </p:sp>
    </p:spTree>
    <p:extLst>
      <p:ext uri="{BB962C8B-B14F-4D97-AF65-F5344CB8AC3E}">
        <p14:creationId xmlns:p14="http://schemas.microsoft.com/office/powerpoint/2010/main" val="3328864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CA" b="1" dirty="0">
                <a:solidFill>
                  <a:srgbClr val="FF0000"/>
                </a:solidFill>
                <a:latin typeface="+mn-lt"/>
              </a:rPr>
              <a:t>Les deux normes importantes à adopter en 2023 sont les normes « OMHS (SP 3280) » et « Instruments financiers (SP 3450)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b="1" dirty="0">
              <a:solidFill>
                <a:srgbClr val="FF0000"/>
              </a:solidFill>
              <a:latin typeface="+mn-l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fr-CA" b="1" dirty="0">
                <a:solidFill>
                  <a:srgbClr val="FF0000"/>
                </a:solidFill>
                <a:latin typeface="+mn-lt"/>
              </a:rPr>
              <a:t>Les normes suivantes doivent être adoptées au cours de la même période que la norme « Instruments financiers (SP 3450) ».</a:t>
            </a:r>
          </a:p>
          <a:p>
            <a:pPr marL="628650" marR="0" lvl="1" indent="-171450" algn="l" defTabSz="914400" rtl="0" eaLnBrk="0" fontAlgn="base" latinLnBrk="0" hangingPunct="0">
              <a:lnSpc>
                <a:spcPct val="100000"/>
              </a:lnSpc>
              <a:spcBef>
                <a:spcPct val="30000"/>
              </a:spcBef>
              <a:spcAft>
                <a:spcPct val="0"/>
              </a:spcAft>
              <a:buClrTx/>
              <a:buSzTx/>
              <a:buFont typeface="Courier New" panose="02070309020205020404" pitchFamily="49" charset="0"/>
              <a:buChar char="o"/>
              <a:tabLst/>
              <a:defRPr/>
            </a:pPr>
            <a:r>
              <a:rPr lang="fr-CA" b="1" dirty="0">
                <a:solidFill>
                  <a:srgbClr val="FF0000"/>
                </a:solidFill>
                <a:latin typeface="+mn-lt"/>
              </a:rPr>
              <a:t>Présentation </a:t>
            </a:r>
            <a:r>
              <a:rPr lang="fr-CA" b="1" baseline="0" dirty="0">
                <a:solidFill>
                  <a:srgbClr val="FF0000"/>
                </a:solidFill>
                <a:latin typeface="+mn-lt"/>
              </a:rPr>
              <a:t>des états financiers (SP 1201)</a:t>
            </a:r>
          </a:p>
          <a:p>
            <a:pPr marL="628650" marR="0" lvl="1" indent="-171450" algn="l" defTabSz="914400" rtl="0" eaLnBrk="0" fontAlgn="base" latinLnBrk="0" hangingPunct="0">
              <a:lnSpc>
                <a:spcPct val="100000"/>
              </a:lnSpc>
              <a:spcBef>
                <a:spcPct val="30000"/>
              </a:spcBef>
              <a:spcAft>
                <a:spcPct val="0"/>
              </a:spcAft>
              <a:buClrTx/>
              <a:buSzTx/>
              <a:buFont typeface="Courier New" panose="02070309020205020404" pitchFamily="49" charset="0"/>
              <a:buChar char="o"/>
              <a:tabLst/>
              <a:defRPr/>
            </a:pPr>
            <a:r>
              <a:rPr lang="fr-CA" b="1" dirty="0">
                <a:solidFill>
                  <a:srgbClr val="FF0000"/>
                </a:solidFill>
                <a:latin typeface="+mn-lt"/>
              </a:rPr>
              <a:t>Conversion des devises (SP 2601)</a:t>
            </a:r>
          </a:p>
          <a:p>
            <a:pPr marL="628650" marR="0" lvl="1" indent="-171450" algn="l" defTabSz="914400" rtl="0" eaLnBrk="0" fontAlgn="base" latinLnBrk="0" hangingPunct="0">
              <a:lnSpc>
                <a:spcPct val="100000"/>
              </a:lnSpc>
              <a:spcBef>
                <a:spcPct val="30000"/>
              </a:spcBef>
              <a:spcAft>
                <a:spcPct val="0"/>
              </a:spcAft>
              <a:buClrTx/>
              <a:buSzTx/>
              <a:buFont typeface="Courier New" panose="02070309020205020404" pitchFamily="49" charset="0"/>
              <a:buChar char="o"/>
              <a:tabLst/>
              <a:defRPr/>
            </a:pPr>
            <a:r>
              <a:rPr lang="fr-CA" b="1" dirty="0">
                <a:solidFill>
                  <a:srgbClr val="FF0000"/>
                </a:solidFill>
                <a:latin typeface="+mn-lt"/>
              </a:rPr>
              <a:t>Placements de portefeuille </a:t>
            </a:r>
            <a:r>
              <a:rPr lang="fr-CA" b="1" baseline="0" dirty="0">
                <a:solidFill>
                  <a:srgbClr val="FF0000"/>
                </a:solidFill>
                <a:latin typeface="+mn-lt"/>
              </a:rPr>
              <a:t>(SP 3041)</a:t>
            </a:r>
          </a:p>
          <a:p>
            <a:pPr marL="628650" marR="0" lvl="1" indent="-171450" algn="l" defTabSz="914400" rtl="0" eaLnBrk="0" fontAlgn="base" latinLnBrk="0" hangingPunct="0">
              <a:lnSpc>
                <a:spcPct val="100000"/>
              </a:lnSpc>
              <a:spcBef>
                <a:spcPct val="30000"/>
              </a:spcBef>
              <a:spcAft>
                <a:spcPct val="0"/>
              </a:spcAft>
              <a:buClrTx/>
              <a:buSzTx/>
              <a:buFont typeface="Courier New" panose="02070309020205020404" pitchFamily="49" charset="0"/>
              <a:buChar char="o"/>
              <a:tabLst/>
              <a:defRPr/>
            </a:pPr>
            <a:endParaRPr lang="en-CA" b="1" baseline="0" dirty="0">
              <a:solidFill>
                <a:srgbClr val="FF0000"/>
              </a:solidFill>
              <a:latin typeface="+mn-lt"/>
            </a:endParaRPr>
          </a:p>
          <a:p>
            <a:pPr marL="171450" marR="0" lvl="0" indent="-171450" algn="l" defTabSz="914400" rtl="0" eaLnBrk="0" fontAlgn="base" latinLnBrk="0" hangingPunct="0">
              <a:lnSpc>
                <a:spcPct val="100000"/>
              </a:lnSpc>
              <a:spcBef>
                <a:spcPct val="30000"/>
              </a:spcBef>
              <a:spcAft>
                <a:spcPct val="0"/>
              </a:spcAft>
              <a:buClrTx/>
              <a:buSzTx/>
              <a:buFont typeface="Courier New" panose="02070309020205020404" pitchFamily="49" charset="0"/>
              <a:buChar char="o"/>
              <a:tabLst/>
              <a:defRPr/>
            </a:pPr>
            <a:r>
              <a:rPr lang="fr-CA" b="1" baseline="0" dirty="0">
                <a:solidFill>
                  <a:srgbClr val="FF0000"/>
                </a:solidFill>
                <a:latin typeface="+mn-lt"/>
              </a:rPr>
              <a:t>Les normes « Revenus (SP 3400) » et « Partenariats public-privé (SP 3160) » doivent être adoptées en 2024.</a:t>
            </a: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11</a:t>
            </a:fld>
            <a:endParaRPr lang="en-US" altLang="en-US"/>
          </a:p>
        </p:txBody>
      </p:sp>
    </p:spTree>
    <p:extLst>
      <p:ext uri="{BB962C8B-B14F-4D97-AF65-F5344CB8AC3E}">
        <p14:creationId xmlns:p14="http://schemas.microsoft.com/office/powerpoint/2010/main" val="652650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CA" i="0" baseline="0"/>
              <a:t>La norme SP 1201 ajoute une page aux états financiers audités, soit « État des gains et pertes de réévaluation ». Cet état vise surtout à présenter les modifications d’une année à l’autre dans l’évaluation des devises ou des investissements évalués à la juste valeur de marché (p. ex., les actions) et les instruments financiers assortis d’un élément dérivé, qui sont peu susceptibles de s’appliquer à la majorité des municipalités du Manitoba. Dans certains cas, il arrive que des entités consolidées doivent déclarer leur revenu dans l’« État des gains et pertes de réévaluation ».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i="0"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fr-CA" i="0" baseline="0"/>
              <a:t>Le modèle d’état financier audité publié pour les états financiers de 2023 comprendra cette page.</a:t>
            </a:r>
          </a:p>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12</a:t>
            </a:fld>
            <a:endParaRPr lang="en-US" altLang="en-US"/>
          </a:p>
        </p:txBody>
      </p:sp>
    </p:spTree>
    <p:extLst>
      <p:ext uri="{BB962C8B-B14F-4D97-AF65-F5344CB8AC3E}">
        <p14:creationId xmlns:p14="http://schemas.microsoft.com/office/powerpoint/2010/main" val="16723124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GovMB_TitlePage_Nov 2016_FINAL.jpg"/>
          <p:cNvPicPr>
            <a:picLocks noChangeAspect="1"/>
          </p:cNvPicPr>
          <p:nvPr/>
        </p:nvPicPr>
        <p:blipFill>
          <a:blip r:embed="rId2" cstate="print"/>
          <a:stretch>
            <a:fillRect/>
          </a:stretch>
        </p:blipFill>
        <p:spPr>
          <a:xfrm>
            <a:off x="0" y="0"/>
            <a:ext cx="9144000" cy="6858000"/>
          </a:xfrm>
          <a:prstGeom prst="rect">
            <a:avLst/>
          </a:prstGeom>
        </p:spPr>
      </p:pic>
      <p:sp>
        <p:nvSpPr>
          <p:cNvPr id="3080" name="Rectangle 8"/>
          <p:cNvSpPr>
            <a:spLocks noGrp="1" noChangeArrowheads="1"/>
          </p:cNvSpPr>
          <p:nvPr>
            <p:ph type="ctrTitle"/>
          </p:nvPr>
        </p:nvSpPr>
        <p:spPr>
          <a:xfrm>
            <a:off x="1139686" y="1025181"/>
            <a:ext cx="7275444" cy="1731272"/>
          </a:xfrm>
        </p:spPr>
        <p:txBody>
          <a:bodyPr/>
          <a:lstStyle>
            <a:lvl1pPr marL="0" marR="0" indent="0" algn="l" defTabSz="914400" rtl="0" eaLnBrk="1" fontAlgn="base" latinLnBrk="0" hangingPunct="1">
              <a:lnSpc>
                <a:spcPct val="100000"/>
              </a:lnSpc>
              <a:spcBef>
                <a:spcPct val="0"/>
              </a:spcBef>
              <a:spcAft>
                <a:spcPct val="0"/>
              </a:spcAft>
              <a:buClrTx/>
              <a:buSzTx/>
              <a:buFontTx/>
              <a:buNone/>
              <a:tabLst/>
              <a:defRPr sz="4400"/>
            </a:lvl1pPr>
          </a:lstStyle>
          <a:p>
            <a:pPr>
              <a:spcBef>
                <a:spcPct val="50000"/>
              </a:spcBef>
            </a:pPr>
            <a:r>
              <a:rPr lang="en-US"/>
              <a:t>Click to edit Master title style</a:t>
            </a:r>
            <a:endParaRPr lang="en-CA" dirty="0"/>
          </a:p>
        </p:txBody>
      </p:sp>
      <p:sp>
        <p:nvSpPr>
          <p:cNvPr id="3081" name="Rectangle 9"/>
          <p:cNvSpPr>
            <a:spLocks noGrp="1" noChangeArrowheads="1"/>
          </p:cNvSpPr>
          <p:nvPr>
            <p:ph type="subTitle" idx="1"/>
          </p:nvPr>
        </p:nvSpPr>
        <p:spPr>
          <a:xfrm>
            <a:off x="1139686" y="3670852"/>
            <a:ext cx="6096000" cy="1406525"/>
          </a:xfrm>
        </p:spPr>
        <p:txBody>
          <a:bodyPr/>
          <a:lstStyle>
            <a:lvl1pPr marL="0" indent="0">
              <a:buFontTx/>
              <a:buNone/>
              <a:defRPr/>
            </a:lvl1pPr>
          </a:lstStyle>
          <a:p>
            <a:r>
              <a:rPr lang="en-US"/>
              <a:t>Click to edit Master subtitle style</a:t>
            </a:r>
            <a:endParaRPr lang="en-CA" dirty="0"/>
          </a:p>
        </p:txBody>
      </p:sp>
      <p:sp>
        <p:nvSpPr>
          <p:cNvPr id="7" name="TextBox 6"/>
          <p:cNvSpPr txBox="1"/>
          <p:nvPr/>
        </p:nvSpPr>
        <p:spPr>
          <a:xfrm>
            <a:off x="1113182" y="2862470"/>
            <a:ext cx="7341704" cy="523220"/>
          </a:xfrm>
          <a:prstGeom prst="rect">
            <a:avLst/>
          </a:prstGeom>
          <a:noFill/>
        </p:spPr>
        <p:txBody>
          <a:bodyPr wrap="square" rtlCol="0">
            <a:spAutoFit/>
          </a:bodyPr>
          <a:lstStyle/>
          <a:p>
            <a:r>
              <a:rPr lang="en-CA" sz="2800" b="1" kern="4000" spc="100" baseline="0" dirty="0"/>
              <a:t>. . . . . . . . . . . . . . . . . . . . . . . . . . . . . . . </a:t>
            </a:r>
            <a:endParaRPr lang="en-CA" sz="2800" kern="4000" spc="100" baseline="0" dirty="0"/>
          </a:p>
        </p:txBody>
      </p:sp>
    </p:spTree>
    <p:extLst>
      <p:ext uri="{BB962C8B-B14F-4D97-AF65-F5344CB8AC3E}">
        <p14:creationId xmlns:p14="http://schemas.microsoft.com/office/powerpoint/2010/main" val="4065776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204430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758825"/>
            <a:ext cx="2058987" cy="57658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44500" y="758825"/>
            <a:ext cx="6024563" cy="5765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502840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9356" y="1076873"/>
            <a:ext cx="8024743" cy="1143000"/>
          </a:xfrm>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Tree>
    <p:extLst>
      <p:ext uri="{BB962C8B-B14F-4D97-AF65-F5344CB8AC3E}">
        <p14:creationId xmlns:p14="http://schemas.microsoft.com/office/powerpoint/2010/main" val="138724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extLst>
      <p:ext uri="{BB962C8B-B14F-4D97-AF65-F5344CB8AC3E}">
        <p14:creationId xmlns:p14="http://schemas.microsoft.com/office/powerpoint/2010/main" val="3329197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0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1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723903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251505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1011322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2218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473415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608098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GovMB_Text Page_Nov 2014_2.jpg"/>
          <p:cNvPicPr>
            <a:picLocks noChangeAspect="1"/>
          </p:cNvPicPr>
          <p:nvPr/>
        </p:nvPicPr>
        <p:blipFill>
          <a:blip r:embed="rId13" cstate="print"/>
          <a:stretch>
            <a:fillRect/>
          </a:stretch>
        </p:blipFill>
        <p:spPr>
          <a:xfrm>
            <a:off x="0" y="0"/>
            <a:ext cx="9144000" cy="6858000"/>
          </a:xfrm>
          <a:prstGeom prst="rect">
            <a:avLst/>
          </a:prstGeom>
        </p:spPr>
      </p:pic>
      <p:sp>
        <p:nvSpPr>
          <p:cNvPr id="1026" name="Rectangle 2"/>
          <p:cNvSpPr>
            <a:spLocks noGrp="1" noChangeArrowheads="1"/>
          </p:cNvSpPr>
          <p:nvPr>
            <p:ph type="title"/>
          </p:nvPr>
        </p:nvSpPr>
        <p:spPr bwMode="auto">
          <a:xfrm>
            <a:off x="649356" y="944353"/>
            <a:ext cx="8024743"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CA" dirty="0"/>
          </a:p>
        </p:txBody>
      </p:sp>
      <p:sp>
        <p:nvSpPr>
          <p:cNvPr id="1027" name="Rectangle 3"/>
          <p:cNvSpPr>
            <a:spLocks noGrp="1" noChangeArrowheads="1"/>
          </p:cNvSpPr>
          <p:nvPr>
            <p:ph type="body" idx="1"/>
          </p:nvPr>
        </p:nvSpPr>
        <p:spPr bwMode="auto">
          <a:xfrm>
            <a:off x="649356" y="2308499"/>
            <a:ext cx="8031093" cy="4375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Tree>
    <p:extLst>
      <p:ext uri="{BB962C8B-B14F-4D97-AF65-F5344CB8AC3E}">
        <p14:creationId xmlns:p14="http://schemas.microsoft.com/office/powerpoint/2010/main" val="1639119022"/>
      </p:ext>
    </p:extLst>
  </p:cSld>
  <p:clrMap bg1="lt1" tx1="dk1" bg2="lt2" tx2="dk2" accent1="accent1" accent2="accent2" accent3="accent3" accent4="accent4" accent5="accent5" accent6="accent6" hlink="hlink" folHlink="folHlink"/>
  <p:sldLayoutIdLst>
    <p:sldLayoutId id="2147484099" r:id="rId1"/>
    <p:sldLayoutId id="2147484100" r:id="rId2"/>
    <p:sldLayoutId id="2147484101" r:id="rId3"/>
    <p:sldLayoutId id="2147484102" r:id="rId4"/>
    <p:sldLayoutId id="2147484103" r:id="rId5"/>
    <p:sldLayoutId id="2147484104" r:id="rId6"/>
    <p:sldLayoutId id="2147484105" r:id="rId7"/>
    <p:sldLayoutId id="2147484106" r:id="rId8"/>
    <p:sldLayoutId id="2147484107" r:id="rId9"/>
    <p:sldLayoutId id="2147484108" r:id="rId10"/>
    <p:sldLayoutId id="2147484109" r:id="rId11"/>
  </p:sldLayoutIdLst>
  <p:txStyles>
    <p:title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0"/>
            <a:ext cx="9144000" cy="6073775"/>
          </a:xfrm>
        </p:spPr>
        <p:txBody>
          <a:bodyPr anchor="ctr"/>
          <a:lstStyle/>
          <a:p>
            <a:pPr marL="0" indent="0" algn="ctr">
              <a:buNone/>
            </a:pPr>
            <a:r>
              <a:rPr lang="fr-CA" sz="6600" b="1"/>
              <a:t>Obligations liées à la mise hors service des immobilisations</a:t>
            </a:r>
          </a:p>
        </p:txBody>
      </p:sp>
    </p:spTree>
    <p:extLst>
      <p:ext uri="{BB962C8B-B14F-4D97-AF65-F5344CB8AC3E}">
        <p14:creationId xmlns:p14="http://schemas.microsoft.com/office/powerpoint/2010/main" val="2829935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0"/>
            <a:ext cx="9144000" cy="6073775"/>
          </a:xfrm>
        </p:spPr>
        <p:txBody>
          <a:bodyPr anchor="ctr"/>
          <a:lstStyle/>
          <a:p>
            <a:pPr marL="0" indent="0" algn="ctr">
              <a:buNone/>
            </a:pPr>
            <a:r>
              <a:rPr lang="fr-CA" sz="6600" b="1"/>
              <a:t>Modifications des normes comptables</a:t>
            </a:r>
          </a:p>
        </p:txBody>
      </p:sp>
    </p:spTree>
    <p:extLst>
      <p:ext uri="{BB962C8B-B14F-4D97-AF65-F5344CB8AC3E}">
        <p14:creationId xmlns:p14="http://schemas.microsoft.com/office/powerpoint/2010/main" val="967050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9356" y="762000"/>
            <a:ext cx="8024743" cy="1143000"/>
          </a:xfrm>
        </p:spPr>
        <p:txBody>
          <a:bodyPr>
            <a:normAutofit fontScale="90000"/>
          </a:bodyPr>
          <a:lstStyle/>
          <a:p>
            <a:pPr algn="ctr"/>
            <a:r>
              <a:rPr lang="fr-CA"/>
              <a:t>Modifications des normes comptables</a:t>
            </a:r>
          </a:p>
        </p:txBody>
      </p:sp>
      <p:sp>
        <p:nvSpPr>
          <p:cNvPr id="2" name="Content Placeholder 1"/>
          <p:cNvSpPr>
            <a:spLocks noGrp="1"/>
          </p:cNvSpPr>
          <p:nvPr>
            <p:ph idx="1"/>
          </p:nvPr>
        </p:nvSpPr>
        <p:spPr>
          <a:xfrm>
            <a:off x="649356" y="1905000"/>
            <a:ext cx="8266044" cy="4800600"/>
          </a:xfrm>
        </p:spPr>
        <p:txBody>
          <a:bodyPr/>
          <a:lstStyle/>
          <a:p>
            <a:r>
              <a:rPr lang="fr-CA" sz="2400" b="1" dirty="0"/>
              <a:t>Obligations liées à la mise hors service des immobilisations (SP 3280) – 1</a:t>
            </a:r>
            <a:r>
              <a:rPr lang="fr-CA" sz="2400" b="1" baseline="30000" dirty="0"/>
              <a:t>er</a:t>
            </a:r>
            <a:r>
              <a:rPr lang="fr-CA" sz="2400" b="1" dirty="0"/>
              <a:t> janvier 2023</a:t>
            </a:r>
          </a:p>
          <a:p>
            <a:r>
              <a:rPr lang="fr-CA" sz="2400" b="1" dirty="0"/>
              <a:t>Instruments financiers (SP 3450) – 1</a:t>
            </a:r>
            <a:r>
              <a:rPr lang="fr-CA" sz="2400" b="1" baseline="30000" dirty="0"/>
              <a:t>er</a:t>
            </a:r>
            <a:r>
              <a:rPr lang="fr-CA" sz="2400" b="1" dirty="0"/>
              <a:t> janvier 2023</a:t>
            </a:r>
          </a:p>
          <a:p>
            <a:pPr lvl="2">
              <a:buFont typeface="Courier New" panose="02070309020205020404" pitchFamily="49" charset="0"/>
              <a:buChar char="o"/>
            </a:pPr>
            <a:r>
              <a:rPr lang="fr-CA" b="1" dirty="0"/>
              <a:t>Présentation des états financiers (SP 1201)</a:t>
            </a:r>
          </a:p>
          <a:p>
            <a:pPr lvl="2">
              <a:buFont typeface="Courier New" panose="02070309020205020404" pitchFamily="49" charset="0"/>
              <a:buChar char="o"/>
            </a:pPr>
            <a:r>
              <a:rPr lang="fr-CA" b="1" dirty="0"/>
              <a:t>Conversion des devises (SP 2601)</a:t>
            </a:r>
          </a:p>
          <a:p>
            <a:pPr lvl="2">
              <a:buFont typeface="Courier New" panose="02070309020205020404" pitchFamily="49" charset="0"/>
              <a:buChar char="o"/>
            </a:pPr>
            <a:r>
              <a:rPr lang="fr-CA" b="1" dirty="0"/>
              <a:t>Placements de portefeuille (SP 3041)</a:t>
            </a:r>
          </a:p>
          <a:p>
            <a:r>
              <a:rPr lang="fr-CA" sz="2400" b="1" dirty="0"/>
              <a:t>Revenus (SP 3400) – 1</a:t>
            </a:r>
            <a:r>
              <a:rPr lang="fr-CA" sz="2400" b="1" baseline="30000" dirty="0"/>
              <a:t>er</a:t>
            </a:r>
            <a:r>
              <a:rPr lang="fr-CA" sz="2400" b="1" dirty="0"/>
              <a:t> janvier 2024</a:t>
            </a:r>
          </a:p>
          <a:p>
            <a:r>
              <a:rPr lang="fr-CA" sz="2400" b="1" dirty="0"/>
              <a:t>Partenariats public-privé (SP 3160) – 1</a:t>
            </a:r>
            <a:r>
              <a:rPr lang="fr-CA" sz="2400" b="1" baseline="30000" dirty="0"/>
              <a:t>er</a:t>
            </a:r>
            <a:r>
              <a:rPr lang="fr-CA" sz="2400" b="1" dirty="0"/>
              <a:t> janvier 2024</a:t>
            </a:r>
          </a:p>
          <a:p>
            <a:endParaRPr lang="en-CA" sz="3000" b="1" dirty="0"/>
          </a:p>
          <a:p>
            <a:endParaRPr lang="en-CA" sz="3000" dirty="0"/>
          </a:p>
        </p:txBody>
      </p:sp>
    </p:spTree>
    <p:extLst>
      <p:ext uri="{BB962C8B-B14F-4D97-AF65-F5344CB8AC3E}">
        <p14:creationId xmlns:p14="http://schemas.microsoft.com/office/powerpoint/2010/main" val="4031093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Présentation des états financiers (SP 1201)</a:t>
            </a:r>
          </a:p>
        </p:txBody>
      </p:sp>
      <p:sp>
        <p:nvSpPr>
          <p:cNvPr id="3" name="Content Placeholder 2"/>
          <p:cNvSpPr>
            <a:spLocks noGrp="1"/>
          </p:cNvSpPr>
          <p:nvPr>
            <p:ph idx="1"/>
          </p:nvPr>
        </p:nvSpPr>
        <p:spPr/>
        <p:txBody>
          <a:bodyPr/>
          <a:lstStyle/>
          <a:p>
            <a:r>
              <a:rPr lang="fr-CA"/>
              <a:t>La norme a été adoptée pour l’exercice 2023. </a:t>
            </a:r>
          </a:p>
          <a:p>
            <a:r>
              <a:rPr lang="fr-CA"/>
              <a:t>Elle établit les normes et les principes généraux de présentation de l’information décrits dans le cadre conceptuel.</a:t>
            </a:r>
          </a:p>
        </p:txBody>
      </p:sp>
    </p:spTree>
    <p:extLst>
      <p:ext uri="{BB962C8B-B14F-4D97-AF65-F5344CB8AC3E}">
        <p14:creationId xmlns:p14="http://schemas.microsoft.com/office/powerpoint/2010/main" val="89120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835" y="838200"/>
            <a:ext cx="8024743" cy="1143000"/>
          </a:xfrm>
        </p:spPr>
        <p:txBody>
          <a:bodyPr/>
          <a:lstStyle/>
          <a:p>
            <a:r>
              <a:rPr lang="fr-CA"/>
              <a:t>Conversion des devises (SP 2601)</a:t>
            </a:r>
          </a:p>
        </p:txBody>
      </p:sp>
      <p:sp>
        <p:nvSpPr>
          <p:cNvPr id="3" name="Content Placeholder 2"/>
          <p:cNvSpPr>
            <a:spLocks noGrp="1"/>
          </p:cNvSpPr>
          <p:nvPr>
            <p:ph idx="1"/>
          </p:nvPr>
        </p:nvSpPr>
        <p:spPr>
          <a:xfrm>
            <a:off x="610027" y="1966452"/>
            <a:ext cx="8031093" cy="4586748"/>
          </a:xfrm>
        </p:spPr>
        <p:txBody>
          <a:bodyPr/>
          <a:lstStyle/>
          <a:p>
            <a:r>
              <a:rPr lang="fr-CA" sz="2400"/>
              <a:t>La norme a été adoptée pour l’exercice 2023. </a:t>
            </a:r>
          </a:p>
          <a:p>
            <a:r>
              <a:rPr lang="fr-CA" sz="2400"/>
              <a:t>Il s’agit des opérations du gouvernement qui sont effectuées dans une devise autre qu’en dollars canadiens, comme des dettes ou des investissements dans une devise étrangère.</a:t>
            </a:r>
          </a:p>
          <a:p>
            <a:r>
              <a:rPr lang="fr-CA" sz="2400"/>
              <a:t>Les profits ou pertes sur change non réalisés en devise étrangère sont inscrits dans le nouvel « État des gains et pertes de réévaluation ».</a:t>
            </a:r>
          </a:p>
          <a:p>
            <a:r>
              <a:rPr lang="fr-CA" sz="2400"/>
              <a:t>Lorsqu’une dette ou un investissement extérieur arrive à échéance ou est vendu, les profits ou pertes sur change en monnaie étrangère sont présentés dans l’état des opérations.</a:t>
            </a:r>
          </a:p>
          <a:p>
            <a:endParaRPr lang="en-CA" sz="2400" dirty="0"/>
          </a:p>
          <a:p>
            <a:pPr marL="0" indent="0">
              <a:buNone/>
            </a:pPr>
            <a:endParaRPr lang="en-CA" dirty="0"/>
          </a:p>
        </p:txBody>
      </p:sp>
    </p:spTree>
    <p:extLst>
      <p:ext uri="{BB962C8B-B14F-4D97-AF65-F5344CB8AC3E}">
        <p14:creationId xmlns:p14="http://schemas.microsoft.com/office/powerpoint/2010/main" val="4191780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Placements de portefeuille (SP 3041)</a:t>
            </a:r>
          </a:p>
        </p:txBody>
      </p:sp>
      <p:sp>
        <p:nvSpPr>
          <p:cNvPr id="3" name="Content Placeholder 2"/>
          <p:cNvSpPr>
            <a:spLocks noGrp="1"/>
          </p:cNvSpPr>
          <p:nvPr>
            <p:ph idx="1"/>
          </p:nvPr>
        </p:nvSpPr>
        <p:spPr/>
        <p:txBody>
          <a:bodyPr/>
          <a:lstStyle/>
          <a:p>
            <a:r>
              <a:rPr lang="fr-CA"/>
              <a:t>La norme a été adoptée pour l’exercice 2023. </a:t>
            </a:r>
          </a:p>
          <a:p>
            <a:r>
              <a:rPr lang="fr-CA"/>
              <a:t>Elle remplace les normes « Placements de portefeuille (SP 3040) » et « Placements temporaires (SP 3030) ».</a:t>
            </a:r>
          </a:p>
          <a:p>
            <a:r>
              <a:rPr lang="fr-CA"/>
              <a:t>Elle établit les normes sur la manière de comptabiliser et de présenter les placements de portefeuille.</a:t>
            </a:r>
          </a:p>
          <a:p>
            <a:endParaRPr lang="en-CA" dirty="0"/>
          </a:p>
        </p:txBody>
      </p:sp>
    </p:spTree>
    <p:extLst>
      <p:ext uri="{BB962C8B-B14F-4D97-AF65-F5344CB8AC3E}">
        <p14:creationId xmlns:p14="http://schemas.microsoft.com/office/powerpoint/2010/main" val="2530779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835" y="838200"/>
            <a:ext cx="8024743" cy="1143000"/>
          </a:xfrm>
        </p:spPr>
        <p:txBody>
          <a:bodyPr/>
          <a:lstStyle/>
          <a:p>
            <a:r>
              <a:rPr lang="fr-CA"/>
              <a:t>Modifications apportées aux autres normes</a:t>
            </a:r>
          </a:p>
        </p:txBody>
      </p:sp>
      <p:sp>
        <p:nvSpPr>
          <p:cNvPr id="3" name="Content Placeholder 2"/>
          <p:cNvSpPr>
            <a:spLocks noGrp="1"/>
          </p:cNvSpPr>
          <p:nvPr>
            <p:ph idx="1"/>
          </p:nvPr>
        </p:nvSpPr>
        <p:spPr>
          <a:xfrm>
            <a:off x="610027" y="1966452"/>
            <a:ext cx="8381573" cy="4586748"/>
          </a:xfrm>
        </p:spPr>
        <p:txBody>
          <a:bodyPr/>
          <a:lstStyle/>
          <a:p>
            <a:r>
              <a:rPr lang="fr-CA" sz="2400"/>
              <a:t>La norme « Revenus (SP 3400) » sera en vigueur en 2024.</a:t>
            </a:r>
          </a:p>
          <a:p>
            <a:r>
              <a:rPr lang="fr-CA" sz="2400"/>
              <a:t>La norme « Partenariats public-privé (SP 3160) » sera en vigueur en 2024.</a:t>
            </a:r>
          </a:p>
          <a:p>
            <a:r>
              <a:rPr lang="fr-CA" sz="2400"/>
              <a:t>La norme « Partenariats public-privé (SP 3160) » ne devrait pas avoir une grande incidence sur les municipalités du Manitoba.</a:t>
            </a:r>
          </a:p>
          <a:p>
            <a:r>
              <a:rPr lang="fr-CA" sz="2400"/>
              <a:t>Consultez un professionnel en comptabilité si vous croyez que ces normes peuvent s’appliquer à votre situation.</a:t>
            </a:r>
          </a:p>
        </p:txBody>
      </p:sp>
    </p:spTree>
    <p:extLst>
      <p:ext uri="{BB962C8B-B14F-4D97-AF65-F5344CB8AC3E}">
        <p14:creationId xmlns:p14="http://schemas.microsoft.com/office/powerpoint/2010/main" val="2336268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fr-CA"/>
              <a:t>Obligations liées à la mise hors service des immobilisations (OMHS)</a:t>
            </a:r>
          </a:p>
        </p:txBody>
      </p:sp>
      <p:sp>
        <p:nvSpPr>
          <p:cNvPr id="2" name="Content Placeholder 1"/>
          <p:cNvSpPr>
            <a:spLocks noGrp="1"/>
          </p:cNvSpPr>
          <p:nvPr>
            <p:ph idx="1"/>
          </p:nvPr>
        </p:nvSpPr>
        <p:spPr/>
        <p:txBody>
          <a:bodyPr/>
          <a:lstStyle/>
          <a:p>
            <a:r>
              <a:rPr lang="fr-CA" sz="3000" b="1"/>
              <a:t>QUI?</a:t>
            </a:r>
          </a:p>
          <a:p>
            <a:r>
              <a:rPr lang="fr-CA" sz="3000" b="1"/>
              <a:t>POURQUOI?</a:t>
            </a:r>
          </a:p>
          <a:p>
            <a:r>
              <a:rPr lang="fr-CA" sz="3000" b="1"/>
              <a:t>QUOI?</a:t>
            </a:r>
          </a:p>
          <a:p>
            <a:r>
              <a:rPr lang="fr-CA" sz="3000" b="1"/>
              <a:t>COMMENT?</a:t>
            </a:r>
          </a:p>
          <a:p>
            <a:r>
              <a:rPr lang="fr-CA" sz="3000" b="1"/>
              <a:t>QUAND?</a:t>
            </a:r>
            <a:br>
              <a:rPr lang="fr-CA" sz="3000" b="1"/>
            </a:br>
            <a:endParaRPr lang="fr-CA" sz="3000" b="1"/>
          </a:p>
          <a:p>
            <a:endParaRPr lang="en-CA" sz="3000" dirty="0"/>
          </a:p>
        </p:txBody>
      </p:sp>
    </p:spTree>
    <p:extLst>
      <p:ext uri="{BB962C8B-B14F-4D97-AF65-F5344CB8AC3E}">
        <p14:creationId xmlns:p14="http://schemas.microsoft.com/office/powerpoint/2010/main" val="628529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a:t>Obligations liées à la mise hors service des immobilisations – Qui?	</a:t>
            </a:r>
          </a:p>
        </p:txBody>
      </p:sp>
      <p:sp>
        <p:nvSpPr>
          <p:cNvPr id="3" name="Content Placeholder 2"/>
          <p:cNvSpPr>
            <a:spLocks noGrp="1"/>
          </p:cNvSpPr>
          <p:nvPr>
            <p:ph idx="1"/>
          </p:nvPr>
        </p:nvSpPr>
        <p:spPr>
          <a:xfrm>
            <a:off x="643006" y="2667000"/>
            <a:ext cx="8031093" cy="3733800"/>
          </a:xfrm>
        </p:spPr>
        <p:txBody>
          <a:bodyPr/>
          <a:lstStyle/>
          <a:p>
            <a:pPr marL="0" indent="0">
              <a:buNone/>
            </a:pPr>
            <a:r>
              <a:rPr lang="fr-CA" sz="2400" b="1" dirty="0"/>
              <a:t>Qui</a:t>
            </a:r>
            <a:r>
              <a:rPr lang="fr-CA" sz="2400" dirty="0"/>
              <a:t> a introduit cette norme?</a:t>
            </a:r>
          </a:p>
          <a:p>
            <a:r>
              <a:rPr lang="fr-CA" sz="2400" dirty="0"/>
              <a:t>Conseil sur la comptabilité dans le secteur public (CCSP)</a:t>
            </a:r>
          </a:p>
          <a:p>
            <a:pPr marL="0" indent="0">
              <a:buNone/>
            </a:pPr>
            <a:endParaRPr lang="en-CA" sz="2400" b="1" dirty="0"/>
          </a:p>
          <a:p>
            <a:pPr marL="0" indent="0">
              <a:buNone/>
            </a:pPr>
            <a:r>
              <a:rPr lang="fr-CA" sz="2400" b="1" dirty="0"/>
              <a:t>Qui</a:t>
            </a:r>
            <a:r>
              <a:rPr lang="fr-CA" sz="2400" dirty="0"/>
              <a:t> est visé par cette norme?</a:t>
            </a:r>
          </a:p>
          <a:p>
            <a:r>
              <a:rPr lang="fr-CA" sz="2400" dirty="0"/>
              <a:t>Toutes les municipalités </a:t>
            </a:r>
          </a:p>
          <a:p>
            <a:r>
              <a:rPr lang="fr-CA" sz="2400" dirty="0"/>
              <a:t>Les entités du secteur public qu’elles régissent</a:t>
            </a:r>
          </a:p>
          <a:p>
            <a:r>
              <a:rPr lang="fr-CA" sz="2400" dirty="0"/>
              <a:t>Tous les autres paliers de gouvernement </a:t>
            </a:r>
          </a:p>
          <a:p>
            <a:pPr marL="0" indent="0">
              <a:buNone/>
            </a:pPr>
            <a:endParaRPr lang="en-CA" b="1" dirty="0"/>
          </a:p>
          <a:p>
            <a:pPr marL="0" indent="0">
              <a:buNone/>
            </a:pPr>
            <a:endParaRPr lang="en-CA" dirty="0"/>
          </a:p>
        </p:txBody>
      </p:sp>
    </p:spTree>
    <p:extLst>
      <p:ext uri="{BB962C8B-B14F-4D97-AF65-F5344CB8AC3E}">
        <p14:creationId xmlns:p14="http://schemas.microsoft.com/office/powerpoint/2010/main" val="3221020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685800"/>
            <a:ext cx="8024743" cy="1143000"/>
          </a:xfrm>
        </p:spPr>
        <p:txBody>
          <a:bodyPr/>
          <a:lstStyle/>
          <a:p>
            <a:r>
              <a:rPr lang="fr-CA"/>
              <a:t>OMHS – Pourquoi?</a:t>
            </a:r>
          </a:p>
        </p:txBody>
      </p:sp>
      <p:sp>
        <p:nvSpPr>
          <p:cNvPr id="3" name="Content Placeholder 2"/>
          <p:cNvSpPr>
            <a:spLocks noGrp="1"/>
          </p:cNvSpPr>
          <p:nvPr>
            <p:ph idx="1"/>
          </p:nvPr>
        </p:nvSpPr>
        <p:spPr>
          <a:xfrm>
            <a:off x="649356" y="1828800"/>
            <a:ext cx="8031093" cy="4854849"/>
          </a:xfrm>
        </p:spPr>
        <p:txBody>
          <a:bodyPr/>
          <a:lstStyle/>
          <a:p>
            <a:pPr marL="0" indent="0">
              <a:buNone/>
            </a:pPr>
            <a:r>
              <a:rPr lang="fr-CA" sz="2800" b="1" dirty="0"/>
              <a:t>Pourquoi</a:t>
            </a:r>
            <a:r>
              <a:rPr lang="fr-CA" sz="2800" dirty="0"/>
              <a:t> devons-nous tenir compte des OMHS?</a:t>
            </a:r>
          </a:p>
          <a:p>
            <a:pPr marL="0" indent="0">
              <a:buNone/>
            </a:pPr>
            <a:r>
              <a:rPr lang="fr-CA" sz="2800" dirty="0"/>
              <a:t>La norme a été introduite pour les raisons suivantes : </a:t>
            </a:r>
          </a:p>
          <a:p>
            <a:r>
              <a:rPr lang="fr-CA" sz="2800" dirty="0"/>
              <a:t>Veiller à ce que les futurs passifs potentiellement importants soient enregistrés; </a:t>
            </a:r>
          </a:p>
          <a:p>
            <a:r>
              <a:rPr lang="fr-CA" sz="2800" dirty="0"/>
              <a:t>Veiller à ce que l’ensemble des coûts d’utilisation d’un actif soient pris en compte dans les opérations d’une municipalité (coûts initiaux ou engagés au moment de la mise hors service).</a:t>
            </a:r>
          </a:p>
        </p:txBody>
      </p:sp>
    </p:spTree>
    <p:extLst>
      <p:ext uri="{BB962C8B-B14F-4D97-AF65-F5344CB8AC3E}">
        <p14:creationId xmlns:p14="http://schemas.microsoft.com/office/powerpoint/2010/main" val="1276250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685800"/>
            <a:ext cx="8024743" cy="1143000"/>
          </a:xfrm>
        </p:spPr>
        <p:txBody>
          <a:bodyPr/>
          <a:lstStyle/>
          <a:p>
            <a:r>
              <a:rPr lang="fr-CA"/>
              <a:t>OMHS – Quoi?</a:t>
            </a:r>
          </a:p>
        </p:txBody>
      </p:sp>
      <p:sp>
        <p:nvSpPr>
          <p:cNvPr id="3" name="Content Placeholder 2"/>
          <p:cNvSpPr>
            <a:spLocks noGrp="1"/>
          </p:cNvSpPr>
          <p:nvPr>
            <p:ph idx="1"/>
          </p:nvPr>
        </p:nvSpPr>
        <p:spPr>
          <a:xfrm>
            <a:off x="649356" y="1828800"/>
            <a:ext cx="8031093" cy="4854849"/>
          </a:xfrm>
        </p:spPr>
        <p:txBody>
          <a:bodyPr/>
          <a:lstStyle/>
          <a:p>
            <a:pPr marL="0" indent="0">
              <a:buNone/>
            </a:pPr>
            <a:r>
              <a:rPr lang="fr-CA" b="1"/>
              <a:t>Qu’est-ce qu’</a:t>
            </a:r>
            <a:r>
              <a:rPr lang="fr-CA"/>
              <a:t>une OMHS?</a:t>
            </a:r>
          </a:p>
          <a:p>
            <a:pPr marL="0" indent="0">
              <a:buNone/>
            </a:pPr>
            <a:r>
              <a:rPr lang="fr-CA"/>
              <a:t>C’est une obligation légale liée à la mise hors service d’une immobilisation corporelle. Elle résulte :</a:t>
            </a:r>
          </a:p>
          <a:p>
            <a:r>
              <a:rPr lang="fr-CA"/>
              <a:t>d’ententes ou de contrats;</a:t>
            </a:r>
          </a:p>
          <a:p>
            <a:r>
              <a:rPr lang="fr-CA"/>
              <a:t>des lois du gouvernement qui la régit;</a:t>
            </a:r>
          </a:p>
          <a:p>
            <a:r>
              <a:rPr lang="fr-CA"/>
              <a:t>de permis ou de licences.</a:t>
            </a:r>
          </a:p>
        </p:txBody>
      </p:sp>
    </p:spTree>
    <p:extLst>
      <p:ext uri="{BB962C8B-B14F-4D97-AF65-F5344CB8AC3E}">
        <p14:creationId xmlns:p14="http://schemas.microsoft.com/office/powerpoint/2010/main" val="1765858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609599"/>
            <a:ext cx="8024743" cy="990601"/>
          </a:xfrm>
        </p:spPr>
        <p:txBody>
          <a:bodyPr/>
          <a:lstStyle/>
          <a:p>
            <a:r>
              <a:rPr lang="fr-CA"/>
              <a:t>OMHS – Quoi? (suite)</a:t>
            </a:r>
          </a:p>
        </p:txBody>
      </p:sp>
      <p:sp>
        <p:nvSpPr>
          <p:cNvPr id="3" name="Content Placeholder 2"/>
          <p:cNvSpPr>
            <a:spLocks noGrp="1"/>
          </p:cNvSpPr>
          <p:nvPr>
            <p:ph idx="1"/>
          </p:nvPr>
        </p:nvSpPr>
        <p:spPr>
          <a:xfrm>
            <a:off x="649356" y="1600200"/>
            <a:ext cx="8031093" cy="5083449"/>
          </a:xfrm>
        </p:spPr>
        <p:txBody>
          <a:bodyPr/>
          <a:lstStyle/>
          <a:p>
            <a:pPr marL="0" indent="0">
              <a:buNone/>
            </a:pPr>
            <a:r>
              <a:rPr lang="fr-CA" sz="2000" b="1" dirty="0"/>
              <a:t>Qu’est-ce qui</a:t>
            </a:r>
            <a:r>
              <a:rPr lang="fr-CA" sz="2000" dirty="0"/>
              <a:t> est inclus dans une obligation liée à la mise hors service des immobilisations?</a:t>
            </a:r>
          </a:p>
          <a:p>
            <a:pPr marL="457200" lvl="1" indent="0">
              <a:buNone/>
            </a:pPr>
            <a:r>
              <a:rPr lang="fr-CA" sz="2000" dirty="0"/>
              <a:t>Ces obligations incluent les actifs dont les coûts supplémentaires s’ajoutent à ceux de l’élimination normale en raison d’une obligation légale au moment de la mise hors service. </a:t>
            </a:r>
          </a:p>
          <a:p>
            <a:pPr lvl="1"/>
            <a:r>
              <a:rPr lang="fr-CA" sz="2000" dirty="0"/>
              <a:t>Lieux d’enfouissement sanitaire</a:t>
            </a:r>
          </a:p>
          <a:p>
            <a:pPr lvl="1"/>
            <a:r>
              <a:rPr lang="fr-CA" sz="2000" dirty="0"/>
              <a:t>Étangs d’épuration</a:t>
            </a:r>
          </a:p>
          <a:p>
            <a:pPr lvl="1"/>
            <a:r>
              <a:rPr lang="fr-CA" sz="2000" dirty="0"/>
              <a:t>Bâtiments contenant de l’amiante</a:t>
            </a:r>
          </a:p>
          <a:p>
            <a:pPr lvl="1"/>
            <a:r>
              <a:rPr lang="fr-CA" sz="2000" dirty="0"/>
              <a:t>Puits</a:t>
            </a:r>
          </a:p>
          <a:p>
            <a:pPr lvl="1"/>
            <a:r>
              <a:rPr lang="fr-CA" sz="2000" dirty="0"/>
              <a:t>Ballasts et transformateurs électriques contenant des BPC</a:t>
            </a:r>
          </a:p>
          <a:p>
            <a:pPr lvl="1"/>
            <a:r>
              <a:rPr lang="fr-CA" sz="2000" dirty="0"/>
              <a:t>Peinture au plomb et tuyauterie en plomb</a:t>
            </a:r>
          </a:p>
          <a:p>
            <a:pPr lvl="1"/>
            <a:r>
              <a:rPr lang="fr-CA" sz="2000" dirty="0"/>
              <a:t>Fréon et réfrigérants</a:t>
            </a:r>
          </a:p>
        </p:txBody>
      </p:sp>
    </p:spTree>
    <p:extLst>
      <p:ext uri="{BB962C8B-B14F-4D97-AF65-F5344CB8AC3E}">
        <p14:creationId xmlns:p14="http://schemas.microsoft.com/office/powerpoint/2010/main" val="522047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OMHS – Comment?</a:t>
            </a:r>
          </a:p>
        </p:txBody>
      </p:sp>
      <p:sp>
        <p:nvSpPr>
          <p:cNvPr id="3" name="Content Placeholder 2"/>
          <p:cNvSpPr>
            <a:spLocks noGrp="1"/>
          </p:cNvSpPr>
          <p:nvPr>
            <p:ph idx="1"/>
          </p:nvPr>
        </p:nvSpPr>
        <p:spPr/>
        <p:txBody>
          <a:bodyPr/>
          <a:lstStyle/>
          <a:p>
            <a:pPr marL="0" indent="0">
              <a:buNone/>
            </a:pPr>
            <a:r>
              <a:rPr lang="fr-CA" sz="2400" b="1" dirty="0"/>
              <a:t>Comment</a:t>
            </a:r>
            <a:r>
              <a:rPr lang="fr-CA" sz="2400" dirty="0"/>
              <a:t> reconnaître une OMHS?</a:t>
            </a:r>
          </a:p>
          <a:p>
            <a:pPr marL="457200" lvl="1" indent="0">
              <a:buNone/>
            </a:pPr>
            <a:r>
              <a:rPr lang="fr-CA" sz="2400" dirty="0"/>
              <a:t>Les quatre conditions suivantes doivent être présentes :</a:t>
            </a:r>
          </a:p>
          <a:p>
            <a:pPr marL="1371600" lvl="2" indent="-457200">
              <a:buFont typeface="+mj-lt"/>
              <a:buAutoNum type="arabicPeriod"/>
            </a:pPr>
            <a:r>
              <a:rPr lang="fr-CA" dirty="0"/>
              <a:t>Il y a obligation légale d’engager des coûts de mise hors service;</a:t>
            </a:r>
          </a:p>
          <a:p>
            <a:pPr marL="1371600" lvl="2" indent="-457200">
              <a:buFont typeface="+mj-lt"/>
              <a:buAutoNum type="arabicPeriod"/>
            </a:pPr>
            <a:r>
              <a:rPr lang="fr-CA" dirty="0"/>
              <a:t>Des opérations ou des événements antérieurs ont eu lieu;</a:t>
            </a:r>
          </a:p>
          <a:p>
            <a:pPr marL="1371600" lvl="2" indent="-457200">
              <a:buFont typeface="+mj-lt"/>
              <a:buAutoNum type="arabicPeriod"/>
            </a:pPr>
            <a:r>
              <a:rPr lang="fr-CA" dirty="0"/>
              <a:t>Des coûts futurs devraient être imposés à la municipalité;</a:t>
            </a:r>
          </a:p>
          <a:p>
            <a:pPr marL="1371600" lvl="2" indent="-457200">
              <a:buFont typeface="+mj-lt"/>
              <a:buAutoNum type="arabicPeriod"/>
            </a:pPr>
            <a:r>
              <a:rPr lang="fr-CA" dirty="0"/>
              <a:t>Il est possible de faire des estimations raisonnables.</a:t>
            </a:r>
          </a:p>
        </p:txBody>
      </p:sp>
    </p:spTree>
    <p:extLst>
      <p:ext uri="{BB962C8B-B14F-4D97-AF65-F5344CB8AC3E}">
        <p14:creationId xmlns:p14="http://schemas.microsoft.com/office/powerpoint/2010/main" val="3954217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706" y="381000"/>
            <a:ext cx="8024743" cy="1143000"/>
          </a:xfrm>
        </p:spPr>
        <p:txBody>
          <a:bodyPr/>
          <a:lstStyle/>
          <a:p>
            <a:r>
              <a:rPr lang="fr-CA"/>
              <a:t>OMHS – Comment? (suite)	</a:t>
            </a:r>
          </a:p>
        </p:txBody>
      </p:sp>
      <p:sp>
        <p:nvSpPr>
          <p:cNvPr id="3" name="Content Placeholder 2"/>
          <p:cNvSpPr>
            <a:spLocks noGrp="1"/>
          </p:cNvSpPr>
          <p:nvPr>
            <p:ph idx="1"/>
          </p:nvPr>
        </p:nvSpPr>
        <p:spPr>
          <a:xfrm>
            <a:off x="649356" y="1295400"/>
            <a:ext cx="8031093" cy="5388249"/>
          </a:xfrm>
        </p:spPr>
        <p:txBody>
          <a:bodyPr/>
          <a:lstStyle/>
          <a:p>
            <a:pPr marL="0" indent="0">
              <a:buNone/>
            </a:pPr>
            <a:r>
              <a:rPr lang="fr-CA" sz="2400" dirty="0"/>
              <a:t>Une OMHS ne résulte pas de ce qui suit :</a:t>
            </a:r>
          </a:p>
          <a:p>
            <a:r>
              <a:rPr lang="fr-CA" sz="2400" dirty="0"/>
              <a:t>Mauvaise utilisation d’une immobilisation corporelle;</a:t>
            </a:r>
          </a:p>
          <a:p>
            <a:r>
              <a:rPr lang="fr-CA" sz="2400" dirty="0"/>
              <a:t>Préparation d’une immobilisation corporelle pour une autre utilisation;</a:t>
            </a:r>
          </a:p>
          <a:p>
            <a:r>
              <a:rPr lang="fr-CA" sz="2400" dirty="0"/>
              <a:t>Événements imprévus, comme une inondation;</a:t>
            </a:r>
          </a:p>
          <a:p>
            <a:r>
              <a:rPr lang="fr-CA" sz="2400" dirty="0"/>
              <a:t>Génération de déchets ou de sous-produits provenant d’une immobilisation corporelle;</a:t>
            </a:r>
          </a:p>
          <a:p>
            <a:r>
              <a:rPr lang="fr-CA" sz="2400" dirty="0"/>
              <a:t>Vente ou élimination prévue d’une immobilisation corporelle;</a:t>
            </a:r>
          </a:p>
          <a:p>
            <a:r>
              <a:rPr lang="fr-CA" sz="2400" dirty="0"/>
              <a:t>Coûts d’entretien et de fonctionnement d’une immobilisation corporelle;</a:t>
            </a:r>
          </a:p>
          <a:p>
            <a:r>
              <a:rPr lang="fr-CA" sz="2400" dirty="0"/>
              <a:t>Coûts de mise en conformité d’un bâtiment;</a:t>
            </a:r>
          </a:p>
          <a:p>
            <a:r>
              <a:rPr lang="fr-CA" sz="2400" dirty="0"/>
              <a:t>Coûts liés à l’assainissement d’un site contaminé.</a:t>
            </a:r>
          </a:p>
          <a:p>
            <a:pPr marL="0" indent="0">
              <a:buNone/>
            </a:pPr>
            <a:endParaRPr lang="en-CA" sz="3000" dirty="0"/>
          </a:p>
          <a:p>
            <a:endParaRPr lang="en-CA" dirty="0"/>
          </a:p>
          <a:p>
            <a:endParaRPr lang="en-CA" dirty="0"/>
          </a:p>
        </p:txBody>
      </p:sp>
    </p:spTree>
    <p:extLst>
      <p:ext uri="{BB962C8B-B14F-4D97-AF65-F5344CB8AC3E}">
        <p14:creationId xmlns:p14="http://schemas.microsoft.com/office/powerpoint/2010/main" val="1474589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706" y="685800"/>
            <a:ext cx="8024743" cy="685800"/>
          </a:xfrm>
        </p:spPr>
        <p:txBody>
          <a:bodyPr/>
          <a:lstStyle/>
          <a:p>
            <a:r>
              <a:rPr lang="fr-CA"/>
              <a:t>OMHS – Quand?</a:t>
            </a:r>
          </a:p>
        </p:txBody>
      </p:sp>
      <p:sp>
        <p:nvSpPr>
          <p:cNvPr id="3" name="Content Placeholder 2"/>
          <p:cNvSpPr>
            <a:spLocks noGrp="1"/>
          </p:cNvSpPr>
          <p:nvPr>
            <p:ph idx="1"/>
          </p:nvPr>
        </p:nvSpPr>
        <p:spPr>
          <a:xfrm>
            <a:off x="649356" y="1600200"/>
            <a:ext cx="8031093" cy="5083449"/>
          </a:xfrm>
        </p:spPr>
        <p:txBody>
          <a:bodyPr/>
          <a:lstStyle/>
          <a:p>
            <a:pPr marL="0" indent="0">
              <a:buNone/>
            </a:pPr>
            <a:r>
              <a:rPr lang="fr-CA" sz="2400" b="1" dirty="0"/>
              <a:t>Quand</a:t>
            </a:r>
            <a:r>
              <a:rPr lang="fr-CA" sz="2400" dirty="0"/>
              <a:t> la norme relative aux OMHS entrera-t-elle en vigueur?</a:t>
            </a:r>
          </a:p>
          <a:p>
            <a:r>
              <a:rPr lang="fr-CA" sz="2400" dirty="0"/>
              <a:t>Elle doit être intégrée aux états financiers audités de 2023 (échéance : 30 juin 2024).</a:t>
            </a:r>
          </a:p>
          <a:p>
            <a:r>
              <a:rPr lang="fr-CA" sz="2400" dirty="0">
                <a:solidFill>
                  <a:srgbClr val="C00000"/>
                </a:solidFill>
              </a:rPr>
              <a:t>En 2023 :</a:t>
            </a:r>
          </a:p>
          <a:p>
            <a:pPr lvl="1"/>
            <a:r>
              <a:rPr lang="fr-CA" sz="2400" dirty="0">
                <a:solidFill>
                  <a:srgbClr val="C00000"/>
                </a:solidFill>
              </a:rPr>
              <a:t>Les OMHS doivent être déterminées; </a:t>
            </a:r>
          </a:p>
          <a:p>
            <a:pPr lvl="1"/>
            <a:r>
              <a:rPr lang="fr-CA" sz="2400" dirty="0">
                <a:solidFill>
                  <a:srgbClr val="C00000"/>
                </a:solidFill>
              </a:rPr>
              <a:t>Les municipalités devront recueillir l’information nécessaire pour estimer les OMHS (la durée et les coûts prévus, même pour les actifs complètement amortis);</a:t>
            </a:r>
          </a:p>
          <a:p>
            <a:pPr lvl="1"/>
            <a:r>
              <a:rPr lang="fr-CA" sz="2400" dirty="0">
                <a:solidFill>
                  <a:srgbClr val="C00000"/>
                </a:solidFill>
              </a:rPr>
              <a:t>Vous devrez discuter avec votre vérificateur et faire appel aux professionnels nécessaires. </a:t>
            </a:r>
          </a:p>
          <a:p>
            <a:endParaRPr lang="en-CA" dirty="0"/>
          </a:p>
        </p:txBody>
      </p:sp>
    </p:spTree>
    <p:extLst>
      <p:ext uri="{BB962C8B-B14F-4D97-AF65-F5344CB8AC3E}">
        <p14:creationId xmlns:p14="http://schemas.microsoft.com/office/powerpoint/2010/main" val="4269365596"/>
      </p:ext>
    </p:extLst>
  </p:cSld>
  <p:clrMapOvr>
    <a:masterClrMapping/>
  </p:clrMapOvr>
</p:sld>
</file>

<file path=ppt/theme/theme1.xml><?xml version="1.0" encoding="utf-8"?>
<a:theme xmlns:a="http://schemas.openxmlformats.org/drawingml/2006/main" name="government">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R - 2022 Prospective Candidates Presentation [Read-Only]" id="{81296DE3-E061-48B9-9213-ADA879A679F6}" vid="{19BF69BC-D16D-4C00-A7A1-8BB2D07977D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ABBCF30B940A48A668364AC6245EBC" ma:contentTypeVersion="1" ma:contentTypeDescription="Create a new document." ma:contentTypeScope="" ma:versionID="b21c4aa1e939c39432aa5d48cefe6d9d">
  <xsd:schema xmlns:xsd="http://www.w3.org/2001/XMLSchema" xmlns:xs="http://www.w3.org/2001/XMLSchema" xmlns:p="http://schemas.microsoft.com/office/2006/metadata/properties" xmlns:ns1="http://schemas.microsoft.com/sharepoint/v3" targetNamespace="http://schemas.microsoft.com/office/2006/metadata/properties" ma:root="true" ma:fieldsID="fe2f714297ecea3caafd1e58327da53a"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FA2B14A-B7CB-4DBA-9F79-74B067A9F3D1}"/>
</file>

<file path=customXml/itemProps2.xml><?xml version="1.0" encoding="utf-8"?>
<ds:datastoreItem xmlns:ds="http://schemas.openxmlformats.org/officeDocument/2006/customXml" ds:itemID="{266B7623-ED1B-4F1E-A392-7244D4365BD9}"/>
</file>

<file path=customXml/itemProps3.xml><?xml version="1.0" encoding="utf-8"?>
<ds:datastoreItem xmlns:ds="http://schemas.openxmlformats.org/officeDocument/2006/customXml" ds:itemID="{9BBD3281-DA23-4289-91E8-6881547238EF}"/>
</file>

<file path=docProps/app.xml><?xml version="1.0" encoding="utf-8"?>
<Properties xmlns="http://schemas.openxmlformats.org/officeDocument/2006/extended-properties" xmlns:vt="http://schemas.openxmlformats.org/officeDocument/2006/docPropsVTypes">
  <Template>MR - 2022 Prospective Candidates Presentation</Template>
  <TotalTime>54323</TotalTime>
  <Words>2561</Words>
  <Application>Microsoft Office PowerPoint</Application>
  <PresentationFormat>On-screen Show (4:3)</PresentationFormat>
  <Paragraphs>142</Paragraphs>
  <Slides>15</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Courier New</vt:lpstr>
      <vt:lpstr>government</vt:lpstr>
      <vt:lpstr>PowerPoint Presentation</vt:lpstr>
      <vt:lpstr>Obligations liées à la mise hors service des immobilisations (OMHS)</vt:lpstr>
      <vt:lpstr>Obligations liées à la mise hors service des immobilisations – Qui? </vt:lpstr>
      <vt:lpstr>OMHS – Pourquoi?</vt:lpstr>
      <vt:lpstr>OMHS – Quoi?</vt:lpstr>
      <vt:lpstr>OMHS – Quoi? (suite)</vt:lpstr>
      <vt:lpstr>OMHS – Comment?</vt:lpstr>
      <vt:lpstr>OMHS – Comment? (suite) </vt:lpstr>
      <vt:lpstr>OMHS – Quand?</vt:lpstr>
      <vt:lpstr>PowerPoint Presentation</vt:lpstr>
      <vt:lpstr>Modifications des normes comptables</vt:lpstr>
      <vt:lpstr>Présentation des états financiers (SP 1201)</vt:lpstr>
      <vt:lpstr>Conversion des devises (SP 2601)</vt:lpstr>
      <vt:lpstr>Placements de portefeuille (SP 3041)</vt:lpstr>
      <vt:lpstr>Modifications apportées aux autres normes</vt:lpstr>
    </vt:vector>
  </TitlesOfParts>
  <Company>Government Of Manitoba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2006 GENERAL ELECTION</dc:title>
  <dc:creator>GaiAnderso</dc:creator>
  <cp:lastModifiedBy>Rousseau, Josée</cp:lastModifiedBy>
  <cp:revision>711</cp:revision>
  <cp:lastPrinted>2018-01-23T22:36:41Z</cp:lastPrinted>
  <dcterms:created xsi:type="dcterms:W3CDTF">2005-10-18T13:47:39Z</dcterms:created>
  <dcterms:modified xsi:type="dcterms:W3CDTF">2023-06-21T14:17:40Z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0x010100B8ABBCF30B940A48A668364AC6245EBC</vt:lpwstr>
  </property>
</Properties>
</file>