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jpeg" ContentType="image/jpeg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21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0.xml" ContentType="application/vnd.openxmlformats-officedocument.presentationml.notesSlid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3" r:id="rId1"/>
  </p:sldMasterIdLst>
  <p:notesMasterIdLst>
    <p:notesMasterId r:id="rId32"/>
  </p:notesMasterIdLst>
  <p:handoutMasterIdLst>
    <p:handoutMasterId r:id="rId33"/>
  </p:handoutMasterIdLst>
  <p:sldIdLst>
    <p:sldId id="315" r:id="rId2"/>
    <p:sldId id="316" r:id="rId3"/>
    <p:sldId id="318" r:id="rId4"/>
    <p:sldId id="319" r:id="rId5"/>
    <p:sldId id="357" r:id="rId6"/>
    <p:sldId id="322" r:id="rId7"/>
    <p:sldId id="371" r:id="rId8"/>
    <p:sldId id="370" r:id="rId9"/>
    <p:sldId id="374" r:id="rId10"/>
    <p:sldId id="373" r:id="rId11"/>
    <p:sldId id="337" r:id="rId12"/>
    <p:sldId id="338" r:id="rId13"/>
    <p:sldId id="349" r:id="rId14"/>
    <p:sldId id="366" r:id="rId15"/>
    <p:sldId id="381" r:id="rId16"/>
    <p:sldId id="348" r:id="rId17"/>
    <p:sldId id="367" r:id="rId18"/>
    <p:sldId id="380" r:id="rId19"/>
    <p:sldId id="344" r:id="rId20"/>
    <p:sldId id="340" r:id="rId21"/>
    <p:sldId id="341" r:id="rId22"/>
    <p:sldId id="377" r:id="rId23"/>
    <p:sldId id="361" r:id="rId24"/>
    <p:sldId id="378" r:id="rId25"/>
    <p:sldId id="342" r:id="rId26"/>
    <p:sldId id="362" r:id="rId27"/>
    <p:sldId id="343" r:id="rId28"/>
    <p:sldId id="363" r:id="rId29"/>
    <p:sldId id="365" r:id="rId30"/>
    <p:sldId id="369" r:id="rId3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lyle" initials="b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05" autoAdjust="0"/>
    <p:restoredTop sz="79521" autoAdjust="0"/>
  </p:normalViewPr>
  <p:slideViewPr>
    <p:cSldViewPr>
      <p:cViewPr>
        <p:scale>
          <a:sx n="66" d="100"/>
          <a:sy n="66" d="100"/>
        </p:scale>
        <p:origin x="-2274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200"/>
    </p:cViewPr>
  </p:sorterViewPr>
  <p:notesViewPr>
    <p:cSldViewPr>
      <p:cViewPr>
        <p:scale>
          <a:sx n="75" d="100"/>
          <a:sy n="75" d="100"/>
        </p:scale>
        <p:origin x="-1652" y="-48"/>
      </p:cViewPr>
      <p:guideLst>
        <p:guide orient="horz" pos="2927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A09FAC4-6BC7-49F9-9FCB-4ED77B7CD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3" tIns="45806" rIns="91613" bIns="45806" numCol="1" anchor="t" anchorCtr="0" compatLnSpc="1">
            <a:prstTxWarp prst="textNoShape">
              <a:avLst/>
            </a:prstTxWarp>
          </a:bodyPr>
          <a:lstStyle>
            <a:lvl1pPr defTabSz="9159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3" tIns="45806" rIns="91613" bIns="45806" numCol="1" anchor="t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4838"/>
            <a:ext cx="5610225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3" tIns="45806" rIns="91613" bIns="45806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3" tIns="45806" rIns="91613" bIns="45806" numCol="1" anchor="b" anchorCtr="0" compatLnSpc="1">
            <a:prstTxWarp prst="textNoShape">
              <a:avLst/>
            </a:prstTxWarp>
          </a:bodyPr>
          <a:lstStyle>
            <a:lvl1pPr defTabSz="9159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3" tIns="45806" rIns="91613" bIns="45806" numCol="1" anchor="b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/>
            </a:lvl1pPr>
          </a:lstStyle>
          <a:p>
            <a:pPr>
              <a:defRPr/>
            </a:pPr>
            <a:fld id="{AD4C522D-123A-456B-A345-7F1CC0D76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4C522D-123A-456B-A345-7F1CC0D7610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4C522D-123A-456B-A345-7F1CC0D7610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4C522D-123A-456B-A345-7F1CC0D7610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4C522D-123A-456B-A345-7F1CC0D7610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4C522D-123A-456B-A345-7F1CC0D7610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4C522D-123A-456B-A345-7F1CC0D7610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4C522D-123A-456B-A345-7F1CC0D7610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4C522D-123A-456B-A345-7F1CC0D7610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4C522D-123A-456B-A345-7F1CC0D7610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4C522D-123A-456B-A345-7F1CC0D7610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4C522D-123A-456B-A345-7F1CC0D7610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4C522D-123A-456B-A345-7F1CC0D7610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4C522D-123A-456B-A345-7F1CC0D7610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4C522D-123A-456B-A345-7F1CC0D7610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4C522D-123A-456B-A345-7F1CC0D7610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4C522D-123A-456B-A345-7F1CC0D7610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4C522D-123A-456B-A345-7F1CC0D7610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4C522D-123A-456B-A345-7F1CC0D7610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4C522D-123A-456B-A345-7F1CC0D7610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4C522D-123A-456B-A345-7F1CC0D7610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strike="noStrike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4C522D-123A-456B-A345-7F1CC0D7610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4C522D-123A-456B-A345-7F1CC0D7610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Font typeface="Arial" pitchFamily="34" charset="0"/>
              <a:buNone/>
            </a:pPr>
            <a:endParaRPr lang="en-CA" sz="1200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4C522D-123A-456B-A345-7F1CC0D7610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4C522D-123A-456B-A345-7F1CC0D7610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4C522D-123A-456B-A345-7F1CC0D7610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9B2EA8F-0DDC-4674-B852-222DBEE88E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3" name="Group 2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" name="Rectangle 4"/>
            <p:cNvSpPr>
              <a:spLocks noChangeArrowheads="1"/>
            </p:cNvSpPr>
            <p:nvPr userDrawn="1"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6" name="Group 5"/>
            <p:cNvGrpSpPr>
              <a:grpSpLocks/>
            </p:cNvGrpSpPr>
            <p:nvPr userDrawn="1"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1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0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1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2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3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4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5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6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8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9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F7B5DC2-C809-4B22-A0D3-59DB23BEF4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5A94365-AF83-4C2A-AFE2-26CAEAF6FF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SzPct val="30000"/>
              <a:defRPr/>
            </a:lvl3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8" name="Picture 7" descr="GovMB_Logo_blk_72dpi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61722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DD98A92-B0A0-44D2-90A2-D36A553B6D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1CE79E8-20F0-4B06-ADAB-4700ED2220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3C099FE-3764-44AF-8502-99504D5AE0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D902745-9527-42D5-8C31-026D4FE824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B1436CD-2EBE-417C-925C-88A1C5E53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0C45C6C-10DB-47EA-9BC0-015544D4E7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5B33EBA-648B-4045-B697-0CFA2F60FC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FD5637E-B31C-4C09-A441-E5BFC56A71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Arial" pitchFamily="34" charset="0"/>
        <a:buChar char="•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SzPct val="75000"/>
        <a:buFont typeface="Arial" pitchFamily="34" charset="0"/>
        <a:buChar char="•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1"/>
        </a:buClr>
        <a:buSzPct val="40000"/>
        <a:buFont typeface="Wingdings 3" pitchFamily="18" charset="2"/>
        <a:buChar char="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Microsoft_Office_Excel_Worksheet1.xlsx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Office_Excel_Worksheet2.xls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Office_Excel_Worksheet3.xlsx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package" Target="../embeddings/Microsoft_Office_Excel_Worksheet4.xlsx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png"/><Relationship Id="rId4" Type="http://schemas.openxmlformats.org/officeDocument/2006/relationships/package" Target="../embeddings/Microsoft_Office_Excel_Worksheet5.xls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png"/><Relationship Id="rId4" Type="http://schemas.openxmlformats.org/officeDocument/2006/relationships/package" Target="../embeddings/Microsoft_Office_Excel_Worksheet6.xls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package" Target="../embeddings/Microsoft_Office_Excel_Worksheet7.xlsx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eb22.gov.mb.ca/mao/mmo/pdf/muni_amalg_fin_guidelines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5516562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CA" dirty="0" smtClean="0"/>
              <a:t>Budgeting for Amalgamated Municipalities</a:t>
            </a:r>
            <a:r>
              <a:rPr lang="en-US" dirty="0" smtClean="0"/>
              <a:t>                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900" dirty="0" smtClean="0"/>
              <a:t>                                                              </a:t>
            </a:r>
            <a:br>
              <a:rPr lang="en-US" sz="1900" dirty="0" smtClean="0"/>
            </a:br>
            <a:r>
              <a:rPr lang="en-US" sz="1900" dirty="0" smtClean="0"/>
              <a:t>February, 2016</a:t>
            </a:r>
            <a:endParaRPr lang="en-CA" sz="1900" dirty="0"/>
          </a:p>
        </p:txBody>
      </p:sp>
      <p:pic>
        <p:nvPicPr>
          <p:cNvPr id="3" name="Picture 2" descr="GovMB_Logo_blk_72d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61722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Provides for allocation of revenues / expenditures by special area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Manage tax shifting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Considerations for 2016</a:t>
            </a:r>
          </a:p>
          <a:p>
            <a:pPr lvl="1"/>
            <a:r>
              <a:rPr lang="en-CA" dirty="0" smtClean="0"/>
              <a:t>Pace of shifting to an equitable tax structure</a:t>
            </a:r>
          </a:p>
          <a:p>
            <a:pPr lvl="1"/>
            <a:r>
              <a:rPr lang="en-CA" dirty="0" smtClean="0"/>
              <a:t>Reassessment</a:t>
            </a:r>
          </a:p>
          <a:p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Purpose of Transitional Tools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CA" sz="4100" b="1" dirty="0" smtClean="0">
                <a:solidFill>
                  <a:srgbClr val="676A55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>Budget Template for 2016</a:t>
            </a:r>
            <a:endParaRPr lang="en-CA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New subpages to report last years’ budget and actual numbers per special area / LUD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Page 9 Part 1</a:t>
            </a:r>
          </a:p>
          <a:p>
            <a:pPr lvl="1"/>
            <a:r>
              <a:rPr lang="en-CA" dirty="0" smtClean="0"/>
              <a:t>Deletion of Grant-in-lieu (GIL) listing</a:t>
            </a:r>
          </a:p>
          <a:p>
            <a:pPr lvl="1"/>
            <a:r>
              <a:rPr lang="en-CA" dirty="0" smtClean="0"/>
              <a:t>Addition of Reserve Transfers</a:t>
            </a:r>
          </a:p>
          <a:p>
            <a:pPr lvl="2">
              <a:buNone/>
            </a:pPr>
            <a:endParaRPr lang="en-CA" dirty="0" smtClean="0"/>
          </a:p>
          <a:p>
            <a:r>
              <a:rPr lang="en-CA" dirty="0" smtClean="0"/>
              <a:t>Other changes</a:t>
            </a:r>
          </a:p>
          <a:p>
            <a:pPr lvl="1"/>
            <a:r>
              <a:rPr lang="en-CA" dirty="0" smtClean="0"/>
              <a:t>Transportation expenditures all on Page 5</a:t>
            </a:r>
          </a:p>
          <a:p>
            <a:pPr lvl="1"/>
            <a:r>
              <a:rPr lang="en-CA" dirty="0" smtClean="0"/>
              <a:t>Utility budgets on Page 10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2016 Budget Template Changes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Summarizes Budget and Actual figures for special areas and At-large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Automatically:</a:t>
            </a:r>
          </a:p>
          <a:p>
            <a:pPr lvl="1"/>
            <a:r>
              <a:rPr lang="en-CA" dirty="0" smtClean="0"/>
              <a:t>Populated by subpages 2A-7A</a:t>
            </a:r>
          </a:p>
          <a:p>
            <a:pPr lvl="1"/>
            <a:r>
              <a:rPr lang="en-CA" dirty="0" smtClean="0"/>
              <a:t>Carried forward to Page 1</a:t>
            </a:r>
          </a:p>
          <a:p>
            <a:endParaRPr lang="en-CA" dirty="0" smtClean="0"/>
          </a:p>
          <a:p>
            <a:r>
              <a:rPr lang="en-CA" dirty="0" smtClean="0"/>
              <a:t>Tax Levy &amp; GILs must be entered manually</a:t>
            </a:r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New Subpage 1A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ubpage 1A Ex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476591"/>
            <a:ext cx="9144001" cy="5152809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New Subpage 1A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Page 1</a:t>
            </a:r>
            <a:endParaRPr lang="en-CA" dirty="0"/>
          </a:p>
        </p:txBody>
      </p:sp>
      <p:pic>
        <p:nvPicPr>
          <p:cNvPr id="7" name="Content Placeholder 6" descr="Page 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" y="1143000"/>
            <a:ext cx="9146509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Details Budget and Actual results for each special area and At-large for prior year on a line item basis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Automatically carried forward to:</a:t>
            </a:r>
          </a:p>
          <a:p>
            <a:pPr lvl="1"/>
            <a:r>
              <a:rPr lang="en-CA" dirty="0" smtClean="0"/>
              <a:t>Subpage 1A, Page 1</a:t>
            </a:r>
          </a:p>
          <a:p>
            <a:pPr lvl="1"/>
            <a:r>
              <a:rPr lang="en-CA" dirty="0" smtClean="0"/>
              <a:t>Previous year’s Budget and Actual columns on Pages 2-7 </a:t>
            </a:r>
          </a:p>
          <a:p>
            <a:pPr lvl="2"/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New Subpages 2A-7A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ubpage 2A Ex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219200"/>
            <a:ext cx="9160452" cy="54102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New Subpages 2A-7A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Pages 2-7</a:t>
            </a:r>
            <a:endParaRPr lang="en-CA" dirty="0"/>
          </a:p>
        </p:txBody>
      </p:sp>
      <p:pic>
        <p:nvPicPr>
          <p:cNvPr id="7" name="Content Placeholder 6" descr="Page 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3784" y="1143000"/>
            <a:ext cx="8897816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Page 9, Part 1 must report:</a:t>
            </a:r>
          </a:p>
          <a:p>
            <a:pPr lvl="1"/>
            <a:r>
              <a:rPr lang="en-CA" dirty="0" smtClean="0"/>
              <a:t>Transfers between Reserve funds </a:t>
            </a:r>
          </a:p>
          <a:p>
            <a:pPr lvl="1"/>
            <a:r>
              <a:rPr lang="en-CA" dirty="0" smtClean="0"/>
              <a:t>Using Reserve funds for non-capital purposes</a:t>
            </a:r>
          </a:p>
          <a:p>
            <a:endParaRPr lang="en-C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Reserve Fund Transfers  </a:t>
            </a:r>
            <a:endParaRPr lang="en-CA" dirty="0"/>
          </a:p>
        </p:txBody>
      </p:sp>
      <p:pic>
        <p:nvPicPr>
          <p:cNvPr id="4" name="Picture 3" descr="Page 9 Examp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2971800"/>
            <a:ext cx="6934200" cy="2612447"/>
          </a:xfrm>
          <a:prstGeom prst="rect">
            <a:avLst/>
          </a:prstGeom>
        </p:spPr>
      </p:pic>
      <p:graphicFrame>
        <p:nvGraphicFramePr>
          <p:cNvPr id="8193" name="Object 1"/>
          <p:cNvGraphicFramePr>
            <a:graphicFrameLocks noChangeAspect="1"/>
          </p:cNvGraphicFramePr>
          <p:nvPr/>
        </p:nvGraphicFramePr>
        <p:xfrm>
          <a:off x="8458200" y="152400"/>
          <a:ext cx="552450" cy="466725"/>
        </p:xfrm>
        <a:graphic>
          <a:graphicData uri="http://schemas.openxmlformats.org/presentationml/2006/ole">
            <p:oleObj spid="_x0000_s8193" name="Worksheet" showAsIcon="1" r:id="rId5" imgW="914400" imgH="771480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Fundamentals of Municipal Budgeting</a:t>
            </a:r>
          </a:p>
          <a:p>
            <a:r>
              <a:rPr lang="en-CA" dirty="0" smtClean="0"/>
              <a:t>Making Budget Decisions</a:t>
            </a:r>
          </a:p>
          <a:p>
            <a:r>
              <a:rPr lang="en-CA" dirty="0" smtClean="0"/>
              <a:t>Budget Template for 2016</a:t>
            </a:r>
          </a:p>
          <a:p>
            <a:r>
              <a:rPr lang="en-CA" dirty="0" smtClean="0"/>
              <a:t>Frequently Asked Questions</a:t>
            </a:r>
          </a:p>
          <a:p>
            <a:r>
              <a:rPr lang="en-CA" dirty="0" smtClean="0"/>
              <a:t>Presenting the Budget</a:t>
            </a:r>
          </a:p>
          <a:p>
            <a:pPr lvl="1"/>
            <a:endParaRPr lang="en-CA" dirty="0" smtClean="0"/>
          </a:p>
          <a:p>
            <a:pPr lvl="1"/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Arial Black" pitchFamily="34" charset="0"/>
              </a:rPr>
              <a:t>Overview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CA" sz="4100" b="1" dirty="0" smtClean="0">
                <a:solidFill>
                  <a:srgbClr val="676A55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>Frequently Asked Questions</a:t>
            </a:r>
            <a:endParaRPr lang="en-CA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Debenture and special service levies MUST be reported under the “At large” column in the general operating budget on Page 7</a:t>
            </a:r>
          </a:p>
          <a:p>
            <a:endParaRPr lang="en-CA" dirty="0" smtClean="0"/>
          </a:p>
          <a:p>
            <a:r>
              <a:rPr lang="en-CA" dirty="0" smtClean="0"/>
              <a:t>All debenture debt and special service levies remain with and are taxed on the specific properties on Page 8</a:t>
            </a:r>
          </a:p>
          <a:p>
            <a:pPr lvl="2"/>
            <a:endParaRPr lang="en-CA" sz="1000" dirty="0" smtClean="0"/>
          </a:p>
          <a:p>
            <a:pPr lvl="2"/>
            <a:endParaRPr lang="en-CA" sz="1800" dirty="0"/>
          </a:p>
          <a:p>
            <a:pPr lvl="2">
              <a:buNone/>
            </a:pPr>
            <a:endParaRPr lang="en-C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Debenture and Special Service Levies</a:t>
            </a:r>
            <a:endParaRPr lang="en-CA" dirty="0"/>
          </a:p>
        </p:txBody>
      </p:sp>
      <p:graphicFrame>
        <p:nvGraphicFramePr>
          <p:cNvPr id="12289" name="Object 1"/>
          <p:cNvGraphicFramePr>
            <a:graphicFrameLocks noChangeAspect="1"/>
          </p:cNvGraphicFramePr>
          <p:nvPr/>
        </p:nvGraphicFramePr>
        <p:xfrm>
          <a:off x="8382000" y="152400"/>
          <a:ext cx="552450" cy="466725"/>
        </p:xfrm>
        <a:graphic>
          <a:graphicData uri="http://schemas.openxmlformats.org/presentationml/2006/ole">
            <p:oleObj spid="_x0000_s12289" name="Worksheet" showAsIcon="1" r:id="rId4" imgW="914400" imgH="771480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en-CA" sz="1000" dirty="0" smtClean="0"/>
          </a:p>
          <a:p>
            <a:r>
              <a:rPr lang="en-CA" sz="2000" dirty="0" smtClean="0"/>
              <a:t>Ex: $90k fire protection, $45k assessment and $45k per parcel</a:t>
            </a:r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000" dirty="0" smtClean="0"/>
          </a:p>
          <a:p>
            <a:r>
              <a:rPr lang="en-CA" sz="2000" dirty="0" smtClean="0"/>
              <a:t>Ex: $48k debenture, $38k assessment and $10k per parcel</a:t>
            </a:r>
          </a:p>
          <a:p>
            <a:pPr lvl="2"/>
            <a:endParaRPr lang="en-CA" sz="1800" dirty="0"/>
          </a:p>
          <a:p>
            <a:pPr lvl="2">
              <a:buNone/>
            </a:pPr>
            <a:endParaRPr lang="en-C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Debenture and Special Service Levies - examples</a:t>
            </a:r>
            <a:endParaRPr lang="en-CA" dirty="0"/>
          </a:p>
        </p:txBody>
      </p:sp>
      <p:pic>
        <p:nvPicPr>
          <p:cNvPr id="6" name="Picture 5" descr="Page 7 debenture examp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038600"/>
            <a:ext cx="9144000" cy="1752600"/>
          </a:xfrm>
          <a:prstGeom prst="rect">
            <a:avLst/>
          </a:prstGeom>
        </p:spPr>
      </p:pic>
      <p:pic>
        <p:nvPicPr>
          <p:cNvPr id="9" name="Picture 8" descr="Page 3 Special Service examp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362200"/>
            <a:ext cx="9144000" cy="1066800"/>
          </a:xfrm>
          <a:prstGeom prst="rect">
            <a:avLst/>
          </a:prstGeom>
        </p:spPr>
      </p:pic>
      <p:graphicFrame>
        <p:nvGraphicFramePr>
          <p:cNvPr id="12289" name="Object 1"/>
          <p:cNvGraphicFramePr>
            <a:graphicFrameLocks noChangeAspect="1"/>
          </p:cNvGraphicFramePr>
          <p:nvPr/>
        </p:nvGraphicFramePr>
        <p:xfrm>
          <a:off x="8382000" y="152400"/>
          <a:ext cx="552450" cy="466725"/>
        </p:xfrm>
        <a:graphic>
          <a:graphicData uri="http://schemas.openxmlformats.org/presentationml/2006/ole">
            <p:oleObj spid="_x0000_s64514" name="Worksheet" showAsIcon="1" r:id="rId6" imgW="914400" imgH="771480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Debenture and Special Service Levies – p. 8</a:t>
            </a:r>
            <a:endParaRPr lang="en-CA" dirty="0"/>
          </a:p>
        </p:txBody>
      </p:sp>
      <p:pic>
        <p:nvPicPr>
          <p:cNvPr id="6" name="Content Placeholder 5" descr="Page 8 Example - SS &amp; Deb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1447800"/>
            <a:ext cx="9144000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Enter assessments for grazing leases and converted fees under the proper school division on Page 8</a:t>
            </a:r>
          </a:p>
          <a:p>
            <a:endParaRPr lang="en-CA" dirty="0" smtClean="0"/>
          </a:p>
          <a:p>
            <a:r>
              <a:rPr lang="en-CA" dirty="0" smtClean="0"/>
              <a:t>The revenue allocation to the School Division(s) is automatically calculated:</a:t>
            </a:r>
          </a:p>
          <a:p>
            <a:pPr lvl="1"/>
            <a:endParaRPr lang="en-CA" sz="2400" dirty="0" smtClean="0"/>
          </a:p>
          <a:p>
            <a:pPr lvl="1">
              <a:buNone/>
            </a:pPr>
            <a:endParaRPr lang="en-CA" sz="1900" dirty="0" smtClean="0"/>
          </a:p>
          <a:p>
            <a:pPr lvl="1">
              <a:buNone/>
            </a:pPr>
            <a:endParaRPr lang="en-CA" sz="1900" dirty="0" smtClean="0"/>
          </a:p>
          <a:p>
            <a:pPr lvl="1"/>
            <a:endParaRPr lang="en-CA" sz="19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Grazing Lease and Converted Fees</a:t>
            </a:r>
            <a:endParaRPr lang="en-CA" dirty="0"/>
          </a:p>
        </p:txBody>
      </p:sp>
      <p:pic>
        <p:nvPicPr>
          <p:cNvPr id="6" name="Picture 5" descr="Page 8 Example - Grazing Lea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114800"/>
            <a:ext cx="9144000" cy="1676400"/>
          </a:xfrm>
          <a:prstGeom prst="rect">
            <a:avLst/>
          </a:prstGeom>
        </p:spPr>
      </p:pic>
      <p:graphicFrame>
        <p:nvGraphicFramePr>
          <p:cNvPr id="10241" name="Object 1"/>
          <p:cNvGraphicFramePr>
            <a:graphicFrameLocks noChangeAspect="1"/>
          </p:cNvGraphicFramePr>
          <p:nvPr/>
        </p:nvGraphicFramePr>
        <p:xfrm>
          <a:off x="8382000" y="152400"/>
          <a:ext cx="552450" cy="466725"/>
        </p:xfrm>
        <a:graphic>
          <a:graphicData uri="http://schemas.openxmlformats.org/presentationml/2006/ole">
            <p:oleObj spid="_x0000_s65538" name="Worksheet" showAsIcon="1" r:id="rId5" imgW="914400" imgH="771480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CA" sz="1900" dirty="0" smtClean="0"/>
          </a:p>
          <a:p>
            <a:r>
              <a:rPr lang="en-CA" dirty="0" smtClean="0"/>
              <a:t>Grazing lease and trailer park revenue should be reported in “At-large” column on Page 2:</a:t>
            </a:r>
          </a:p>
          <a:p>
            <a:pPr lvl="1"/>
            <a:endParaRPr lang="en-CA" sz="2000" dirty="0" smtClean="0"/>
          </a:p>
          <a:p>
            <a:pPr lvl="1"/>
            <a:endParaRPr lang="en-CA" sz="19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Grazing Lease and Converted Fees</a:t>
            </a:r>
            <a:endParaRPr lang="en-CA" dirty="0"/>
          </a:p>
        </p:txBody>
      </p:sp>
      <p:graphicFrame>
        <p:nvGraphicFramePr>
          <p:cNvPr id="10241" name="Object 1"/>
          <p:cNvGraphicFramePr>
            <a:graphicFrameLocks noChangeAspect="1"/>
          </p:cNvGraphicFramePr>
          <p:nvPr/>
        </p:nvGraphicFramePr>
        <p:xfrm>
          <a:off x="8382000" y="152400"/>
          <a:ext cx="552450" cy="466725"/>
        </p:xfrm>
        <a:graphic>
          <a:graphicData uri="http://schemas.openxmlformats.org/presentationml/2006/ole">
            <p:oleObj spid="_x0000_s10241" name="Worksheet" showAsIcon="1" r:id="rId4" imgW="914400" imgH="771480" progId="Excel.Sheet.12">
              <p:embed/>
            </p:oleObj>
          </a:graphicData>
        </a:graphic>
      </p:graphicFrame>
      <p:pic>
        <p:nvPicPr>
          <p:cNvPr id="7" name="Picture 6" descr="p 2 grazing lease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124200"/>
            <a:ext cx="9144000" cy="1493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School Division portion of grazing lease and/or converted fee revenue is automatically carried forward to Page 1and deducted from Municipal Revenue: </a:t>
            </a:r>
          </a:p>
          <a:p>
            <a:pPr lvl="1"/>
            <a:endParaRPr lang="en-CA" sz="2000" dirty="0" smtClean="0"/>
          </a:p>
          <a:p>
            <a:pPr lvl="1"/>
            <a:endParaRPr lang="en-CA" sz="19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Grazing Lease and Converted Fees</a:t>
            </a:r>
            <a:endParaRPr lang="en-CA" dirty="0"/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8382000" y="152400"/>
          <a:ext cx="552450" cy="466725"/>
        </p:xfrm>
        <a:graphic>
          <a:graphicData uri="http://schemas.openxmlformats.org/presentationml/2006/ole">
            <p:oleObj spid="_x0000_s49154" name="Worksheet" showAsIcon="1" r:id="rId4" imgW="914400" imgH="771480" progId="Excel.Sheet.12">
              <p:embed/>
            </p:oleObj>
          </a:graphicData>
        </a:graphic>
      </p:graphicFrame>
      <p:pic>
        <p:nvPicPr>
          <p:cNvPr id="8" name="Picture 7" descr="P1 grazing lease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352800"/>
            <a:ext cx="9144000" cy="2517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000" dirty="0" smtClean="0"/>
              <a:t>Part 1 MUST report all anticipated Capital Projects (Purchases) for the current year – estimated costs and funding source amounts.</a:t>
            </a:r>
          </a:p>
          <a:p>
            <a:pPr marL="180000" indent="0">
              <a:spcAft>
                <a:spcPts val="600"/>
              </a:spcAft>
              <a:buNone/>
            </a:pPr>
            <a:endParaRPr lang="en-CA" sz="2000" dirty="0" smtClean="0"/>
          </a:p>
          <a:p>
            <a:pPr marL="180000" indent="0">
              <a:spcAft>
                <a:spcPts val="600"/>
              </a:spcAft>
              <a:buNone/>
            </a:pPr>
            <a:endParaRPr lang="en-CA" sz="2000" dirty="0" smtClean="0"/>
          </a:p>
          <a:p>
            <a:pPr lvl="1">
              <a:buNone/>
            </a:pPr>
            <a:endParaRPr lang="en-CA" sz="2000" dirty="0" smtClean="0"/>
          </a:p>
          <a:p>
            <a:pPr lvl="1">
              <a:buNone/>
            </a:pPr>
            <a:endParaRPr lang="en-CA" sz="2000" dirty="0" smtClean="0"/>
          </a:p>
          <a:p>
            <a:r>
              <a:rPr lang="en-CA" sz="2000" dirty="0" smtClean="0"/>
              <a:t>Part 2 MUST report all transfers from Reserves to fund projects </a:t>
            </a:r>
          </a:p>
          <a:p>
            <a:pPr marL="673776" lvl="2" indent="0" algn="r">
              <a:spcAft>
                <a:spcPts val="600"/>
              </a:spcAft>
              <a:buNone/>
            </a:pPr>
            <a:endParaRPr lang="en-CA" dirty="0" smtClean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Capital Budget - Page 13 </a:t>
            </a:r>
            <a:endParaRPr lang="en-CA" dirty="0"/>
          </a:p>
        </p:txBody>
      </p:sp>
      <p:pic>
        <p:nvPicPr>
          <p:cNvPr id="7" name="Picture 6" descr="Page 13 Projects Examp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800" y="2362200"/>
            <a:ext cx="4068272" cy="1447800"/>
          </a:xfrm>
          <a:prstGeom prst="rect">
            <a:avLst/>
          </a:prstGeom>
        </p:spPr>
      </p:pic>
      <p:pic>
        <p:nvPicPr>
          <p:cNvPr id="8" name="Picture 7" descr="Page 13 Reserves Examp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9800" y="4495800"/>
            <a:ext cx="4088671" cy="1745164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8458200" y="152400"/>
          <a:ext cx="553156" cy="466725"/>
        </p:xfrm>
        <a:graphic>
          <a:graphicData uri="http://schemas.openxmlformats.org/presentationml/2006/ole">
            <p:oleObj spid="_x0000_s9217" name="Worksheet" showAsIcon="1" r:id="rId6" imgW="914400" imgH="771480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CA" sz="4100" b="1" dirty="0" smtClean="0">
                <a:solidFill>
                  <a:srgbClr val="676A55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>Presenting the Budget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Present goals and priorities of Council</a:t>
            </a:r>
          </a:p>
          <a:p>
            <a:endParaRPr lang="en-CA" dirty="0" smtClean="0"/>
          </a:p>
          <a:p>
            <a:r>
              <a:rPr lang="en-CA" dirty="0" smtClean="0"/>
              <a:t>Summarize key points</a:t>
            </a:r>
          </a:p>
          <a:p>
            <a:pPr lvl="1"/>
            <a:r>
              <a:rPr lang="en-CA" dirty="0" smtClean="0"/>
              <a:t>Service changes</a:t>
            </a:r>
          </a:p>
          <a:p>
            <a:pPr lvl="1"/>
            <a:r>
              <a:rPr lang="en-CA" dirty="0" smtClean="0"/>
              <a:t>Tax levels</a:t>
            </a:r>
          </a:p>
          <a:p>
            <a:pPr lvl="1"/>
            <a:r>
              <a:rPr lang="en-CA" dirty="0" smtClean="0"/>
              <a:t>Reserves and Debt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Use presentation tools</a:t>
            </a:r>
          </a:p>
          <a:p>
            <a:endParaRPr lang="en-CA" dirty="0" smtClean="0"/>
          </a:p>
          <a:p>
            <a:r>
              <a:rPr lang="en-CA" dirty="0" smtClean="0"/>
              <a:t>Opportunities for questions</a:t>
            </a:r>
          </a:p>
          <a:p>
            <a:endParaRPr lang="en-CA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Effective Budget Presentations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CA" sz="4100" b="1" dirty="0" smtClean="0">
                <a:solidFill>
                  <a:srgbClr val="676A55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>Fundamentals of Municipal Budgeting</a:t>
            </a:r>
          </a:p>
          <a:p>
            <a:pPr algn="ctr">
              <a:buNone/>
            </a:pPr>
            <a:endParaRPr lang="en-CA" sz="4100" b="1" dirty="0" smtClean="0">
              <a:solidFill>
                <a:srgbClr val="676A55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ea typeface="+mj-ea"/>
              <a:cs typeface="+mj-cs"/>
            </a:endParaRPr>
          </a:p>
          <a:p>
            <a:pPr algn="ctr">
              <a:buNone/>
            </a:pPr>
            <a:endParaRPr lang="en-CA" sz="4100" b="1" dirty="0" smtClean="0">
              <a:solidFill>
                <a:srgbClr val="676A55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CA" sz="4100" b="1" dirty="0" smtClean="0">
                <a:solidFill>
                  <a:srgbClr val="676A55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>Questions</a:t>
            </a:r>
            <a:r>
              <a:rPr lang="en-CA" sz="4100" b="1" dirty="0" smtClean="0">
                <a:solidFill>
                  <a:srgbClr val="676A55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>?</a:t>
            </a:r>
          </a:p>
          <a:p>
            <a:endParaRPr lang="en-US" sz="2400" dirty="0" smtClean="0"/>
          </a:p>
          <a:p>
            <a:r>
              <a:rPr lang="en-US" sz="2400" dirty="0" smtClean="0"/>
              <a:t>Guidelines to assist amalgamated municipalities in preparing the budget are available on MMO at:</a:t>
            </a:r>
          </a:p>
          <a:p>
            <a:pPr lvl="1"/>
            <a:r>
              <a:rPr lang="en-US" sz="1900" dirty="0" smtClean="0">
                <a:hlinkClick r:id="rId2"/>
              </a:rPr>
              <a:t>https://</a:t>
            </a:r>
            <a:r>
              <a:rPr lang="en-US" sz="1900" dirty="0" smtClean="0">
                <a:hlinkClick r:id="rId2"/>
              </a:rPr>
              <a:t>web22.gov.mb.ca/mao/mmo/pdf/muni_amalg_fin_guidelines.pdf</a:t>
            </a:r>
            <a:r>
              <a:rPr lang="en-US" sz="1900" dirty="0" smtClean="0"/>
              <a:t> </a:t>
            </a:r>
          </a:p>
          <a:p>
            <a:pPr lvl="1"/>
            <a:endParaRPr lang="en-CA" sz="1900" b="1" dirty="0" smtClean="0">
              <a:solidFill>
                <a:srgbClr val="676A55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ea typeface="+mj-ea"/>
              <a:cs typeface="+mj-cs"/>
            </a:endParaRPr>
          </a:p>
          <a:p>
            <a:r>
              <a:rPr lang="en-US" sz="2200" dirty="0" smtClean="0"/>
              <a:t>If you have any questions, please contact a </a:t>
            </a:r>
            <a:br>
              <a:rPr lang="en-US" sz="2200" dirty="0" smtClean="0"/>
            </a:br>
            <a:r>
              <a:rPr lang="en-US" sz="2200" dirty="0" smtClean="0"/>
              <a:t>Municipal </a:t>
            </a:r>
            <a:r>
              <a:rPr lang="en-US" sz="2200" dirty="0" smtClean="0"/>
              <a:t>Services Officer</a:t>
            </a:r>
            <a:r>
              <a:rPr lang="en-US" sz="2200" dirty="0" smtClean="0"/>
              <a:t>:</a:t>
            </a:r>
            <a:endParaRPr lang="en-CA" sz="2200" dirty="0" smtClean="0"/>
          </a:p>
          <a:p>
            <a:pPr lvl="1"/>
            <a:r>
              <a:rPr lang="en-US" sz="2200" dirty="0" smtClean="0"/>
              <a:t>Winnipeg Office: (204) 945-2572</a:t>
            </a:r>
            <a:endParaRPr lang="en-CA" sz="2200" dirty="0" smtClean="0"/>
          </a:p>
          <a:p>
            <a:pPr lvl="1"/>
            <a:r>
              <a:rPr lang="en-US" sz="2200" dirty="0" smtClean="0"/>
              <a:t>Brandon Office:   (204) 726-6571</a:t>
            </a:r>
            <a:endParaRPr lang="en-CA" sz="2200" dirty="0" smtClean="0"/>
          </a:p>
          <a:p>
            <a:pPr algn="ctr">
              <a:buNone/>
            </a:pPr>
            <a:endParaRPr lang="en-CA" sz="4100" b="1" dirty="0" smtClean="0">
              <a:solidFill>
                <a:srgbClr val="676A55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dirty="0" smtClean="0"/>
          </a:p>
          <a:p>
            <a:pPr marL="365760" lvl="1" indent="-256032">
              <a:spcBef>
                <a:spcPts val="400"/>
              </a:spcBef>
              <a:buSzPct val="100000"/>
              <a:buFont typeface="Arial" pitchFamily="34" charset="0"/>
              <a:buChar char="•"/>
            </a:pPr>
            <a:r>
              <a:rPr lang="en-CA" sz="2700" dirty="0" smtClean="0"/>
              <a:t>Reflects Council’s objectives and priorities</a:t>
            </a:r>
          </a:p>
          <a:p>
            <a:pPr marL="365760" lvl="1" indent="-256032">
              <a:spcBef>
                <a:spcPts val="400"/>
              </a:spcBef>
              <a:buSzPct val="100000"/>
              <a:buFont typeface="Arial" pitchFamily="34" charset="0"/>
              <a:buChar char="•"/>
            </a:pPr>
            <a:endParaRPr lang="en-CA" sz="2700" dirty="0" smtClean="0"/>
          </a:p>
          <a:p>
            <a:pPr marL="365760" lvl="1" indent="-256032">
              <a:spcBef>
                <a:spcPts val="400"/>
              </a:spcBef>
              <a:buSzPct val="100000"/>
              <a:buFont typeface="Arial" pitchFamily="34" charset="0"/>
              <a:buChar char="•"/>
            </a:pPr>
            <a:r>
              <a:rPr lang="en-CA" sz="2700" dirty="0" smtClean="0"/>
              <a:t>Allocates resources to provide programs and services</a:t>
            </a:r>
          </a:p>
          <a:p>
            <a:pPr>
              <a:buSzPct val="100000"/>
              <a:buFont typeface="Arial" pitchFamily="34" charset="0"/>
              <a:buChar char="•"/>
            </a:pPr>
            <a:endParaRPr lang="en-CA" dirty="0" smtClean="0"/>
          </a:p>
          <a:p>
            <a:r>
              <a:rPr lang="en-CA" dirty="0" smtClean="0"/>
              <a:t>Provides for expenditures and sets municipal tax rates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Purpose of the Budget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100000"/>
              <a:buFont typeface="Arial" pitchFamily="34" charset="0"/>
              <a:buChar char="•"/>
            </a:pPr>
            <a:r>
              <a:rPr lang="en-CA" dirty="0" smtClean="0"/>
              <a:t>Council</a:t>
            </a:r>
          </a:p>
          <a:p>
            <a:pPr lvl="1">
              <a:buSzPct val="75000"/>
            </a:pPr>
            <a:r>
              <a:rPr lang="en-CA" sz="2000" dirty="0" smtClean="0"/>
              <a:t>Set objectives and priorities</a:t>
            </a:r>
          </a:p>
          <a:p>
            <a:pPr lvl="1">
              <a:buSzPct val="75000"/>
            </a:pPr>
            <a:r>
              <a:rPr lang="en-CA" sz="2000" dirty="0" smtClean="0"/>
              <a:t>Makes decisions on services and service levels  </a:t>
            </a:r>
          </a:p>
          <a:p>
            <a:pPr lvl="1">
              <a:buSzPct val="75000"/>
            </a:pPr>
            <a:r>
              <a:rPr lang="en-CA" sz="2000" dirty="0" smtClean="0"/>
              <a:t>Focus on the municipality and its citizens needs</a:t>
            </a:r>
          </a:p>
          <a:p>
            <a:pPr lvl="2"/>
            <a:endParaRPr lang="en-CA" sz="2000" dirty="0" smtClean="0"/>
          </a:p>
          <a:p>
            <a:pPr>
              <a:buSzPct val="100000"/>
              <a:buFont typeface="Arial" pitchFamily="34" charset="0"/>
              <a:buChar char="•"/>
            </a:pPr>
            <a:r>
              <a:rPr lang="en-CA" dirty="0" smtClean="0"/>
              <a:t>CAO </a:t>
            </a:r>
          </a:p>
          <a:p>
            <a:pPr lvl="1">
              <a:buSzPct val="75000"/>
            </a:pPr>
            <a:r>
              <a:rPr lang="en-CA" sz="2000" dirty="0" smtClean="0"/>
              <a:t>Prepares preliminary budget based on initial discussions</a:t>
            </a:r>
          </a:p>
          <a:p>
            <a:pPr lvl="1">
              <a:buSzPct val="75000"/>
            </a:pPr>
            <a:r>
              <a:rPr lang="en-CA" sz="2000" dirty="0" smtClean="0"/>
              <a:t>Translate Council’s priorities into clear options providing analysis and implications</a:t>
            </a:r>
          </a:p>
          <a:p>
            <a:pPr lvl="1">
              <a:buSzPct val="75000"/>
            </a:pPr>
            <a:endParaRPr lang="en-CA" dirty="0" smtClean="0"/>
          </a:p>
          <a:p>
            <a:pPr>
              <a:buNone/>
            </a:pPr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Budgeting-Roles and Responsibilities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dirty="0" smtClean="0"/>
          </a:p>
          <a:p>
            <a:pPr lvl="1"/>
            <a:r>
              <a:rPr lang="en-CA" dirty="0" smtClean="0"/>
              <a:t>General operating fund</a:t>
            </a:r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Utility operating fund</a:t>
            </a:r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Capital budget - current year</a:t>
            </a:r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Capital Program 5-year projection</a:t>
            </a:r>
          </a:p>
          <a:p>
            <a:pPr marL="180000" indent="0"/>
            <a:endParaRPr lang="en-CA" sz="2800" dirty="0" smtClean="0"/>
          </a:p>
          <a:p>
            <a:pPr marL="180000" indent="0"/>
            <a:endParaRPr lang="en-CA" sz="2800" dirty="0" smtClean="0"/>
          </a:p>
          <a:p>
            <a:pPr marL="673776" lvl="2" indent="0">
              <a:buNone/>
            </a:pPr>
            <a:endParaRPr lang="en-CA" sz="1800" i="1" dirty="0" smtClean="0"/>
          </a:p>
          <a:p>
            <a:pPr marL="673776" lvl="2" indent="0">
              <a:buNone/>
            </a:pPr>
            <a:endParaRPr lang="en-CA" sz="1800" i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Components of the Budget	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CA" sz="4100" b="1" dirty="0" smtClean="0">
                <a:solidFill>
                  <a:srgbClr val="676A55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>Making Budget Decisions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The Municipal Act</a:t>
            </a:r>
          </a:p>
          <a:p>
            <a:pPr lvl="1"/>
            <a:r>
              <a:rPr lang="en-CA" dirty="0" smtClean="0"/>
              <a:t>Amalgamation Regulation </a:t>
            </a:r>
          </a:p>
          <a:p>
            <a:pPr lvl="2"/>
            <a:r>
              <a:rPr lang="en-CA" dirty="0" smtClean="0"/>
              <a:t>Provides transitional tools (differential mill rate, LUDs)</a:t>
            </a:r>
          </a:p>
          <a:p>
            <a:pPr lvl="2"/>
            <a:r>
              <a:rPr lang="en-CA" dirty="0" smtClean="0"/>
              <a:t>Time limited</a:t>
            </a:r>
          </a:p>
          <a:p>
            <a:pPr lvl="2"/>
            <a:endParaRPr lang="en-CA" dirty="0" smtClean="0"/>
          </a:p>
          <a:p>
            <a:pPr lvl="1"/>
            <a:r>
              <a:rPr lang="en-CA" dirty="0" smtClean="0"/>
              <a:t>Special services, Local improvement</a:t>
            </a:r>
          </a:p>
          <a:p>
            <a:pPr lvl="2"/>
            <a:r>
              <a:rPr lang="en-CA" dirty="0" smtClean="0"/>
              <a:t>Tools to allocate costs</a:t>
            </a:r>
          </a:p>
          <a:p>
            <a:pPr lvl="2"/>
            <a:endParaRPr lang="en-CA" dirty="0" smtClean="0"/>
          </a:p>
          <a:p>
            <a:r>
              <a:rPr lang="en-CA" dirty="0" smtClean="0"/>
              <a:t>Goal – equitable tax structure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pPr lvl="1"/>
            <a:endParaRPr lang="en-CA" dirty="0" smtClean="0"/>
          </a:p>
          <a:p>
            <a:pPr lvl="2">
              <a:buNone/>
            </a:pPr>
            <a:endParaRPr lang="en-CA" dirty="0" smtClean="0"/>
          </a:p>
          <a:p>
            <a:pPr lvl="1">
              <a:buNone/>
            </a:pPr>
            <a:endParaRPr lang="en-CA" dirty="0" smtClean="0"/>
          </a:p>
          <a:p>
            <a:pPr lvl="1">
              <a:buNone/>
            </a:pPr>
            <a:endParaRPr lang="en-CA" dirty="0" smtClean="0"/>
          </a:p>
          <a:p>
            <a:endParaRPr lang="en-CA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Framework for Budget Decisions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dirty="0" smtClean="0"/>
          </a:p>
          <a:p>
            <a:r>
              <a:rPr lang="en-CA" dirty="0" smtClean="0"/>
              <a:t>Applying these tools in the delivery of services in your community, consider:</a:t>
            </a:r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Level and cost of services</a:t>
            </a:r>
          </a:p>
          <a:p>
            <a:pPr lvl="1"/>
            <a:r>
              <a:rPr lang="en-CA" dirty="0" smtClean="0"/>
              <a:t>Who receives/accesses services</a:t>
            </a:r>
          </a:p>
          <a:p>
            <a:pPr lvl="1"/>
            <a:r>
              <a:rPr lang="en-CA" dirty="0" smtClean="0"/>
              <a:t>How to apportion costs</a:t>
            </a:r>
          </a:p>
          <a:p>
            <a:pPr lvl="1"/>
            <a:r>
              <a:rPr lang="en-CA" dirty="0" smtClean="0"/>
              <a:t>Impact on ratepayers</a:t>
            </a:r>
          </a:p>
          <a:p>
            <a:endParaRPr lang="en-CA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Considerations for Budget Decisions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ABBCF30B940A48A668364AC6245EBC" ma:contentTypeVersion="1" ma:contentTypeDescription="Create a new document." ma:contentTypeScope="" ma:versionID="b21c4aa1e939c39432aa5d48cefe6d9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e2f714297ecea3caafd1e58327da53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150E668-6F14-46E5-BE42-A9D6ACEE769C}"/>
</file>

<file path=customXml/itemProps2.xml><?xml version="1.0" encoding="utf-8"?>
<ds:datastoreItem xmlns:ds="http://schemas.openxmlformats.org/officeDocument/2006/customXml" ds:itemID="{786786E7-6F29-4F1D-B2AE-FED28FBF623F}"/>
</file>

<file path=customXml/itemProps3.xml><?xml version="1.0" encoding="utf-8"?>
<ds:datastoreItem xmlns:ds="http://schemas.openxmlformats.org/officeDocument/2006/customXml" ds:itemID="{085D9BC0-57EC-4426-BDF6-BB61BF926D8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15072</TotalTime>
  <Words>661</Words>
  <Application>Microsoft Office PowerPoint</Application>
  <PresentationFormat>On-screen Show (4:3)</PresentationFormat>
  <Paragraphs>180</Paragraphs>
  <Slides>30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Concourse</vt:lpstr>
      <vt:lpstr>Worksheet</vt:lpstr>
      <vt:lpstr>  Budgeting for Amalgamated Municipalities                                                                                   February, 2016</vt:lpstr>
      <vt:lpstr>Overview</vt:lpstr>
      <vt:lpstr>Slide 3</vt:lpstr>
      <vt:lpstr>Purpose of the Budget</vt:lpstr>
      <vt:lpstr>Budgeting-Roles and Responsibilities</vt:lpstr>
      <vt:lpstr>Components of the Budget </vt:lpstr>
      <vt:lpstr>Slide 7</vt:lpstr>
      <vt:lpstr>Framework for Budget Decisions</vt:lpstr>
      <vt:lpstr>Considerations for Budget Decisions</vt:lpstr>
      <vt:lpstr>Purpose of Transitional Tools</vt:lpstr>
      <vt:lpstr>Slide 11</vt:lpstr>
      <vt:lpstr>2016 Budget Template Changes</vt:lpstr>
      <vt:lpstr>New Subpage 1A</vt:lpstr>
      <vt:lpstr>New Subpage 1A</vt:lpstr>
      <vt:lpstr>Page 1</vt:lpstr>
      <vt:lpstr>New Subpages 2A-7A</vt:lpstr>
      <vt:lpstr>New Subpages 2A-7A</vt:lpstr>
      <vt:lpstr>Pages 2-7</vt:lpstr>
      <vt:lpstr>Reserve Fund Transfers  </vt:lpstr>
      <vt:lpstr>Slide 20</vt:lpstr>
      <vt:lpstr>Debenture and Special Service Levies</vt:lpstr>
      <vt:lpstr>Debenture and Special Service Levies - examples</vt:lpstr>
      <vt:lpstr>Debenture and Special Service Levies – p. 8</vt:lpstr>
      <vt:lpstr>Grazing Lease and Converted Fees</vt:lpstr>
      <vt:lpstr>Grazing Lease and Converted Fees</vt:lpstr>
      <vt:lpstr>Grazing Lease and Converted Fees</vt:lpstr>
      <vt:lpstr>Capital Budget - Page 13 </vt:lpstr>
      <vt:lpstr>Slide 28</vt:lpstr>
      <vt:lpstr>Effective Budget Presentations</vt:lpstr>
      <vt:lpstr>Slide 30</vt:lpstr>
    </vt:vector>
  </TitlesOfParts>
  <Company>Government Of Manitoba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MSosiak</dc:creator>
  <cp:lastModifiedBy>blyle</cp:lastModifiedBy>
  <cp:revision>562</cp:revision>
  <dcterms:created xsi:type="dcterms:W3CDTF">2004-06-14T18:14:08Z</dcterms:created>
  <dcterms:modified xsi:type="dcterms:W3CDTF">2016-02-19T17:00:17Z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0x010100B8ABBCF30B940A48A668364AC6245EBC</vt:lpwstr>
  </property>
</Properties>
</file>