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entation.xml" ContentType="application/vnd.openxmlformats-officedocument.presentationml.presentation.main+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35.xml" ContentType="application/vnd.openxmlformats-officedocument.presentationml.notesSlide+xml"/>
  <Override PartName="/ppt/notesSlides/notesSlide84.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83.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handoutMasterIdLst>
    <p:handoutMasterId r:id="rId87"/>
  </p:handoutMasterIdLst>
  <p:sldIdLst>
    <p:sldId id="256" r:id="rId2"/>
    <p:sldId id="257" r:id="rId3"/>
    <p:sldId id="258" r:id="rId4"/>
    <p:sldId id="315" r:id="rId5"/>
    <p:sldId id="346" r:id="rId6"/>
    <p:sldId id="259" r:id="rId7"/>
    <p:sldId id="260" r:id="rId8"/>
    <p:sldId id="311" r:id="rId9"/>
    <p:sldId id="331" r:id="rId10"/>
    <p:sldId id="332" r:id="rId11"/>
    <p:sldId id="333" r:id="rId12"/>
    <p:sldId id="261" r:id="rId13"/>
    <p:sldId id="262" r:id="rId14"/>
    <p:sldId id="338" r:id="rId15"/>
    <p:sldId id="348" r:id="rId16"/>
    <p:sldId id="349" r:id="rId17"/>
    <p:sldId id="353" r:id="rId18"/>
    <p:sldId id="351" r:id="rId19"/>
    <p:sldId id="352" r:id="rId20"/>
    <p:sldId id="359" r:id="rId21"/>
    <p:sldId id="289" r:id="rId22"/>
    <p:sldId id="290" r:id="rId23"/>
    <p:sldId id="300" r:id="rId24"/>
    <p:sldId id="340" r:id="rId25"/>
    <p:sldId id="304" r:id="rId26"/>
    <p:sldId id="339" r:id="rId27"/>
    <p:sldId id="316" r:id="rId28"/>
    <p:sldId id="265" r:id="rId29"/>
    <p:sldId id="266" r:id="rId30"/>
    <p:sldId id="267" r:id="rId31"/>
    <p:sldId id="312" r:id="rId32"/>
    <p:sldId id="336" r:id="rId33"/>
    <p:sldId id="355" r:id="rId34"/>
    <p:sldId id="361" r:id="rId35"/>
    <p:sldId id="269" r:id="rId36"/>
    <p:sldId id="270" r:id="rId37"/>
    <p:sldId id="341" r:id="rId38"/>
    <p:sldId id="350" r:id="rId39"/>
    <p:sldId id="342" r:id="rId40"/>
    <p:sldId id="354" r:id="rId41"/>
    <p:sldId id="272" r:id="rId42"/>
    <p:sldId id="294" r:id="rId43"/>
    <p:sldId id="295" r:id="rId44"/>
    <p:sldId id="358" r:id="rId45"/>
    <p:sldId id="301" r:id="rId46"/>
    <p:sldId id="296" r:id="rId47"/>
    <p:sldId id="297" r:id="rId48"/>
    <p:sldId id="347" r:id="rId49"/>
    <p:sldId id="319" r:id="rId50"/>
    <p:sldId id="273" r:id="rId51"/>
    <p:sldId id="362" r:id="rId52"/>
    <p:sldId id="274" r:id="rId53"/>
    <p:sldId id="275" r:id="rId54"/>
    <p:sldId id="343" r:id="rId55"/>
    <p:sldId id="276" r:id="rId56"/>
    <p:sldId id="307" r:id="rId57"/>
    <p:sldId id="356" r:id="rId58"/>
    <p:sldId id="357" r:id="rId59"/>
    <p:sldId id="363" r:id="rId60"/>
    <p:sldId id="277" r:id="rId61"/>
    <p:sldId id="278" r:id="rId62"/>
    <p:sldId id="279" r:id="rId63"/>
    <p:sldId id="280" r:id="rId64"/>
    <p:sldId id="306" r:id="rId65"/>
    <p:sldId id="321" r:id="rId66"/>
    <p:sldId id="318" r:id="rId67"/>
    <p:sldId id="360" r:id="rId68"/>
    <p:sldId id="324" r:id="rId69"/>
    <p:sldId id="334" r:id="rId70"/>
    <p:sldId id="281" r:id="rId71"/>
    <p:sldId id="282" r:id="rId72"/>
    <p:sldId id="322" r:id="rId73"/>
    <p:sldId id="325" r:id="rId74"/>
    <p:sldId id="329" r:id="rId75"/>
    <p:sldId id="328" r:id="rId76"/>
    <p:sldId id="326" r:id="rId77"/>
    <p:sldId id="327" r:id="rId78"/>
    <p:sldId id="323" r:id="rId79"/>
    <p:sldId id="283" r:id="rId80"/>
    <p:sldId id="284" r:id="rId81"/>
    <p:sldId id="337" r:id="rId82"/>
    <p:sldId id="285" r:id="rId83"/>
    <p:sldId id="286" r:id="rId84"/>
    <p:sldId id="288" r:id="rId8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biston, Stewart (INR)" initials="SS(" lastIdx="3" clrIdx="0">
    <p:extLst>
      <p:ext uri="{19B8F6BF-5375-455C-9EA6-DF929625EA0E}">
        <p15:presenceInfo xmlns:p15="http://schemas.microsoft.com/office/powerpoint/2012/main" userId="S-1-5-21-271331182-1959533904-1735737224-1133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358B47-2505-4F69-A3B7-F996303FFEED}" v="15" dt="2024-11-15T21:56:52.6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2" autoAdjust="0"/>
    <p:restoredTop sz="94484" autoAdjust="0"/>
  </p:normalViewPr>
  <p:slideViewPr>
    <p:cSldViewPr snapToGrid="0">
      <p:cViewPr varScale="1">
        <p:scale>
          <a:sx n="68" d="100"/>
          <a:sy n="68" d="100"/>
        </p:scale>
        <p:origin x="1168" y="52"/>
      </p:cViewPr>
      <p:guideLst>
        <p:guide orient="horz" pos="2160"/>
        <p:guide pos="2880"/>
      </p:guideLst>
    </p:cSldViewPr>
  </p:slideViewPr>
  <p:outlineViewPr>
    <p:cViewPr>
      <p:scale>
        <a:sx n="33" d="100"/>
        <a:sy n="33" d="100"/>
      </p:scale>
      <p:origin x="0" y="-4456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3" d="2"/>
        <a:sy n="3" d="2"/>
      </p:scale>
      <p:origin x="0" y="-16"/>
    </p:cViewPr>
  </p:notesTextViewPr>
  <p:sorterViewPr>
    <p:cViewPr>
      <p:scale>
        <a:sx n="66" d="100"/>
        <a:sy n="66" d="100"/>
      </p:scale>
      <p:origin x="0" y="0"/>
    </p:cViewPr>
  </p:sorterViewPr>
  <p:notesViewPr>
    <p:cSldViewPr snapToGrid="0">
      <p:cViewPr varScale="1">
        <p:scale>
          <a:sx n="54" d="100"/>
          <a:sy n="54" d="100"/>
        </p:scale>
        <p:origin x="2540" y="44"/>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95" Type="http://schemas.openxmlformats.org/officeDocument/2006/relationships/customXml" Target="../customXml/item2.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commentAuthors" Target="commentAuthors.xml"/><Relationship Id="rId91" Type="http://schemas.openxmlformats.org/officeDocument/2006/relationships/theme" Target="theme/theme1.xml"/><Relationship Id="rId9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9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_rels/viewProps.xml.rels><?xml version="1.0" encoding="UTF-8" standalone="yes"?>
<Relationships xmlns="http://schemas.openxmlformats.org/package/2006/relationships"><Relationship Id="rId8" Type="http://schemas.openxmlformats.org/officeDocument/2006/relationships/slide" Target="slides/slide23.xml"/><Relationship Id="rId3" Type="http://schemas.openxmlformats.org/officeDocument/2006/relationships/slide" Target="slides/slide10.xml"/><Relationship Id="rId7" Type="http://schemas.openxmlformats.org/officeDocument/2006/relationships/slide" Target="slides/slide22.xml"/><Relationship Id="rId2" Type="http://schemas.openxmlformats.org/officeDocument/2006/relationships/slide" Target="slides/slide9.xml"/><Relationship Id="rId1" Type="http://schemas.openxmlformats.org/officeDocument/2006/relationships/slide" Target="slides/slide8.xml"/><Relationship Id="rId6" Type="http://schemas.openxmlformats.org/officeDocument/2006/relationships/slide" Target="slides/slide21.xml"/><Relationship Id="rId11" Type="http://schemas.openxmlformats.org/officeDocument/2006/relationships/slide" Target="slides/slide26.xml"/><Relationship Id="rId5" Type="http://schemas.openxmlformats.org/officeDocument/2006/relationships/slide" Target="slides/slide12.xml"/><Relationship Id="rId10" Type="http://schemas.openxmlformats.org/officeDocument/2006/relationships/slide" Target="slides/slide25.xml"/><Relationship Id="rId4" Type="http://schemas.openxmlformats.org/officeDocument/2006/relationships/slide" Target="slides/slide11.xml"/><Relationship Id="rId9" Type="http://schemas.openxmlformats.org/officeDocument/2006/relationships/slide" Target="slides/slide2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CFB191DB-2B8E-4A0E-B214-F9C6B08183F2}" type="datetimeFigureOut">
              <a:rPr lang="en-CA"/>
              <a:pPr>
                <a:defRPr/>
              </a:pPr>
              <a:t>2024-11-15</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BCFAB4E-A510-42FD-A07D-2683CD41721C}" type="slidenum">
              <a:rPr lang="en-CA" altLang="en-US"/>
              <a:pPr>
                <a:defRPr/>
              </a:pPr>
              <a:t>‹#›</a:t>
            </a:fld>
            <a:endParaRPr lang="en-CA"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CA"/>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146DF907-12B7-4F70-89B0-60471CBF1F6B}" type="datetimeFigureOut">
              <a:rPr lang="en-CA"/>
              <a:pPr>
                <a:defRPr/>
              </a:pPr>
              <a:t>2024-11-15</a:t>
            </a:fld>
            <a:endParaRPr lang="en-CA"/>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CA"/>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pPr>
              <a:defRPr/>
            </a:pPr>
            <a:fld id="{7410456D-5B60-4147-AEFC-FDF2F05BA408}" type="slidenum">
              <a:rPr lang="en-CA"/>
              <a:pPr>
                <a:defRPr/>
              </a:pPr>
              <a:t>‹#›</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Welcome to your</a:t>
            </a:r>
            <a:r>
              <a:rPr lang="en-CA" baseline="0" dirty="0"/>
              <a:t> council orientation presentation.</a:t>
            </a:r>
          </a:p>
          <a:p>
            <a:pPr marL="171450" indent="-171450">
              <a:buFont typeface="Arial" panose="020B0604020202020204" pitchFamily="34" charset="0"/>
              <a:buChar char="•"/>
            </a:pPr>
            <a:r>
              <a:rPr lang="en-CA" baseline="0" dirty="0"/>
              <a:t>A council orientation is delivered to council following each regular election and after a by-election.</a:t>
            </a:r>
          </a:p>
          <a:p>
            <a:pPr marL="171450" indent="-171450">
              <a:buFont typeface="Arial" panose="020B0604020202020204" pitchFamily="34" charset="0"/>
              <a:buChar char="•"/>
            </a:pPr>
            <a:r>
              <a:rPr lang="en-CA" baseline="0" dirty="0"/>
              <a:t>It is highly recommended the notes section of this presentation be utilized when presenting as important details regarding each slide are embedded within the notes section.</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a:t>
            </a:fld>
            <a:endParaRPr lang="en-CA"/>
          </a:p>
        </p:txBody>
      </p:sp>
    </p:spTree>
    <p:extLst>
      <p:ext uri="{BB962C8B-B14F-4D97-AF65-F5344CB8AC3E}">
        <p14:creationId xmlns:p14="http://schemas.microsoft.com/office/powerpoint/2010/main" val="3024293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CA" b="1" dirty="0"/>
              <a:t>Basic Principles</a:t>
            </a:r>
            <a:r>
              <a:rPr lang="en-CA" b="1" baseline="0" dirty="0"/>
              <a:t> of Elected Office</a:t>
            </a:r>
          </a:p>
          <a:p>
            <a:pPr eaLnBrk="1" fontAlgn="auto" hangingPunct="1">
              <a:spcBef>
                <a:spcPts val="0"/>
              </a:spcBef>
              <a:spcAft>
                <a:spcPts val="0"/>
              </a:spcAft>
              <a:defRPr/>
            </a:pPr>
            <a:r>
              <a:rPr lang="en-CA" b="1" baseline="0" dirty="0"/>
              <a:t>10 Principles:</a:t>
            </a:r>
          </a:p>
          <a:p>
            <a:pPr eaLnBrk="1" fontAlgn="auto" hangingPunct="1">
              <a:spcBef>
                <a:spcPts val="0"/>
              </a:spcBef>
              <a:spcAft>
                <a:spcPts val="0"/>
              </a:spcAft>
              <a:defRPr/>
            </a:pPr>
            <a:r>
              <a:rPr lang="en-CA" b="0" baseline="0" dirty="0"/>
              <a:t>To be successful as an elected official these are the 10 principles to be understood:</a:t>
            </a:r>
          </a:p>
          <a:p>
            <a:pPr marL="685800" lvl="1" indent="-228600">
              <a:buFont typeface="+mj-lt"/>
              <a:buAutoNum type="arabicPeriod"/>
            </a:pPr>
            <a:r>
              <a:rPr lang="en-GB" sz="1200" dirty="0"/>
              <a:t>The right of citizens to expect their elected officials to reflect and represent their views on the issues – democratic representation.</a:t>
            </a:r>
          </a:p>
          <a:p>
            <a:pPr marL="685800" lvl="1" indent="-228600">
              <a:buFont typeface="+mj-lt"/>
              <a:buAutoNum type="arabicPeriod"/>
            </a:pPr>
            <a:r>
              <a:rPr lang="en-GB" sz="1200" dirty="0"/>
              <a:t>Those elected are accountable for their actions to those by whom they were elected – principle of accountability.</a:t>
            </a:r>
            <a:endParaRPr lang="en-CA" sz="1200" dirty="0"/>
          </a:p>
          <a:p>
            <a:pPr marL="685800" lvl="1" indent="-228600">
              <a:buFont typeface="+mj-lt"/>
              <a:buAutoNum type="arabicPeriod"/>
            </a:pPr>
            <a:r>
              <a:rPr lang="en-GB" sz="1200" dirty="0"/>
              <a:t>The role of an elected official is unique. It is distinct and different from any other role. It needs to be learned and consciously applied.</a:t>
            </a:r>
            <a:endParaRPr lang="en-CA" sz="1200" dirty="0"/>
          </a:p>
          <a:p>
            <a:pPr marL="685800" lvl="1" indent="-228600">
              <a:buFont typeface="+mj-lt"/>
              <a:buAutoNum type="arabicPeriod"/>
            </a:pPr>
            <a:r>
              <a:rPr lang="en-GB" sz="1200" dirty="0"/>
              <a:t>Communicating out to the public is as important as receiving input from the public and both should be valued.</a:t>
            </a:r>
            <a:endParaRPr lang="en-CA" sz="1200" dirty="0"/>
          </a:p>
          <a:p>
            <a:pPr marL="685800" lvl="1" indent="-228600">
              <a:buFont typeface="+mj-lt"/>
              <a:buAutoNum type="arabicPeriod"/>
            </a:pPr>
            <a:r>
              <a:rPr lang="en-GB" sz="1200" dirty="0"/>
              <a:t>The will of the majority (as perceived by council) must be the most significant consideration in any decision making.</a:t>
            </a:r>
          </a:p>
          <a:p>
            <a:pPr marL="685800" marR="0" lvl="1"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en-GB" sz="1200" dirty="0"/>
              <a:t>Council and the administration should serve as a team, each with distinct roles, yet working together in the interests of the public.</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10</a:t>
            </a:fld>
            <a:endParaRPr lang="en-CA" altLang="en-US"/>
          </a:p>
        </p:txBody>
      </p:sp>
    </p:spTree>
    <p:extLst>
      <p:ext uri="{BB962C8B-B14F-4D97-AF65-F5344CB8AC3E}">
        <p14:creationId xmlns:p14="http://schemas.microsoft.com/office/powerpoint/2010/main" val="1387847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Basic Principles</a:t>
            </a:r>
            <a:r>
              <a:rPr lang="en-CA" b="1" baseline="0" dirty="0"/>
              <a:t> of Elected Office</a:t>
            </a:r>
          </a:p>
          <a:p>
            <a:pPr marL="0" lvl="0" indent="0">
              <a:buFont typeface="+mj-lt"/>
              <a:buNone/>
            </a:pPr>
            <a:r>
              <a:rPr lang="en-CA" sz="1200" b="1" baseline="0" dirty="0"/>
              <a:t>10 Principles cont.:</a:t>
            </a:r>
          </a:p>
          <a:p>
            <a:pPr marL="685800" lvl="1" indent="-228600">
              <a:buFont typeface="+mj-lt"/>
              <a:buAutoNum type="arabicPeriod" startAt="7"/>
            </a:pPr>
            <a:r>
              <a:rPr lang="en-GB" sz="1200" dirty="0"/>
              <a:t>Council deals with the organization through one employee – the CAO. Any other course of action in attempting to guide the work of the administration does not fair well.</a:t>
            </a:r>
            <a:endParaRPr lang="en-CA" sz="1200" dirty="0"/>
          </a:p>
          <a:p>
            <a:pPr marL="685800" lvl="1" indent="-228600">
              <a:buFont typeface="+mj-lt"/>
              <a:buAutoNum type="arabicPeriod" startAt="7"/>
            </a:pPr>
            <a:r>
              <a:rPr lang="en-GB" sz="1200" dirty="0"/>
              <a:t>Council members need to respect their colleagues on council. Respect for the opinions and votes of these colleagues is </a:t>
            </a:r>
            <a:r>
              <a:rPr lang="en-GB" sz="1200" b="0" i="0" dirty="0"/>
              <a:t>essential to the functioning of council.</a:t>
            </a:r>
            <a:r>
              <a:rPr lang="en-GB" sz="1200" dirty="0"/>
              <a:t> Respect for each other is the hallmark of a mature council.</a:t>
            </a:r>
            <a:endParaRPr lang="en-CA" sz="1200" b="0" i="0" dirty="0"/>
          </a:p>
          <a:p>
            <a:pPr marL="685800" lvl="1" indent="-228600">
              <a:buFont typeface="+mj-lt"/>
              <a:buAutoNum type="arabicPeriod" startAt="7"/>
            </a:pPr>
            <a:r>
              <a:rPr lang="en-GB" sz="1200" dirty="0"/>
              <a:t>Ethical</a:t>
            </a:r>
            <a:r>
              <a:rPr lang="en-GB" sz="1200" baseline="0" dirty="0"/>
              <a:t> behaviour – involves honesty, fairness, integrity and understanding. </a:t>
            </a:r>
            <a:endParaRPr lang="en-CA" sz="1200" b="0" i="0" dirty="0"/>
          </a:p>
          <a:p>
            <a:pPr marL="685800" lvl="1" indent="-228600">
              <a:buFont typeface="+mj-lt"/>
              <a:buAutoNum type="arabicPeriod" startAt="7"/>
            </a:pPr>
            <a:r>
              <a:rPr lang="en-GB" sz="1200" dirty="0"/>
              <a:t>Council members should develop an expertise in leadership and governing – not in public works or finance.</a:t>
            </a:r>
            <a:endParaRPr lang="en-CA" sz="1200"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11</a:t>
            </a:fld>
            <a:endParaRPr lang="en-CA" altLang="en-US"/>
          </a:p>
        </p:txBody>
      </p:sp>
    </p:spTree>
    <p:extLst>
      <p:ext uri="{BB962C8B-B14F-4D97-AF65-F5344CB8AC3E}">
        <p14:creationId xmlns:p14="http://schemas.microsoft.com/office/powerpoint/2010/main" val="3819548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Authority</a:t>
            </a:r>
            <a:r>
              <a:rPr lang="en-CA" b="1" baseline="0" dirty="0"/>
              <a:t> to Govern</a:t>
            </a:r>
          </a:p>
          <a:p>
            <a:r>
              <a:rPr lang="en-CA" b="1" baseline="0" dirty="0"/>
              <a:t>Acts:</a:t>
            </a:r>
          </a:p>
          <a:p>
            <a:pPr marL="628650" lvl="1" indent="-171450">
              <a:spcBef>
                <a:spcPts val="0"/>
              </a:spcBef>
              <a:buFont typeface="Arial" panose="020B0604020202020204" pitchFamily="34" charset="0"/>
              <a:buChar char="•"/>
            </a:pPr>
            <a:r>
              <a:rPr lang="en-US" sz="1200" kern="1200" dirty="0">
                <a:solidFill>
                  <a:schemeClr val="tx1"/>
                </a:solidFill>
                <a:effectLst/>
                <a:latin typeface="+mn-lt"/>
                <a:ea typeface="+mn-ea"/>
                <a:cs typeface="+mn-cs"/>
              </a:rPr>
              <a:t>The Northern Affairs Act:</a:t>
            </a:r>
            <a:endParaRPr lang="en-CA" sz="1200" kern="1200" dirty="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a:solidFill>
                  <a:schemeClr val="tx1"/>
                </a:solidFill>
                <a:effectLst/>
                <a:latin typeface="+mn-lt"/>
                <a:ea typeface="+mn-ea"/>
                <a:cs typeface="+mn-cs"/>
              </a:rPr>
              <a:t>is the legal authority under which councils exist, function and operate</a:t>
            </a:r>
            <a:endParaRPr lang="en-CA" sz="1200" kern="1200" dirty="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a:solidFill>
                  <a:schemeClr val="tx1"/>
                </a:solidFill>
                <a:effectLst/>
                <a:latin typeface="+mn-lt"/>
                <a:ea typeface="+mn-ea"/>
                <a:cs typeface="+mn-cs"/>
              </a:rPr>
              <a:t>provides for the incorporation of communities</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The minister of MNR has legislated authority to act on behalf of unincorporated communities per s. </a:t>
            </a:r>
            <a:r>
              <a:rPr lang="en-US" sz="1200" kern="1200" baseline="0" dirty="0">
                <a:solidFill>
                  <a:schemeClr val="tx1"/>
                </a:solidFill>
                <a:effectLst/>
                <a:latin typeface="+mn-lt"/>
                <a:ea typeface="+mn-ea"/>
                <a:cs typeface="+mn-cs"/>
              </a:rPr>
              <a:t>173(1) of the act</a:t>
            </a:r>
            <a:r>
              <a:rPr lang="en-US" sz="1200" kern="1200" dirty="0">
                <a:solidFill>
                  <a:schemeClr val="tx1"/>
                </a:solidFill>
                <a:effectLst/>
                <a:latin typeface="+mn-lt"/>
                <a:ea typeface="+mn-ea"/>
                <a:cs typeface="+mn-cs"/>
              </a:rPr>
              <a:t>. </a:t>
            </a:r>
            <a:r>
              <a:rPr lang="en-US" sz="1200" b="0" i="0" kern="1200" baseline="0" dirty="0">
                <a:solidFill>
                  <a:schemeClr val="tx1"/>
                </a:solidFill>
                <a:effectLst/>
                <a:latin typeface="+mn-lt"/>
                <a:ea typeface="+mn-ea"/>
                <a:cs typeface="+mn-cs"/>
              </a:rPr>
              <a:t>The corporate powers of an incorporated community are outlined under s. 47 to 56 of the act. </a:t>
            </a:r>
            <a:r>
              <a:rPr lang="en-US" sz="1200" kern="1200" dirty="0">
                <a:solidFill>
                  <a:schemeClr val="tx1"/>
                </a:solidFill>
                <a:effectLst/>
                <a:latin typeface="+mn-lt"/>
                <a:ea typeface="+mn-ea"/>
                <a:cs typeface="+mn-cs"/>
              </a:rPr>
              <a:t>For example, u</a:t>
            </a:r>
            <a:r>
              <a:rPr lang="en-US" sz="1200" b="0" i="0" kern="1200" dirty="0">
                <a:solidFill>
                  <a:schemeClr val="tx1"/>
                </a:solidFill>
                <a:effectLst/>
                <a:latin typeface="+mn-lt"/>
                <a:ea typeface="+mn-ea"/>
                <a:cs typeface="+mn-cs"/>
              </a:rPr>
              <a:t>nincorporated communities</a:t>
            </a:r>
            <a:r>
              <a:rPr lang="en-US" sz="1200" b="0" i="0" kern="1200" baseline="0" dirty="0">
                <a:solidFill>
                  <a:schemeClr val="tx1"/>
                </a:solidFill>
                <a:effectLst/>
                <a:latin typeface="+mn-lt"/>
                <a:ea typeface="+mn-ea"/>
                <a:cs typeface="+mn-cs"/>
              </a:rPr>
              <a:t> cannot enter into agreements without the written approval of the minister of MNR, whereas incorporated communities can per s. 50(1). </a:t>
            </a:r>
            <a:endParaRPr lang="en-US" sz="1200" b="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Legislation contains the following terms,</a:t>
            </a:r>
            <a:r>
              <a:rPr lang="en-US" sz="1200" kern="1200" baseline="0" dirty="0">
                <a:solidFill>
                  <a:schemeClr val="tx1"/>
                </a:solidFill>
                <a:effectLst/>
                <a:latin typeface="+mn-lt"/>
                <a:ea typeface="+mn-ea"/>
                <a:cs typeface="+mn-cs"/>
              </a:rPr>
              <a:t> shall which obligates a council to act, this is non-negotiable a council </a:t>
            </a:r>
            <a:r>
              <a:rPr lang="en-US" sz="1200" b="1" kern="1200" baseline="0" dirty="0">
                <a:solidFill>
                  <a:schemeClr val="tx1"/>
                </a:solidFill>
                <a:effectLst/>
                <a:latin typeface="+mn-lt"/>
                <a:ea typeface="+mn-ea"/>
                <a:cs typeface="+mn-cs"/>
              </a:rPr>
              <a:t>must</a:t>
            </a:r>
            <a:r>
              <a:rPr lang="en-US" sz="1200" kern="1200" baseline="0" dirty="0">
                <a:solidFill>
                  <a:schemeClr val="tx1"/>
                </a:solidFill>
                <a:effectLst/>
                <a:latin typeface="+mn-lt"/>
                <a:ea typeface="+mn-ea"/>
                <a:cs typeface="+mn-cs"/>
              </a:rPr>
              <a:t> do it and may which empowers a council to act.</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12</a:t>
            </a:fld>
            <a:endParaRPr lang="en-CA"/>
          </a:p>
        </p:txBody>
      </p:sp>
    </p:spTree>
    <p:extLst>
      <p:ext uri="{BB962C8B-B14F-4D97-AF65-F5344CB8AC3E}">
        <p14:creationId xmlns:p14="http://schemas.microsoft.com/office/powerpoint/2010/main" val="4089710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Authority</a:t>
            </a:r>
            <a:r>
              <a:rPr lang="en-CA" b="1" baseline="0" dirty="0"/>
              <a:t> to Govern</a:t>
            </a:r>
          </a:p>
          <a:p>
            <a:r>
              <a:rPr lang="en-CA" b="1" dirty="0"/>
              <a:t>Regulations:</a:t>
            </a:r>
            <a:endParaRPr lang="en-CA" dirty="0"/>
          </a:p>
          <a:p>
            <a:pPr marL="0" lvl="0" indent="0">
              <a:buFont typeface="Arial" panose="020B0604020202020204" pitchFamily="34" charset="0"/>
              <a:buNone/>
            </a:pPr>
            <a:r>
              <a:rPr lang="en-US" sz="1200" kern="1200" dirty="0">
                <a:solidFill>
                  <a:schemeClr val="tx1"/>
                </a:solidFill>
                <a:effectLst/>
                <a:latin typeface="+mn-lt"/>
                <a:ea typeface="+mn-ea"/>
                <a:cs typeface="+mn-cs"/>
              </a:rPr>
              <a:t>Have the same authority as an act of the legislature. The following regulations are part of The Northern Affairs Act:</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Community Councils Election regulation</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Status and Boundaries – Unincorporated Communities and Settlements regulation</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Council Compensation regulation</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Procedures and Delegation of Bylaw Making Powers (Communities that are not Incorporated) regulation</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Conflict of Interest regulation</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13</a:t>
            </a:fld>
            <a:endParaRPr lang="en-CA"/>
          </a:p>
        </p:txBody>
      </p:sp>
    </p:spTree>
    <p:extLst>
      <p:ext uri="{BB962C8B-B14F-4D97-AF65-F5344CB8AC3E}">
        <p14:creationId xmlns:p14="http://schemas.microsoft.com/office/powerpoint/2010/main" val="738382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a:latin typeface="+mn-lt"/>
              </a:rPr>
              <a:t>Authority</a:t>
            </a:r>
            <a:r>
              <a:rPr lang="en-US" altLang="en-US" b="1" baseline="0" dirty="0">
                <a:latin typeface="+mn-lt"/>
              </a:rPr>
              <a:t> to Govern</a:t>
            </a:r>
            <a:endParaRPr lang="en-US" altLang="en-US" b="1" dirty="0">
              <a:latin typeface="+mn-lt"/>
            </a:endParaRPr>
          </a:p>
          <a:p>
            <a:pPr marL="0" lvl="0" indent="0" eaLnBrk="1" hangingPunct="1">
              <a:buFont typeface="Arial" panose="020B0604020202020204" pitchFamily="34" charset="0"/>
              <a:buNone/>
            </a:pPr>
            <a:r>
              <a:rPr lang="en-US" altLang="en-US" dirty="0">
                <a:latin typeface="+mn-lt"/>
              </a:rPr>
              <a:t>Councils must govern under the following other legislation:</a:t>
            </a:r>
          </a:p>
          <a:p>
            <a:pPr marL="628650" lvl="1" indent="-171450" eaLnBrk="1" hangingPunct="1">
              <a:buFont typeface="Symbol" panose="05050102010706020507" pitchFamily="18" charset="2"/>
              <a:buChar char=""/>
            </a:pPr>
            <a:r>
              <a:rPr lang="en-US" altLang="en-US" dirty="0">
                <a:latin typeface="+mn-lt"/>
              </a:rPr>
              <a:t>The Municipal Council Conflict of Interest Act</a:t>
            </a:r>
          </a:p>
          <a:p>
            <a:pPr marL="628650" lvl="1" indent="-171450" eaLnBrk="1" hangingPunct="1">
              <a:buFont typeface="Symbol" panose="05050102010706020507" pitchFamily="18" charset="2"/>
              <a:buChar char=""/>
            </a:pPr>
            <a:r>
              <a:rPr lang="en-US" dirty="0">
                <a:latin typeface="+mn-lt"/>
              </a:rPr>
              <a:t>The Freedom of Information and Protection of Privacy Act (FIPPA)</a:t>
            </a:r>
          </a:p>
          <a:p>
            <a:pPr marL="628650" lvl="1" indent="-171450" eaLnBrk="1" hangingPunct="1">
              <a:buFont typeface="Symbol" panose="05050102010706020507" pitchFamily="18" charset="2"/>
              <a:buChar char=""/>
            </a:pPr>
            <a:r>
              <a:rPr lang="en-US" dirty="0">
                <a:latin typeface="+mn-lt"/>
              </a:rPr>
              <a:t>Criminal Code (Canada)</a:t>
            </a:r>
            <a:endParaRPr lang="en-US" altLang="en-US" dirty="0">
              <a:latin typeface="+mn-lt"/>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14</a:t>
            </a:fld>
            <a:endParaRPr lang="en-CA"/>
          </a:p>
        </p:txBody>
      </p:sp>
    </p:spTree>
    <p:extLst>
      <p:ext uri="{BB962C8B-B14F-4D97-AF65-F5344CB8AC3E}">
        <p14:creationId xmlns:p14="http://schemas.microsoft.com/office/powerpoint/2010/main" val="1459782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a:latin typeface="+mn-lt"/>
              </a:rPr>
              <a:t>Other Acts and Regulations</a:t>
            </a:r>
          </a:p>
          <a:p>
            <a:pPr marL="0" lvl="0" indent="0" eaLnBrk="1" hangingPunct="1">
              <a:buFont typeface="Arial" panose="020B0604020202020204" pitchFamily="34" charset="0"/>
              <a:buNone/>
            </a:pPr>
            <a:r>
              <a:rPr lang="en-US" altLang="en-US" dirty="0">
                <a:latin typeface="+mn-lt"/>
              </a:rPr>
              <a:t>Councils</a:t>
            </a:r>
            <a:r>
              <a:rPr lang="en-US" altLang="en-US" baseline="0" dirty="0">
                <a:latin typeface="+mn-lt"/>
              </a:rPr>
              <a:t> must comply with t</a:t>
            </a:r>
            <a:r>
              <a:rPr lang="en-US" altLang="en-US" dirty="0">
                <a:latin typeface="+mn-lt"/>
              </a:rPr>
              <a:t>he following other legislation:</a:t>
            </a:r>
          </a:p>
          <a:p>
            <a:pPr marL="628650" lvl="1" indent="-171450" eaLnBrk="1" hangingPunct="1">
              <a:buFont typeface="Symbol" panose="05050102010706020507" pitchFamily="18" charset="2"/>
              <a:buChar char=""/>
            </a:pPr>
            <a:r>
              <a:rPr lang="en-US" altLang="en-US" dirty="0">
                <a:latin typeface="+mn-lt"/>
              </a:rPr>
              <a:t>The Planning Act, including</a:t>
            </a:r>
            <a:r>
              <a:rPr lang="en-US" altLang="en-US" baseline="0" dirty="0">
                <a:latin typeface="+mn-lt"/>
              </a:rPr>
              <a:t> the Northern Manitoba Planning Bylaws regulation.</a:t>
            </a:r>
            <a:endParaRPr lang="en-US" altLang="en-US" dirty="0">
              <a:latin typeface="+mn-lt"/>
            </a:endParaRPr>
          </a:p>
          <a:p>
            <a:pPr marL="628650" lvl="1" indent="-171450" eaLnBrk="1" hangingPunct="1">
              <a:buFont typeface="Symbol" panose="05050102010706020507" pitchFamily="18" charset="2"/>
              <a:buChar char=""/>
            </a:pPr>
            <a:r>
              <a:rPr lang="en-US" dirty="0">
                <a:latin typeface="+mn-lt"/>
              </a:rPr>
              <a:t>The Fires Prevention and Emergency Response</a:t>
            </a:r>
            <a:r>
              <a:rPr lang="en-US" baseline="0" dirty="0">
                <a:latin typeface="+mn-lt"/>
              </a:rPr>
              <a:t> Act, including the Fire Safety Inspections (2014) regulation and Manitoba Fire Code. </a:t>
            </a:r>
            <a:r>
              <a:rPr lang="en-GB" dirty="0">
                <a:effectLst/>
                <a:ea typeface="Times New Roman" panose="02020603050405020304" pitchFamily="18" charset="0"/>
              </a:rPr>
              <a:t>A common compliance issue associated with fire legislation by a community include failing to remediate issues outlined in a fire safety inspection report from the Office of the Fire Commissioner (OFC).</a:t>
            </a:r>
            <a:endParaRPr lang="en-US" baseline="0" dirty="0"/>
          </a:p>
          <a:p>
            <a:pPr marL="628650" lvl="1" indent="-171450" eaLnBrk="1" hangingPunct="1">
              <a:buFont typeface="Symbol" panose="05050102010706020507" pitchFamily="18" charset="2"/>
              <a:buChar char=""/>
            </a:pPr>
            <a:r>
              <a:rPr lang="en-US" baseline="0" dirty="0">
                <a:latin typeface="+mn-lt"/>
              </a:rPr>
              <a:t>The Emergency Measures Act, including the Local Authorities Emergency Planning and Preparedness Regulation.</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15</a:t>
            </a:fld>
            <a:endParaRPr lang="en-CA"/>
          </a:p>
        </p:txBody>
      </p:sp>
    </p:spTree>
    <p:extLst>
      <p:ext uri="{BB962C8B-B14F-4D97-AF65-F5344CB8AC3E}">
        <p14:creationId xmlns:p14="http://schemas.microsoft.com/office/powerpoint/2010/main" val="7802951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a:latin typeface="+mn-lt"/>
              </a:rPr>
              <a:t>Other Acts and Regulations</a:t>
            </a:r>
          </a:p>
          <a:p>
            <a:pPr marL="0" lvl="0" indent="0" eaLnBrk="1" hangingPunct="1">
              <a:buFont typeface="Arial" panose="020B0604020202020204" pitchFamily="34" charset="0"/>
              <a:buNone/>
            </a:pPr>
            <a:r>
              <a:rPr lang="en-US" altLang="en-US" dirty="0">
                <a:latin typeface="+mn-lt"/>
              </a:rPr>
              <a:t>Councils</a:t>
            </a:r>
            <a:r>
              <a:rPr lang="en-US" altLang="en-US" baseline="0" dirty="0">
                <a:latin typeface="+mn-lt"/>
              </a:rPr>
              <a:t> must comply with t</a:t>
            </a:r>
            <a:r>
              <a:rPr lang="en-US" altLang="en-US" dirty="0">
                <a:latin typeface="+mn-lt"/>
              </a:rPr>
              <a:t>he following other legislation:</a:t>
            </a:r>
          </a:p>
          <a:p>
            <a:pPr marL="628650" lvl="1" indent="-171450" eaLnBrk="1" hangingPunct="1">
              <a:buFont typeface="Symbol" panose="05050102010706020507" pitchFamily="18" charset="2"/>
              <a:buChar char=""/>
            </a:pPr>
            <a:r>
              <a:rPr lang="en-US" dirty="0">
                <a:latin typeface="+mn-lt"/>
              </a:rPr>
              <a:t>The Environment</a:t>
            </a:r>
            <a:r>
              <a:rPr lang="en-US" baseline="0" dirty="0">
                <a:latin typeface="+mn-lt"/>
              </a:rPr>
              <a:t> Act, including the Waste Management Facilities regulation and Water and Wastewater Facility Operators regulation. For example, council must ensure their water and wastewater operators are properly trained and certified.</a:t>
            </a:r>
            <a:endParaRPr lang="en-CA" baseline="0" dirty="0">
              <a:solidFill>
                <a:srgbClr val="FF0000"/>
              </a:solidFill>
              <a:latin typeface="+mn-lt"/>
            </a:endParaRPr>
          </a:p>
          <a:p>
            <a:pPr marL="628650" lvl="1" indent="-171450" eaLnBrk="1" hangingPunct="1">
              <a:buFont typeface="Symbol" panose="05050102010706020507" pitchFamily="18" charset="2"/>
              <a:buChar char=""/>
            </a:pPr>
            <a:r>
              <a:rPr lang="en-CA" baseline="0" dirty="0">
                <a:latin typeface="+mn-lt"/>
              </a:rPr>
              <a:t>The Drinking Water Safety Act, including the Drinking Water Safety Regulation. This legislation addresses the construction, operation and monitoring of drinking water systems in Manitoba. </a:t>
            </a:r>
            <a:r>
              <a:rPr lang="en-US" baseline="0" dirty="0">
                <a:latin typeface="+mn-lt"/>
              </a:rPr>
              <a:t>Some of the common compliance issues by a community with this act include failure to report a drinking water safety concern to the Office of Drinking Water (ODW) or failure to submit a bacteria sample to a lab for testing.</a:t>
            </a:r>
            <a:endParaRPr lang="en-CA" baseline="0" dirty="0">
              <a:solidFill>
                <a:srgbClr val="FF0000"/>
              </a:solidFill>
              <a:latin typeface="+mn-lt"/>
            </a:endParaRPr>
          </a:p>
          <a:p>
            <a:pPr marL="628650" lvl="1" indent="-171450" eaLnBrk="1" hangingPunct="1">
              <a:buFont typeface="Symbol" panose="05050102010706020507" pitchFamily="18" charset="2"/>
              <a:buChar char=""/>
            </a:pPr>
            <a:r>
              <a:rPr lang="en-US" baseline="0" dirty="0">
                <a:latin typeface="+mn-lt"/>
              </a:rPr>
              <a:t>The Workplace Safety and Health Act, including the Workplace Safety and Health regulation. Some of the common compliance issues by a community with this act include failing to deal with respectful workplace issues.</a:t>
            </a:r>
          </a:p>
          <a:p>
            <a:pPr marL="628650" lvl="1" indent="-171450" eaLnBrk="1" hangingPunct="1">
              <a:buFont typeface="Symbol" panose="05050102010706020507" pitchFamily="18" charset="2"/>
              <a:buChar char=""/>
            </a:pPr>
            <a:r>
              <a:rPr lang="en-US" baseline="0" dirty="0">
                <a:latin typeface="+mn-lt"/>
              </a:rPr>
              <a:t>The Employment Standards Code.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16</a:t>
            </a:fld>
            <a:endParaRPr lang="en-CA"/>
          </a:p>
        </p:txBody>
      </p:sp>
    </p:spTree>
    <p:extLst>
      <p:ext uri="{BB962C8B-B14F-4D97-AF65-F5344CB8AC3E}">
        <p14:creationId xmlns:p14="http://schemas.microsoft.com/office/powerpoint/2010/main" val="32413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a:t>Governance</a:t>
            </a:r>
            <a:r>
              <a:rPr lang="en-US" altLang="en-US" b="1" baseline="0" dirty="0"/>
              <a:t> During a State of Local Emergency</a:t>
            </a:r>
          </a:p>
          <a:p>
            <a:pPr marL="171450" indent="-171450" eaLnBrk="1" hangingPunct="1">
              <a:buFont typeface="Arial" panose="020B0604020202020204" pitchFamily="34" charset="0"/>
              <a:buChar char="•"/>
            </a:pPr>
            <a:r>
              <a:rPr lang="en-US" altLang="en-US" b="0" baseline="0" dirty="0"/>
              <a:t>Early notification of real or potential emergency situations can greatly enhance the response activity.</a:t>
            </a:r>
          </a:p>
          <a:p>
            <a:pPr marL="171450" indent="-171450" eaLnBrk="1" hangingPunct="1">
              <a:buFont typeface="Arial" panose="020B0604020202020204" pitchFamily="34" charset="0"/>
              <a:buChar char="•"/>
            </a:pPr>
            <a:r>
              <a:rPr lang="en-US" b="0" baseline="0" dirty="0">
                <a:latin typeface="+mn-lt"/>
              </a:rPr>
              <a:t>An emergency under The Emergency Measures Act is defined as a present or imminent situation or condition that requires prompt action to prevent or limit the loss of life, harm or damage to the safety, health or welfare of people or damage to the property or the environment. The types of emergencies that may give rise to a state of local emergency, include for example a forest fire within 10 km of the community, overland flooding, road wash out where it is the only access to the community.</a:t>
            </a:r>
            <a:endParaRPr lang="en-US" altLang="en-US" b="0" baseline="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17</a:t>
            </a:fld>
            <a:endParaRPr lang="en-CA"/>
          </a:p>
        </p:txBody>
      </p:sp>
    </p:spTree>
    <p:extLst>
      <p:ext uri="{BB962C8B-B14F-4D97-AF65-F5344CB8AC3E}">
        <p14:creationId xmlns:p14="http://schemas.microsoft.com/office/powerpoint/2010/main" val="3577971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a:t>Governance </a:t>
            </a:r>
            <a:r>
              <a:rPr lang="en-US" altLang="en-US" b="1" baseline="0" dirty="0"/>
              <a:t>During a State of Local Emergency</a:t>
            </a:r>
          </a:p>
          <a:p>
            <a:pPr marL="171450" indent="-171450" eaLnBrk="1" hangingPunct="1">
              <a:buFont typeface="Arial" panose="020B0604020202020204" pitchFamily="34" charset="0"/>
              <a:buChar char="•"/>
            </a:pPr>
            <a:r>
              <a:rPr lang="en-US" b="0" baseline="0" dirty="0">
                <a:latin typeface="+mn-lt"/>
              </a:rPr>
              <a:t>Only the minister of MNR may declare a SOLE for unincorporated communities, otherwise the mayor of an incorporated community may do so.</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kern="1200" dirty="0">
                <a:effectLst/>
                <a:latin typeface="+mn-lt"/>
                <a:ea typeface="+mn-ea"/>
                <a:cs typeface="+mn-cs"/>
              </a:rPr>
              <a:t>The first step is for the community to contact the department.</a:t>
            </a:r>
            <a:r>
              <a:rPr lang="en-GB" sz="1200" kern="1200" baseline="0" dirty="0">
                <a:effectLst/>
                <a:latin typeface="+mn-lt"/>
                <a:ea typeface="+mn-ea"/>
                <a:cs typeface="+mn-cs"/>
              </a:rPr>
              <a:t> </a:t>
            </a:r>
            <a:r>
              <a:rPr lang="en-US" b="0" baseline="0" dirty="0">
                <a:latin typeface="+mn-lt"/>
              </a:rPr>
              <a:t>The department maintains an emergency line and email for communities to use in the event of an emergency. </a:t>
            </a:r>
            <a:r>
              <a:rPr lang="en-GB" sz="1200" kern="1200" dirty="0">
                <a:effectLst/>
                <a:latin typeface="+mn-lt"/>
                <a:ea typeface="+mn-ea"/>
                <a:cs typeface="+mn-cs"/>
              </a:rPr>
              <a:t>The department will then determine if a SOLE is required based on the information provided by the community. </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kern="1200" dirty="0">
                <a:effectLst/>
                <a:latin typeface="+mn-lt"/>
                <a:ea typeface="+mn-ea"/>
                <a:cs typeface="+mn-cs"/>
              </a:rPr>
              <a:t>If it is determined a SOLE is required, council will need to meet to pass a council resolution requesting a SOLE and identifying the powers to be used</a:t>
            </a:r>
            <a:r>
              <a:rPr lang="en-GB" sz="1200" kern="1200" baseline="0" dirty="0">
                <a:effectLst/>
                <a:latin typeface="+mn-lt"/>
                <a:ea typeface="+mn-ea"/>
                <a:cs typeface="+mn-cs"/>
              </a:rPr>
              <a:t> as outlined under s. 12(1) of The Emergency Measures Act.</a:t>
            </a:r>
            <a:r>
              <a:rPr lang="en-GB" sz="1200" kern="1200" dirty="0">
                <a:effectLst/>
                <a:latin typeface="+mn-lt"/>
                <a:ea typeface="+mn-ea"/>
                <a:cs typeface="+mn-cs"/>
              </a:rPr>
              <a:t> The prescribed form to</a:t>
            </a:r>
            <a:r>
              <a:rPr lang="en-GB" sz="1200" kern="1200" baseline="0" dirty="0">
                <a:effectLst/>
                <a:latin typeface="+mn-lt"/>
                <a:ea typeface="+mn-ea"/>
                <a:cs typeface="+mn-cs"/>
              </a:rPr>
              <a:t> be used for this purpose </a:t>
            </a:r>
            <a:r>
              <a:rPr lang="en-GB" sz="1200" kern="1200" dirty="0">
                <a:effectLst/>
                <a:latin typeface="+mn-lt"/>
                <a:ea typeface="+mn-ea"/>
                <a:cs typeface="+mn-cs"/>
              </a:rPr>
              <a:t>is included in the community emergency plan and contains the relevant</a:t>
            </a:r>
            <a:r>
              <a:rPr lang="en-GB" sz="1200" kern="1200" baseline="0" dirty="0">
                <a:effectLst/>
                <a:latin typeface="+mn-lt"/>
                <a:ea typeface="+mn-ea"/>
                <a:cs typeface="+mn-cs"/>
              </a:rPr>
              <a:t> sections of the said act</a:t>
            </a:r>
            <a:r>
              <a:rPr lang="en-GB" sz="1200" kern="1200" dirty="0">
                <a:effectLst/>
                <a:latin typeface="+mn-lt"/>
                <a:ea typeface="+mn-ea"/>
                <a:cs typeface="+mn-cs"/>
              </a:rPr>
              <a:t>.</a:t>
            </a:r>
          </a:p>
          <a:p>
            <a:pPr marL="171450" indent="-171450" eaLnBrk="1" hangingPunct="1">
              <a:buFont typeface="Arial" panose="020B0604020202020204" pitchFamily="34" charset="0"/>
              <a:buChar char="•"/>
            </a:pPr>
            <a:r>
              <a:rPr lang="en-US" b="0" baseline="0" dirty="0">
                <a:latin typeface="+mn-lt"/>
              </a:rPr>
              <a:t>Once a SOLE is declared it remains in effect for 30 days, unless a sooner date is stated in the declaration.</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18</a:t>
            </a:fld>
            <a:endParaRPr lang="en-CA"/>
          </a:p>
        </p:txBody>
      </p:sp>
    </p:spTree>
    <p:extLst>
      <p:ext uri="{BB962C8B-B14F-4D97-AF65-F5344CB8AC3E}">
        <p14:creationId xmlns:p14="http://schemas.microsoft.com/office/powerpoint/2010/main" val="1178031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4" y="4473575"/>
            <a:ext cx="5791489" cy="4254789"/>
          </a:xfrm>
        </p:spPr>
        <p:txBody>
          <a:bodyPr/>
          <a:lstStyle/>
          <a:p>
            <a:pPr eaLnBrk="1" hangingPunct="1"/>
            <a:r>
              <a:rPr lang="en-US" altLang="en-US" b="1" dirty="0"/>
              <a:t>Governance</a:t>
            </a:r>
            <a:r>
              <a:rPr lang="en-US" altLang="en-US" b="1" baseline="0" dirty="0"/>
              <a:t> During a State of Local Emergency</a:t>
            </a:r>
          </a:p>
          <a:p>
            <a:pPr marL="171450" indent="-171450" eaLnBrk="1" hangingPunct="1">
              <a:buFont typeface="Arial" panose="020B0604020202020204" pitchFamily="34" charset="0"/>
              <a:buChar char="•"/>
            </a:pPr>
            <a:r>
              <a:rPr lang="en-US" b="0" baseline="0" dirty="0">
                <a:latin typeface="+mn-lt"/>
              </a:rPr>
              <a:t>Once a SOLE has been declared council’s role is to:</a:t>
            </a:r>
          </a:p>
          <a:p>
            <a:pPr marL="628650" lvl="1" indent="-171450" eaLnBrk="1" hangingPunct="1">
              <a:buFont typeface="Arial" panose="020B0604020202020204" pitchFamily="34" charset="0"/>
              <a:buChar char="•"/>
            </a:pPr>
            <a:r>
              <a:rPr lang="en-US" b="0" baseline="0" dirty="0">
                <a:latin typeface="+mn-lt"/>
              </a:rPr>
              <a:t>Enact their community emergency plan. Each community is required to appoint an emergency coordinator and oversee the emergency management group.</a:t>
            </a:r>
          </a:p>
          <a:p>
            <a:pPr marL="628650" lvl="1" indent="-171450" eaLnBrk="1" hangingPunct="1">
              <a:buFont typeface="Arial" panose="020B0604020202020204" pitchFamily="34" charset="0"/>
              <a:buChar char="•"/>
            </a:pPr>
            <a:r>
              <a:rPr lang="en-US" b="0" baseline="0" dirty="0">
                <a:latin typeface="+mn-lt"/>
              </a:rPr>
              <a:t>Work with the department to coordinate a response to the emergency.</a:t>
            </a:r>
          </a:p>
          <a:p>
            <a:pPr marL="628650" lvl="1" indent="-171450" eaLnBrk="1" hangingPunct="1">
              <a:buFont typeface="Arial" panose="020B0604020202020204" pitchFamily="34" charset="0"/>
              <a:buChar char="•"/>
            </a:pPr>
            <a:r>
              <a:rPr lang="en-US" b="0" baseline="0" dirty="0">
                <a:latin typeface="+mn-lt"/>
              </a:rPr>
              <a:t>Be responsible for all financial decisions made during a SOLE. </a:t>
            </a:r>
            <a:r>
              <a:rPr lang="en-US" altLang="en-US" b="0" baseline="0" dirty="0"/>
              <a:t>It is important to note, there is no guarantee of funding from government sources when a SOLE is declared or when a request is made for reimbursement after an emergency. Any reimbursement requests made by council to disaster financial assistance (DFA) programs must be fully supported with the appropriate backup documentation. For example, renting equipment is typically a cost recoverable expense through a DFA program, whereas purchasing equipment typically is not. Costs not eligible for recovery are absorbed by the community.</a:t>
            </a:r>
            <a:endParaRPr lang="en-US" b="0" baseline="0" dirty="0">
              <a:latin typeface="+mn-lt"/>
            </a:endParaRPr>
          </a:p>
          <a:p>
            <a:pPr marL="171450" indent="-171450" eaLnBrk="1" hangingPunct="1">
              <a:buFont typeface="Arial" panose="020B0604020202020204" pitchFamily="34" charset="0"/>
              <a:buChar char="•"/>
            </a:pPr>
            <a:r>
              <a:rPr lang="en-US" b="0" baseline="0" dirty="0">
                <a:latin typeface="+mn-lt"/>
              </a:rPr>
              <a:t>The department will:</a:t>
            </a:r>
          </a:p>
          <a:p>
            <a:pPr marL="628650" lvl="1" indent="-171450" eaLnBrk="1" hangingPunct="1">
              <a:buFont typeface="Arial" panose="020B0604020202020204" pitchFamily="34" charset="0"/>
              <a:buChar char="•"/>
            </a:pPr>
            <a:r>
              <a:rPr lang="en-US" b="0" baseline="0" dirty="0">
                <a:latin typeface="+mn-lt"/>
              </a:rPr>
              <a:t>Assist council to respond to the emergency. The department will communicate with the appointed community emergency coordinator who in turn reports to and works with council. </a:t>
            </a:r>
          </a:p>
          <a:p>
            <a:pPr marL="628650" lvl="1" indent="-171450" eaLnBrk="1" hangingPunct="1">
              <a:buFont typeface="Arial" panose="020B0604020202020204" pitchFamily="34" charset="0"/>
              <a:buChar char="•"/>
            </a:pPr>
            <a:r>
              <a:rPr lang="en-US" b="0" baseline="0" dirty="0">
                <a:latin typeface="+mn-lt"/>
              </a:rPr>
              <a:t>Engage other departments and resources, as deemed appropriate.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19</a:t>
            </a:fld>
            <a:endParaRPr lang="en-CA"/>
          </a:p>
        </p:txBody>
      </p:sp>
    </p:spTree>
    <p:extLst>
      <p:ext uri="{BB962C8B-B14F-4D97-AF65-F5344CB8AC3E}">
        <p14:creationId xmlns:p14="http://schemas.microsoft.com/office/powerpoint/2010/main" val="3875251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b="1" dirty="0"/>
              <a:t>Council Members</a:t>
            </a:r>
          </a:p>
          <a:p>
            <a:pPr marL="628650" lvl="1" indent="-171450">
              <a:buFont typeface="Arial" panose="020B0604020202020204" pitchFamily="34" charset="0"/>
              <a:buChar char="•"/>
            </a:pPr>
            <a:r>
              <a:rPr lang="en-CA" dirty="0"/>
              <a:t>List the</a:t>
            </a:r>
            <a:r>
              <a:rPr lang="en-CA" baseline="0" dirty="0"/>
              <a:t> names of all council members.</a:t>
            </a:r>
          </a:p>
          <a:p>
            <a:pPr marL="628650" lvl="1" indent="-171450">
              <a:buFont typeface="Arial" panose="020B0604020202020204" pitchFamily="34" charset="0"/>
              <a:buChar char="•"/>
            </a:pPr>
            <a:r>
              <a:rPr lang="en-CA" baseline="0" dirty="0"/>
              <a:t>Regular terms are for four years.</a:t>
            </a:r>
          </a:p>
          <a:p>
            <a:pPr marL="628650" lvl="1" indent="-171450">
              <a:buFont typeface="Arial" panose="020B0604020202020204" pitchFamily="34" charset="0"/>
              <a:buChar char="•"/>
            </a:pPr>
            <a:r>
              <a:rPr lang="en-CA" baseline="0" dirty="0"/>
              <a:t>Terms are staggered, meaning half of the positions are up each regular election.</a:t>
            </a:r>
          </a:p>
          <a:p>
            <a:pPr marL="628650" lvl="1" indent="-171450">
              <a:buFont typeface="Arial" panose="020B0604020202020204" pitchFamily="34" charset="0"/>
              <a:buChar char="•"/>
            </a:pPr>
            <a:r>
              <a:rPr lang="en-CA" dirty="0"/>
              <a:t>Effectively,</a:t>
            </a:r>
            <a:r>
              <a:rPr lang="en-CA" baseline="0" dirty="0"/>
              <a:t> </a:t>
            </a:r>
            <a:r>
              <a:rPr lang="en-CA" dirty="0"/>
              <a:t>there</a:t>
            </a:r>
            <a:r>
              <a:rPr lang="en-CA" baseline="0" dirty="0"/>
              <a:t> is a regular election held every two years on the fourth Wednesday of October. Council must ensure election officials are in place to conduct community elections.</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a:t>
            </a:fld>
            <a:endParaRPr lang="en-CA"/>
          </a:p>
        </p:txBody>
      </p:sp>
    </p:spTree>
    <p:extLst>
      <p:ext uri="{BB962C8B-B14F-4D97-AF65-F5344CB8AC3E}">
        <p14:creationId xmlns:p14="http://schemas.microsoft.com/office/powerpoint/2010/main" val="26413761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b="1" dirty="0"/>
              <a:t>Governance During a State of Local Emergency</a:t>
            </a:r>
          </a:p>
          <a:p>
            <a:pPr eaLnBrk="1" hangingPunct="1"/>
            <a:r>
              <a:rPr lang="en-US" b="0" baseline="0" dirty="0">
                <a:latin typeface="+mn-lt"/>
              </a:rPr>
              <a:t>It is a requirement under s. 8(1) of The Emergency Measures Act for c</a:t>
            </a:r>
            <a:r>
              <a:rPr lang="en-US" altLang="en-US" b="0" dirty="0"/>
              <a:t>ouncil to</a:t>
            </a:r>
            <a:r>
              <a:rPr lang="en-US" altLang="en-US" b="0" baseline="0" dirty="0"/>
              <a:t>:</a:t>
            </a:r>
          </a:p>
          <a:p>
            <a:pPr marL="171450" indent="-171450" eaLnBrk="1" hangingPunct="1">
              <a:buFont typeface="Arial" panose="020B0604020202020204" pitchFamily="34" charset="0"/>
              <a:buChar char="•"/>
            </a:pPr>
            <a:r>
              <a:rPr lang="en-US" b="0" baseline="0" dirty="0">
                <a:latin typeface="+mn-lt"/>
              </a:rPr>
              <a:t>establish and maintain a local emergency response control group</a:t>
            </a:r>
          </a:p>
          <a:p>
            <a:pPr marL="171450" indent="-171450" eaLnBrk="1" hangingPunct="1">
              <a:buFont typeface="Arial" panose="020B0604020202020204" pitchFamily="34" charset="0"/>
              <a:buChar char="•"/>
            </a:pPr>
            <a:r>
              <a:rPr lang="en-US" b="0" baseline="0" dirty="0">
                <a:latin typeface="+mn-lt"/>
              </a:rPr>
              <a:t>appoint persons to the LERCG which can consist of the mayor, </a:t>
            </a:r>
            <a:r>
              <a:rPr lang="en-US" b="0" baseline="0" dirty="0" err="1">
                <a:latin typeface="+mn-lt"/>
              </a:rPr>
              <a:t>councillors</a:t>
            </a:r>
            <a:r>
              <a:rPr lang="en-US" b="0" baseline="0" dirty="0">
                <a:latin typeface="+mn-lt"/>
              </a:rPr>
              <a:t>, CAO, public works employee, fire chief and subject matter experts which could be local community residents</a:t>
            </a:r>
          </a:p>
          <a:p>
            <a:pPr eaLnBrk="1" hangingPunct="1"/>
            <a:r>
              <a:rPr lang="en-US" altLang="en-US" dirty="0"/>
              <a:t>The role of the LERCG in an emergency is to</a:t>
            </a:r>
            <a:r>
              <a:rPr lang="en-US" altLang="en-US" b="0" baseline="0" dirty="0"/>
              <a:t>:</a:t>
            </a:r>
          </a:p>
          <a:p>
            <a:pPr marL="171450" indent="-171450" eaLnBrk="1" hangingPunct="1">
              <a:buFont typeface="Arial" panose="020B0604020202020204" pitchFamily="34" charset="0"/>
              <a:buChar char="•"/>
            </a:pPr>
            <a:r>
              <a:rPr lang="en-US" dirty="0"/>
              <a:t>provide support and decision making to deal with the identified emergency</a:t>
            </a:r>
            <a:endParaRPr lang="en-US" b="0" baseline="0" dirty="0">
              <a:latin typeface="+mn-lt"/>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20</a:t>
            </a:fld>
            <a:endParaRPr lang="en-CA"/>
          </a:p>
        </p:txBody>
      </p:sp>
    </p:spTree>
    <p:extLst>
      <p:ext uri="{BB962C8B-B14F-4D97-AF65-F5344CB8AC3E}">
        <p14:creationId xmlns:p14="http://schemas.microsoft.com/office/powerpoint/2010/main" val="34830495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latin typeface="+mn-lt"/>
              </a:rPr>
              <a:t>Community Documents</a:t>
            </a:r>
            <a:endParaRPr lang="en-CA" b="1" baseline="0" dirty="0">
              <a:latin typeface="+mn-lt"/>
            </a:endParaRPr>
          </a:p>
          <a:p>
            <a:r>
              <a:rPr lang="en-CA" dirty="0">
                <a:latin typeface="+mn-lt"/>
              </a:rPr>
              <a:t>All community documents</a:t>
            </a:r>
            <a:r>
              <a:rPr lang="en-CA" baseline="0" dirty="0">
                <a:latin typeface="+mn-lt"/>
              </a:rPr>
              <a:t> are</a:t>
            </a:r>
            <a:r>
              <a:rPr lang="en-CA" dirty="0">
                <a:latin typeface="+mn-lt"/>
              </a:rPr>
              <a:t> available on t</a:t>
            </a:r>
            <a:r>
              <a:rPr lang="en-US" sz="1200" b="0" i="0" baseline="0" dirty="0">
                <a:effectLst>
                  <a:outerShdw blurRad="38100" dist="38100" dir="2700000" algn="tl">
                    <a:srgbClr val="C0C0C0"/>
                  </a:outerShdw>
                </a:effectLst>
                <a:latin typeface="+mn-lt"/>
              </a:rPr>
              <a:t>he department website.</a:t>
            </a:r>
          </a:p>
          <a:p>
            <a:endParaRPr lang="en-CA" baseline="0" dirty="0">
              <a:latin typeface="+mn-lt"/>
            </a:endParaRPr>
          </a:p>
          <a:p>
            <a:pPr marL="0" lvl="0" indent="0" eaLnBrk="1" hangingPunct="1">
              <a:buFont typeface="Arial" panose="020B0604020202020204" pitchFamily="34" charset="0"/>
              <a:buNone/>
            </a:pPr>
            <a:r>
              <a:rPr lang="en-US" sz="1200" b="1" dirty="0">
                <a:effectLst>
                  <a:outerShdw blurRad="38100" dist="38100" dir="2700000" algn="tl">
                    <a:srgbClr val="C0C0C0"/>
                  </a:outerShdw>
                </a:effectLst>
                <a:latin typeface="+mn-lt"/>
              </a:rPr>
              <a:t>Northern Affairs Manual of Policies and Procedures (NAMPP):</a:t>
            </a:r>
          </a:p>
          <a:p>
            <a:pPr marL="0" lvl="0" indent="0" eaLnBrk="1" hangingPunct="1">
              <a:buFont typeface="Arial" panose="020B0604020202020204" pitchFamily="34" charset="0"/>
              <a:buNone/>
            </a:pPr>
            <a:r>
              <a:rPr lang="en-CA" dirty="0">
                <a:latin typeface="+mn-lt"/>
              </a:rPr>
              <a:t>The NAMPP is for use by community councils and community employees. The purpose of the manual is to provide policy direction and guidance for the delivery of municipal services at the community level.</a:t>
            </a:r>
            <a:endParaRPr lang="en-US" sz="1200" dirty="0">
              <a:effectLst>
                <a:outerShdw blurRad="38100" dist="38100" dir="2700000" algn="tl">
                  <a:srgbClr val="C0C0C0"/>
                </a:outerShdw>
              </a:effectLst>
              <a:latin typeface="+mn-lt"/>
            </a:endParaRPr>
          </a:p>
          <a:p>
            <a:pPr marL="628650" lvl="1" indent="-171450" eaLnBrk="1" hangingPunct="1">
              <a:buFont typeface="Arial" panose="020B0604020202020204" pitchFamily="34" charset="0"/>
              <a:buChar char="•"/>
            </a:pPr>
            <a:r>
              <a:rPr lang="en-US" altLang="en-US" sz="1200" dirty="0">
                <a:latin typeface="+mn-lt"/>
              </a:rPr>
              <a:t>Financial</a:t>
            </a:r>
          </a:p>
          <a:p>
            <a:pPr marL="628650" lvl="1" indent="-171450" eaLnBrk="1" hangingPunct="1">
              <a:buFont typeface="Arial" panose="020B0604020202020204" pitchFamily="34" charset="0"/>
              <a:buChar char="•"/>
            </a:pPr>
            <a:r>
              <a:rPr lang="en-US" altLang="en-US" sz="1200" dirty="0">
                <a:latin typeface="+mn-lt"/>
              </a:rPr>
              <a:t>Public Works </a:t>
            </a:r>
          </a:p>
          <a:p>
            <a:pPr marL="628650" lvl="1" indent="-171450" eaLnBrk="1" hangingPunct="1">
              <a:buFont typeface="Arial" panose="020B0604020202020204" pitchFamily="34" charset="0"/>
              <a:buChar char="•"/>
            </a:pPr>
            <a:r>
              <a:rPr lang="en-US" altLang="en-US" sz="1200" dirty="0">
                <a:latin typeface="+mn-lt"/>
              </a:rPr>
              <a:t>Land</a:t>
            </a:r>
          </a:p>
          <a:p>
            <a:pPr marL="628650" lvl="1" indent="-171450" eaLnBrk="1" hangingPunct="1">
              <a:buFont typeface="Arial" panose="020B0604020202020204" pitchFamily="34" charset="0"/>
              <a:buChar char="•"/>
            </a:pPr>
            <a:r>
              <a:rPr lang="en-US" altLang="en-US" sz="1200" dirty="0">
                <a:latin typeface="+mn-lt"/>
              </a:rPr>
              <a:t>Protective Services</a:t>
            </a:r>
          </a:p>
          <a:p>
            <a:pPr marL="628650" lvl="1" indent="-171450" eaLnBrk="1" hangingPunct="1">
              <a:buFont typeface="Arial" panose="020B0604020202020204" pitchFamily="34" charset="0"/>
              <a:buChar char="•"/>
            </a:pPr>
            <a:r>
              <a:rPr lang="en-US" altLang="en-US" sz="1200" dirty="0">
                <a:latin typeface="+mn-lt"/>
              </a:rPr>
              <a:t>Environmental Health Services</a:t>
            </a:r>
          </a:p>
          <a:p>
            <a:pPr marL="628650" lvl="1" indent="-171450" eaLnBrk="1" hangingPunct="1">
              <a:buFont typeface="Arial" panose="020B0604020202020204" pitchFamily="34" charset="0"/>
              <a:buChar char="•"/>
            </a:pPr>
            <a:r>
              <a:rPr lang="en-US" altLang="en-US" sz="1200" dirty="0">
                <a:latin typeface="+mn-lt"/>
              </a:rPr>
              <a:t>Elections</a:t>
            </a:r>
          </a:p>
          <a:p>
            <a:pPr marL="628650" lvl="1" indent="-171450" eaLnBrk="1" hangingPunct="1">
              <a:buFont typeface="Arial" panose="020B0604020202020204" pitchFamily="34" charset="0"/>
              <a:buChar char="•"/>
            </a:pPr>
            <a:r>
              <a:rPr lang="en-US" altLang="en-US" sz="1200" dirty="0">
                <a:latin typeface="+mn-lt"/>
              </a:rPr>
              <a:t>General</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21</a:t>
            </a:fld>
            <a:endParaRPr lang="en-CA"/>
          </a:p>
        </p:txBody>
      </p:sp>
    </p:spTree>
    <p:extLst>
      <p:ext uri="{BB962C8B-B14F-4D97-AF65-F5344CB8AC3E}">
        <p14:creationId xmlns:p14="http://schemas.microsoft.com/office/powerpoint/2010/main" val="2838493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Community Documents</a:t>
            </a:r>
          </a:p>
          <a:p>
            <a:r>
              <a:rPr lang="en-CA" b="1" dirty="0"/>
              <a:t>Financial Management Guide:</a:t>
            </a:r>
          </a:p>
          <a:p>
            <a:r>
              <a:rPr lang="en-CA" dirty="0"/>
              <a:t>This is a guide to explain relevant administrative and financial management procedures for use by CAO’s and contains</a:t>
            </a:r>
            <a:r>
              <a:rPr lang="en-CA" baseline="0" dirty="0"/>
              <a:t> the prescribed annual operating budget form that must be used and included with the annual community management plan (CMP)</a:t>
            </a:r>
            <a:r>
              <a:rPr lang="en-CA" dirty="0"/>
              <a:t>.</a:t>
            </a:r>
          </a:p>
          <a:p>
            <a:pPr marL="628650" lvl="1" indent="-171450" eaLnBrk="1" hangingPunct="1">
              <a:buFont typeface="Arial" panose="020B0604020202020204" pitchFamily="34" charset="0"/>
              <a:buChar char="•"/>
            </a:pPr>
            <a:r>
              <a:rPr lang="en-US" altLang="en-US" dirty="0"/>
              <a:t>Administrative</a:t>
            </a:r>
          </a:p>
          <a:p>
            <a:pPr marL="628650" lvl="1" indent="-171450" eaLnBrk="1" hangingPunct="1">
              <a:buFont typeface="Arial" panose="020B0604020202020204" pitchFamily="34" charset="0"/>
              <a:buChar char="•"/>
            </a:pPr>
            <a:r>
              <a:rPr lang="en-US" altLang="en-US" dirty="0"/>
              <a:t>Financial</a:t>
            </a:r>
          </a:p>
          <a:p>
            <a:pPr marL="628650" lvl="1" indent="-171450" eaLnBrk="1" hangingPunct="1">
              <a:buFont typeface="Arial" panose="020B0604020202020204" pitchFamily="34" charset="0"/>
              <a:buChar char="•"/>
            </a:pPr>
            <a:r>
              <a:rPr lang="en-US" altLang="en-US" dirty="0"/>
              <a:t>Budgeting and Coding</a:t>
            </a:r>
          </a:p>
          <a:p>
            <a:pPr marL="628650" lvl="1" indent="-171450" eaLnBrk="1" hangingPunct="1">
              <a:buFont typeface="Arial" panose="020B0604020202020204" pitchFamily="34" charset="0"/>
              <a:buChar char="•"/>
            </a:pPr>
            <a:r>
              <a:rPr lang="en-US" altLang="en-US" dirty="0"/>
              <a:t>Appendices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22</a:t>
            </a:fld>
            <a:endParaRPr lang="en-CA"/>
          </a:p>
        </p:txBody>
      </p:sp>
    </p:spTree>
    <p:extLst>
      <p:ext uri="{BB962C8B-B14F-4D97-AF65-F5344CB8AC3E}">
        <p14:creationId xmlns:p14="http://schemas.microsoft.com/office/powerpoint/2010/main" val="4275068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000" b="1" dirty="0"/>
              <a:t>Community Documents</a:t>
            </a:r>
            <a:endParaRPr lang="en-CA" sz="1000" dirty="0"/>
          </a:p>
          <a:p>
            <a:pPr marL="0" indent="0" eaLnBrk="1" hangingPunct="1">
              <a:buNone/>
            </a:pPr>
            <a:r>
              <a:rPr lang="en-US" altLang="en-US" sz="1000" b="1" dirty="0"/>
              <a:t>A Safe Workplace: A Workplace Safety and Health</a:t>
            </a:r>
            <a:r>
              <a:rPr lang="en-US" altLang="en-US" sz="1000" b="1" baseline="0" dirty="0"/>
              <a:t> </a:t>
            </a:r>
            <a:r>
              <a:rPr lang="en-US" altLang="en-US" sz="1000" b="1" dirty="0"/>
              <a:t>Manual for Your Community</a:t>
            </a:r>
          </a:p>
          <a:p>
            <a:pPr marL="0" indent="0" eaLnBrk="1" hangingPunct="1">
              <a:buNone/>
            </a:pPr>
            <a:r>
              <a:rPr lang="en-CA" sz="1000" dirty="0"/>
              <a:t>This manual was developed to meet a legislative requirement of The Workplace Safety and Health Act, and just as importantly, it has been developed to assist council in providing the commitment and leadership that will lead to improved safety attitudes and practices in your community. There</a:t>
            </a:r>
            <a:r>
              <a:rPr lang="en-CA" sz="1000" baseline="0" dirty="0"/>
              <a:t> are 14 elements contained in the manual:</a:t>
            </a:r>
            <a:endParaRPr lang="en-US" altLang="en-US" sz="1000" dirty="0"/>
          </a:p>
          <a:p>
            <a:pPr marL="685800" lvl="1" indent="-228600" eaLnBrk="1" hangingPunct="1">
              <a:buFont typeface="+mj-lt"/>
              <a:buAutoNum type="arabicPeriod"/>
            </a:pPr>
            <a:r>
              <a:rPr lang="en-US" altLang="en-US" sz="900" dirty="0"/>
              <a:t>Safety</a:t>
            </a:r>
            <a:r>
              <a:rPr lang="en-US" altLang="en-US" sz="900" baseline="0" dirty="0"/>
              <a:t> and Health Policy</a:t>
            </a:r>
            <a:endParaRPr lang="en-US" altLang="en-US" sz="900" dirty="0"/>
          </a:p>
          <a:p>
            <a:pPr marL="685800" lvl="1" indent="-228600" eaLnBrk="1" hangingPunct="1">
              <a:buFont typeface="+mj-lt"/>
              <a:buAutoNum type="arabicPeriod"/>
            </a:pPr>
            <a:r>
              <a:rPr lang="en-US" altLang="en-US" sz="900" dirty="0"/>
              <a:t>Hazards/Risk Assessment</a:t>
            </a:r>
          </a:p>
          <a:p>
            <a:pPr marL="685800" lvl="1" indent="-228600" eaLnBrk="1" hangingPunct="1">
              <a:buFont typeface="+mj-lt"/>
              <a:buAutoNum type="arabicPeriod"/>
            </a:pPr>
            <a:r>
              <a:rPr lang="en-US" altLang="en-US" sz="900" dirty="0"/>
              <a:t>Safe</a:t>
            </a:r>
            <a:r>
              <a:rPr lang="en-US" altLang="en-US" sz="900" baseline="0" dirty="0"/>
              <a:t> Work Practices, Safe Work Procedures</a:t>
            </a:r>
          </a:p>
          <a:p>
            <a:pPr marL="685800" lvl="1" indent="-228600" eaLnBrk="1" hangingPunct="1">
              <a:buFont typeface="+mj-lt"/>
              <a:buAutoNum type="arabicPeriod"/>
            </a:pPr>
            <a:r>
              <a:rPr lang="en-US" altLang="en-US" sz="900" baseline="0" dirty="0"/>
              <a:t>Community Council Rules</a:t>
            </a:r>
          </a:p>
          <a:p>
            <a:pPr marL="685800" lvl="1" indent="-228600" eaLnBrk="1" hangingPunct="1">
              <a:buFont typeface="+mj-lt"/>
              <a:buAutoNum type="arabicPeriod"/>
            </a:pPr>
            <a:r>
              <a:rPr lang="en-US" altLang="en-US" sz="900" baseline="0" dirty="0"/>
              <a:t>Personal Protective Equipment</a:t>
            </a:r>
          </a:p>
          <a:p>
            <a:pPr marL="685800" lvl="1" indent="-228600" eaLnBrk="1" hangingPunct="1">
              <a:buFont typeface="+mj-lt"/>
              <a:buAutoNum type="arabicPeriod"/>
            </a:pPr>
            <a:r>
              <a:rPr lang="en-US" altLang="en-US" sz="900" baseline="0" dirty="0"/>
              <a:t>Preventative Maintenance</a:t>
            </a:r>
          </a:p>
          <a:p>
            <a:pPr marL="685800" lvl="1" indent="-228600" eaLnBrk="1" hangingPunct="1">
              <a:buFont typeface="+mj-lt"/>
              <a:buAutoNum type="arabicPeriod"/>
            </a:pPr>
            <a:r>
              <a:rPr lang="en-US" altLang="en-US" sz="900" baseline="0" dirty="0"/>
              <a:t>Training and Communication</a:t>
            </a:r>
          </a:p>
          <a:p>
            <a:pPr marL="685800" lvl="1" indent="-228600" eaLnBrk="1" hangingPunct="1">
              <a:buFont typeface="+mj-lt"/>
              <a:buAutoNum type="arabicPeriod"/>
            </a:pPr>
            <a:r>
              <a:rPr lang="en-US" altLang="en-US" sz="900" baseline="0" dirty="0"/>
              <a:t>Inspections</a:t>
            </a:r>
          </a:p>
          <a:p>
            <a:pPr marL="685800" lvl="1" indent="-228600" eaLnBrk="1" hangingPunct="1">
              <a:buFont typeface="+mj-lt"/>
              <a:buAutoNum type="arabicPeriod"/>
            </a:pPr>
            <a:r>
              <a:rPr lang="en-US" altLang="en-US" sz="900" baseline="0" dirty="0"/>
              <a:t>Investigating and Reporting</a:t>
            </a:r>
          </a:p>
          <a:p>
            <a:pPr marL="685800" lvl="1" indent="-228600" eaLnBrk="1" hangingPunct="1">
              <a:buFont typeface="+mj-lt"/>
              <a:buAutoNum type="arabicPeriod"/>
            </a:pPr>
            <a:r>
              <a:rPr lang="en-US" altLang="en-US" sz="900" baseline="0" dirty="0"/>
              <a:t>Emergency Preparedness</a:t>
            </a:r>
          </a:p>
          <a:p>
            <a:pPr marL="685800" lvl="1" indent="-228600" eaLnBrk="1" hangingPunct="1">
              <a:buFont typeface="+mj-lt"/>
              <a:buAutoNum type="arabicPeriod"/>
            </a:pPr>
            <a:r>
              <a:rPr lang="en-US" altLang="en-US" sz="900" baseline="0" dirty="0"/>
              <a:t>Records and Statistics</a:t>
            </a:r>
          </a:p>
          <a:p>
            <a:pPr marL="685800" lvl="1" indent="-228600" eaLnBrk="1" hangingPunct="1">
              <a:buFont typeface="+mj-lt"/>
              <a:buAutoNum type="arabicPeriod"/>
            </a:pPr>
            <a:r>
              <a:rPr lang="en-US" altLang="en-US" sz="900" baseline="0" dirty="0"/>
              <a:t>Legislation</a:t>
            </a:r>
          </a:p>
          <a:p>
            <a:pPr marL="685800" lvl="1" indent="-228600" eaLnBrk="1" hangingPunct="1">
              <a:buFont typeface="+mj-lt"/>
              <a:buAutoNum type="arabicPeriod"/>
            </a:pPr>
            <a:r>
              <a:rPr lang="en-US" altLang="en-US" sz="900" baseline="0" dirty="0"/>
              <a:t>Manitoba Supplement</a:t>
            </a:r>
          </a:p>
          <a:p>
            <a:pPr marL="685800" lvl="1" indent="-228600" eaLnBrk="1" hangingPunct="1">
              <a:buFont typeface="+mj-lt"/>
              <a:buAutoNum type="arabicPeriod"/>
            </a:pPr>
            <a:r>
              <a:rPr lang="en-US" altLang="en-US" sz="900" baseline="0" dirty="0"/>
              <a:t>WHMIS Program</a:t>
            </a:r>
            <a:endParaRPr lang="en-US" altLang="en-US" sz="90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23</a:t>
            </a:fld>
            <a:endParaRPr lang="en-CA"/>
          </a:p>
        </p:txBody>
      </p:sp>
    </p:spTree>
    <p:extLst>
      <p:ext uri="{BB962C8B-B14F-4D97-AF65-F5344CB8AC3E}">
        <p14:creationId xmlns:p14="http://schemas.microsoft.com/office/powerpoint/2010/main" val="23620072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Community Documents</a:t>
            </a:r>
            <a:endParaRPr lang="en-CA" dirty="0"/>
          </a:p>
          <a:p>
            <a:pPr marL="0" indent="0" eaLnBrk="1" hangingPunct="1">
              <a:buNone/>
            </a:pPr>
            <a:r>
              <a:rPr lang="en-US" altLang="en-US" b="1" dirty="0"/>
              <a:t>Election</a:t>
            </a:r>
            <a:r>
              <a:rPr lang="en-US" altLang="en-US" b="1" baseline="0" dirty="0"/>
              <a:t> Official’s Handbook</a:t>
            </a:r>
            <a:r>
              <a:rPr lang="en-US" altLang="en-US" b="1" dirty="0"/>
              <a:t>:</a:t>
            </a:r>
          </a:p>
          <a:p>
            <a:pPr marL="0" indent="0" eaLnBrk="1" hangingPunct="1">
              <a:buNone/>
            </a:pPr>
            <a:r>
              <a:rPr lang="en-CA" dirty="0"/>
              <a:t>This handbook is for use by community election officials to guide</a:t>
            </a:r>
            <a:r>
              <a:rPr lang="en-CA" baseline="0" dirty="0"/>
              <a:t> and explain relevant election processes</a:t>
            </a:r>
            <a:r>
              <a:rPr lang="en-CA" dirty="0"/>
              <a:t>. Council is responsible to appoint their election officials</a:t>
            </a:r>
            <a:r>
              <a:rPr lang="en-CA" baseline="0" dirty="0"/>
              <a:t> by bylaw – both a senior election official (SEO) and assistant SEO. These positions are accountable to both the council and the department principal electoral officer (PEO). When a vacancy occurs in one of these positions or replacements are required, council must immediately appoint a successor(s). The handbook covers the following:</a:t>
            </a:r>
            <a:endParaRPr lang="en-US" altLang="en-US" b="1" dirty="0"/>
          </a:p>
          <a:p>
            <a:pPr marL="628650" lvl="1" indent="-171450" eaLnBrk="1" hangingPunct="1">
              <a:buFont typeface="Arial" panose="020B0604020202020204" pitchFamily="34" charset="0"/>
              <a:buChar char="•"/>
            </a:pPr>
            <a:r>
              <a:rPr lang="en-US" altLang="en-US" dirty="0"/>
              <a:t>Election Officials</a:t>
            </a:r>
          </a:p>
          <a:p>
            <a:pPr marL="628650" lvl="1" indent="-171450" eaLnBrk="1" hangingPunct="1">
              <a:buFont typeface="Arial" panose="020B0604020202020204" pitchFamily="34" charset="0"/>
              <a:buChar char="•"/>
            </a:pPr>
            <a:r>
              <a:rPr lang="en-US" altLang="en-US" dirty="0"/>
              <a:t>Senior</a:t>
            </a:r>
            <a:r>
              <a:rPr lang="en-US" altLang="en-US" baseline="0" dirty="0"/>
              <a:t> Election Official’s Duties</a:t>
            </a:r>
            <a:endParaRPr lang="en-US" altLang="en-US" dirty="0"/>
          </a:p>
          <a:p>
            <a:pPr marL="628650" lvl="1" indent="-171450" eaLnBrk="1" hangingPunct="1">
              <a:buFont typeface="Arial" panose="020B0604020202020204" pitchFamily="34" charset="0"/>
              <a:buChar char="•"/>
            </a:pPr>
            <a:r>
              <a:rPr lang="en-US" altLang="en-US" dirty="0"/>
              <a:t>Voting</a:t>
            </a:r>
            <a:r>
              <a:rPr lang="en-US" altLang="en-US" baseline="0" dirty="0"/>
              <a:t> Official’s Duties</a:t>
            </a:r>
            <a:endParaRPr lang="en-US" altLang="en-US" dirty="0"/>
          </a:p>
          <a:p>
            <a:pPr marL="628650" lvl="1" indent="-171450" eaLnBrk="1" hangingPunct="1">
              <a:buFont typeface="Arial" panose="020B0604020202020204" pitchFamily="34" charset="0"/>
              <a:buChar char="•"/>
            </a:pPr>
            <a:r>
              <a:rPr lang="en-US" altLang="en-US" dirty="0"/>
              <a:t>Department</a:t>
            </a:r>
            <a:r>
              <a:rPr lang="en-US" altLang="en-US" baseline="0" dirty="0"/>
              <a:t> Staff Roles</a:t>
            </a:r>
            <a:endParaRPr lang="en-US" altLang="en-US" dirty="0"/>
          </a:p>
          <a:p>
            <a:pPr marL="628650" lvl="1" indent="-171450" eaLnBrk="1" hangingPunct="1">
              <a:buFont typeface="Arial" panose="020B0604020202020204" pitchFamily="34" charset="0"/>
              <a:buChar char="•"/>
            </a:pPr>
            <a:r>
              <a:rPr lang="en-US" altLang="en-US" dirty="0"/>
              <a:t>Election Material</a:t>
            </a:r>
          </a:p>
          <a:p>
            <a:pPr marL="628650" lvl="1" indent="-171450" eaLnBrk="1" hangingPunct="1">
              <a:buFont typeface="Arial" panose="020B0604020202020204" pitchFamily="34" charset="0"/>
              <a:buChar char="•"/>
            </a:pPr>
            <a:r>
              <a:rPr lang="en-US" altLang="en-US" dirty="0"/>
              <a:t>Appendices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24</a:t>
            </a:fld>
            <a:endParaRPr lang="en-CA"/>
          </a:p>
        </p:txBody>
      </p:sp>
    </p:spTree>
    <p:extLst>
      <p:ext uri="{BB962C8B-B14F-4D97-AF65-F5344CB8AC3E}">
        <p14:creationId xmlns:p14="http://schemas.microsoft.com/office/powerpoint/2010/main" val="35212053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Community Documents</a:t>
            </a:r>
            <a:endParaRPr lang="en-CA" dirty="0"/>
          </a:p>
          <a:p>
            <a:pPr marL="0" indent="0" eaLnBrk="1" hangingPunct="1">
              <a:buNone/>
            </a:pPr>
            <a:r>
              <a:rPr lang="en-US" altLang="en-US" b="1" dirty="0"/>
              <a:t>Community Development Corporation Manual for Northern Affairs</a:t>
            </a:r>
            <a:r>
              <a:rPr lang="en-US" altLang="en-US" b="1" baseline="0" dirty="0"/>
              <a:t> Communities</a:t>
            </a:r>
            <a:r>
              <a:rPr lang="en-US" altLang="en-US" b="1" dirty="0"/>
              <a:t>:</a:t>
            </a:r>
          </a:p>
          <a:p>
            <a:pPr marL="0" indent="0" eaLnBrk="1" hangingPunct="1">
              <a:buNone/>
            </a:pPr>
            <a:r>
              <a:rPr lang="en-CA" dirty="0"/>
              <a:t>This manual provides community members, community leadership, development service providers and other stakeholders with a tool for economic development and process to start and operate</a:t>
            </a:r>
            <a:r>
              <a:rPr lang="en-CA" baseline="0" dirty="0"/>
              <a:t> a community development corporation or CDC in Manitoba</a:t>
            </a:r>
            <a:r>
              <a:rPr lang="en-CA" dirty="0"/>
              <a:t>. </a:t>
            </a:r>
            <a:r>
              <a:rPr lang="en-CA" baseline="0" dirty="0"/>
              <a:t>CDCs are non-profit organizations created to support and revitalize communities and can be involved in a wide range of community services. </a:t>
            </a:r>
            <a:endParaRPr lang="en-CA" dirty="0"/>
          </a:p>
          <a:p>
            <a:pPr marL="628650" lvl="1" indent="-171450" eaLnBrk="1" hangingPunct="1">
              <a:buFont typeface="Arial" panose="020B0604020202020204" pitchFamily="34" charset="0"/>
              <a:buChar char="•"/>
            </a:pPr>
            <a:r>
              <a:rPr lang="en-US" altLang="en-US" dirty="0"/>
              <a:t>Introduction</a:t>
            </a:r>
          </a:p>
          <a:p>
            <a:pPr marL="628650" lvl="1" indent="-171450" eaLnBrk="1" hangingPunct="1">
              <a:buFont typeface="Arial" panose="020B0604020202020204" pitchFamily="34" charset="0"/>
              <a:buChar char="•"/>
            </a:pPr>
            <a:r>
              <a:rPr lang="en-US" altLang="en-US" dirty="0"/>
              <a:t>Start-up</a:t>
            </a:r>
          </a:p>
          <a:p>
            <a:pPr marL="628650" lvl="1" indent="-171450" eaLnBrk="1" hangingPunct="1">
              <a:buFont typeface="Arial" panose="020B0604020202020204" pitchFamily="34" charset="0"/>
              <a:buChar char="•"/>
            </a:pPr>
            <a:r>
              <a:rPr lang="en-US" altLang="en-US" dirty="0"/>
              <a:t>Operating Guidelines</a:t>
            </a:r>
          </a:p>
          <a:p>
            <a:pPr marL="628650" lvl="1" indent="-171450" eaLnBrk="1" hangingPunct="1">
              <a:buFont typeface="Arial" panose="020B0604020202020204" pitchFamily="34" charset="0"/>
              <a:buChar char="•"/>
            </a:pPr>
            <a:r>
              <a:rPr lang="en-US" altLang="en-US" dirty="0"/>
              <a:t>Other Information</a:t>
            </a:r>
          </a:p>
          <a:p>
            <a:pPr marL="628650" lvl="1" indent="-171450" eaLnBrk="1" hangingPunct="1">
              <a:buFont typeface="Arial" panose="020B0604020202020204" pitchFamily="34" charset="0"/>
              <a:buChar char="•"/>
            </a:pPr>
            <a:r>
              <a:rPr lang="en-US" altLang="en-US" dirty="0"/>
              <a:t>Appendices</a:t>
            </a:r>
          </a:p>
          <a:p>
            <a:pPr marL="628650" lvl="1" indent="-171450" eaLnBrk="1" hangingPunct="1">
              <a:buFont typeface="Arial" panose="020B0604020202020204" pitchFamily="34" charset="0"/>
              <a:buChar char="•"/>
            </a:pPr>
            <a:r>
              <a:rPr lang="en-US" altLang="en-US" dirty="0"/>
              <a:t>List of Forms (Obtain Online)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25</a:t>
            </a:fld>
            <a:endParaRPr lang="en-CA"/>
          </a:p>
        </p:txBody>
      </p:sp>
    </p:spTree>
    <p:extLst>
      <p:ext uri="{BB962C8B-B14F-4D97-AF65-F5344CB8AC3E}">
        <p14:creationId xmlns:p14="http://schemas.microsoft.com/office/powerpoint/2010/main" val="18065926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4" y="4473575"/>
            <a:ext cx="5846907" cy="4596534"/>
          </a:xfrm>
        </p:spPr>
        <p:txBody>
          <a:bodyPr/>
          <a:lstStyle/>
          <a:p>
            <a:pPr>
              <a:spcBef>
                <a:spcPts val="0"/>
              </a:spcBef>
              <a:spcAft>
                <a:spcPts val="0"/>
              </a:spcAft>
            </a:pPr>
            <a:r>
              <a:rPr lang="en-CA" sz="1050" b="1" dirty="0">
                <a:latin typeface="+mn-lt"/>
              </a:rPr>
              <a:t>Community Documents</a:t>
            </a:r>
            <a:endParaRPr lang="en-CA" sz="1050" baseline="0" dirty="0">
              <a:latin typeface="+mn-lt"/>
            </a:endParaRPr>
          </a:p>
          <a:p>
            <a:pPr marL="0" indent="0" eaLnBrk="1" hangingPunct="1">
              <a:lnSpc>
                <a:spcPct val="80000"/>
              </a:lnSpc>
              <a:spcBef>
                <a:spcPts val="0"/>
              </a:spcBef>
              <a:spcAft>
                <a:spcPts val="0"/>
              </a:spcAft>
              <a:buNone/>
            </a:pPr>
            <a:r>
              <a:rPr lang="en-US" altLang="en-US" sz="1050" b="1" dirty="0">
                <a:latin typeface="+mn-lt"/>
              </a:rPr>
              <a:t>Community Management Series Manual:</a:t>
            </a:r>
          </a:p>
          <a:p>
            <a:pPr marL="628650" lvl="1" indent="-171450" eaLnBrk="1" hangingPunct="1">
              <a:lnSpc>
                <a:spcPct val="80000"/>
              </a:lnSpc>
              <a:spcBef>
                <a:spcPts val="0"/>
              </a:spcBef>
              <a:spcAft>
                <a:spcPts val="0"/>
              </a:spcAft>
              <a:buFont typeface="Arial" panose="020B0604020202020204" pitchFamily="34" charset="0"/>
              <a:buChar char="•"/>
            </a:pPr>
            <a:r>
              <a:rPr lang="en-US" altLang="en-US" sz="1050" dirty="0">
                <a:latin typeface="+mn-lt"/>
              </a:rPr>
              <a:t>Running for Council – this </a:t>
            </a:r>
            <a:r>
              <a:rPr lang="en-CA" sz="1050" dirty="0">
                <a:latin typeface="+mn-lt"/>
              </a:rPr>
              <a:t>guide will assist residents of NACs who may be interested in running for a position on council.</a:t>
            </a:r>
            <a:endParaRPr lang="en-US" altLang="en-US" sz="1050" dirty="0">
              <a:latin typeface="+mn-lt"/>
            </a:endParaRPr>
          </a:p>
          <a:p>
            <a:pPr marL="628650" lvl="1" indent="-171450" eaLnBrk="1" hangingPunct="1">
              <a:lnSpc>
                <a:spcPct val="80000"/>
              </a:lnSpc>
              <a:spcBef>
                <a:spcPts val="0"/>
              </a:spcBef>
              <a:spcAft>
                <a:spcPts val="0"/>
              </a:spcAft>
              <a:buFont typeface="Arial" panose="020B0604020202020204" pitchFamily="34" charset="0"/>
              <a:buChar char="•"/>
            </a:pPr>
            <a:r>
              <a:rPr lang="en-US" altLang="en-US" sz="1050" dirty="0">
                <a:latin typeface="+mn-lt"/>
              </a:rPr>
              <a:t>Council Orientation Manual – this </a:t>
            </a:r>
            <a:r>
              <a:rPr lang="en-CA" sz="1050" dirty="0">
                <a:latin typeface="+mn-lt"/>
              </a:rPr>
              <a:t>manual will prepare all council members for their role and responsibilities and provides information that will help them meet the municipal needs of their community. Council orientations are typically conducted by the CAO or can be conducted by a department representative or third party. </a:t>
            </a:r>
            <a:endParaRPr lang="en-US" altLang="en-US" sz="1050" dirty="0">
              <a:latin typeface="+mn-lt"/>
            </a:endParaRPr>
          </a:p>
          <a:p>
            <a:pPr marL="628650" lvl="1" indent="-171450" eaLnBrk="1" hangingPunct="1">
              <a:lnSpc>
                <a:spcPct val="80000"/>
              </a:lnSpc>
              <a:spcBef>
                <a:spcPts val="0"/>
              </a:spcBef>
              <a:spcAft>
                <a:spcPts val="0"/>
              </a:spcAft>
              <a:buFont typeface="Arial" panose="020B0604020202020204" pitchFamily="34" charset="0"/>
              <a:buChar char="•"/>
            </a:pPr>
            <a:r>
              <a:rPr lang="en-US" altLang="en-US" sz="1050" dirty="0">
                <a:latin typeface="+mn-lt"/>
              </a:rPr>
              <a:t>Employee Management Guide – this </a:t>
            </a:r>
            <a:r>
              <a:rPr lang="en-CA" sz="1050" dirty="0">
                <a:latin typeface="+mn-lt"/>
              </a:rPr>
              <a:t>guide will provide community council and supervisors with a resource on issues relating to employee management and problem solving methods, including procedures to follow, along with support available from the department.</a:t>
            </a:r>
            <a:endParaRPr lang="en-US" altLang="en-US" sz="1050" dirty="0">
              <a:latin typeface="+mn-lt"/>
            </a:endParaRPr>
          </a:p>
          <a:p>
            <a:pPr marL="628650" lvl="1" indent="-171450" eaLnBrk="1" hangingPunct="1">
              <a:lnSpc>
                <a:spcPct val="80000"/>
              </a:lnSpc>
              <a:spcBef>
                <a:spcPts val="0"/>
              </a:spcBef>
              <a:spcAft>
                <a:spcPts val="0"/>
              </a:spcAft>
              <a:buFont typeface="Arial" panose="020B0604020202020204" pitchFamily="34" charset="0"/>
              <a:buChar char="•"/>
            </a:pPr>
            <a:r>
              <a:rPr lang="en-US" altLang="en-US" sz="1050" dirty="0">
                <a:latin typeface="+mn-lt"/>
              </a:rPr>
              <a:t>Managing Your Own Affairs Manual – this </a:t>
            </a:r>
            <a:r>
              <a:rPr lang="en-CA" sz="1050" dirty="0">
                <a:latin typeface="+mn-lt"/>
              </a:rPr>
              <a:t>manual has been prepared to assist community councils who may be interested in managing their own affairs through incorporation.</a:t>
            </a:r>
            <a:endParaRPr lang="en-US" altLang="en-US" sz="1050" dirty="0">
              <a:latin typeface="+mn-lt"/>
            </a:endParaRPr>
          </a:p>
          <a:p>
            <a:pPr marL="628650" lvl="1" indent="-171450" eaLnBrk="1" hangingPunct="1">
              <a:lnSpc>
                <a:spcPct val="80000"/>
              </a:lnSpc>
              <a:spcBef>
                <a:spcPts val="0"/>
              </a:spcBef>
              <a:spcAft>
                <a:spcPts val="0"/>
              </a:spcAft>
              <a:buFont typeface="Arial" panose="020B0604020202020204" pitchFamily="34" charset="0"/>
              <a:buChar char="•"/>
            </a:pPr>
            <a:r>
              <a:rPr lang="en-US" altLang="en-US" sz="1050" dirty="0">
                <a:latin typeface="+mn-lt"/>
              </a:rPr>
              <a:t>Community Management Plan Manual – this </a:t>
            </a:r>
            <a:r>
              <a:rPr lang="en-CA" sz="1050" dirty="0">
                <a:latin typeface="+mn-lt"/>
              </a:rPr>
              <a:t>manual has been prepared to assist community councils in preparing a working document (act requires each council to adopt an annual management plan) that outlines and details annual goals, objectives, action</a:t>
            </a:r>
            <a:r>
              <a:rPr lang="en-CA" sz="1050" baseline="0" dirty="0">
                <a:latin typeface="+mn-lt"/>
              </a:rPr>
              <a:t> plans, operating and capital budgets </a:t>
            </a:r>
            <a:r>
              <a:rPr lang="en-CA" sz="1050" dirty="0">
                <a:latin typeface="+mn-lt"/>
              </a:rPr>
              <a:t>for their community called</a:t>
            </a:r>
            <a:r>
              <a:rPr lang="en-CA" sz="1050" baseline="0" dirty="0">
                <a:latin typeface="+mn-lt"/>
              </a:rPr>
              <a:t> the CMP</a:t>
            </a:r>
            <a:r>
              <a:rPr lang="en-CA" sz="1050" dirty="0">
                <a:latin typeface="+mn-lt"/>
              </a:rPr>
              <a:t>. The guide</a:t>
            </a:r>
            <a:r>
              <a:rPr lang="en-CA" sz="1050" baseline="0" dirty="0">
                <a:latin typeface="+mn-lt"/>
              </a:rPr>
              <a:t> contains the prescribed capital forms (capital budget and five year capital expenditure program) that must be used and included with the annual CMP.</a:t>
            </a:r>
            <a:endParaRPr lang="en-US" altLang="en-US" sz="1050" dirty="0">
              <a:latin typeface="+mn-lt"/>
            </a:endParaRPr>
          </a:p>
          <a:p>
            <a:pPr marL="628650" lvl="1" indent="-171450" eaLnBrk="1" hangingPunct="1">
              <a:lnSpc>
                <a:spcPct val="80000"/>
              </a:lnSpc>
              <a:spcBef>
                <a:spcPts val="0"/>
              </a:spcBef>
              <a:spcAft>
                <a:spcPts val="0"/>
              </a:spcAft>
              <a:buFont typeface="Arial" panose="020B0604020202020204" pitchFamily="34" charset="0"/>
              <a:buChar char="•"/>
            </a:pPr>
            <a:r>
              <a:rPr lang="en-US" altLang="en-US" sz="1050" dirty="0">
                <a:latin typeface="+mn-lt"/>
              </a:rPr>
              <a:t>Land Use Planning Guide – this </a:t>
            </a:r>
            <a:r>
              <a:rPr lang="en-CA" sz="1050" dirty="0">
                <a:latin typeface="+mn-lt"/>
              </a:rPr>
              <a:t>is a guide for councils to prepare a development plan and zoning bylaw.</a:t>
            </a:r>
            <a:endParaRPr lang="en-US" altLang="en-US" sz="1050" dirty="0">
              <a:latin typeface="+mn-lt"/>
            </a:endParaRPr>
          </a:p>
          <a:p>
            <a:pPr marL="628650" lvl="1" indent="-171450" eaLnBrk="1" hangingPunct="1">
              <a:lnSpc>
                <a:spcPct val="80000"/>
              </a:lnSpc>
              <a:spcBef>
                <a:spcPts val="0"/>
              </a:spcBef>
              <a:spcAft>
                <a:spcPts val="0"/>
              </a:spcAft>
              <a:buFont typeface="Arial" panose="020B0604020202020204" pitchFamily="34" charset="0"/>
              <a:buChar char="•"/>
            </a:pPr>
            <a:r>
              <a:rPr lang="en-US" altLang="en-US" sz="1050" dirty="0">
                <a:latin typeface="+mn-lt"/>
              </a:rPr>
              <a:t>Subdivision Process Guide – this g</a:t>
            </a:r>
            <a:r>
              <a:rPr lang="en-CA" sz="1050" dirty="0" err="1">
                <a:latin typeface="+mn-lt"/>
              </a:rPr>
              <a:t>uide</a:t>
            </a:r>
            <a:r>
              <a:rPr lang="en-CA" sz="1050" dirty="0">
                <a:latin typeface="+mn-lt"/>
              </a:rPr>
              <a:t> contains material to assist subdivision applicants, community councils and CAOs to understand the subdivision review and approval process.</a:t>
            </a:r>
            <a:endParaRPr lang="en-US" altLang="en-US" sz="1050" dirty="0">
              <a:latin typeface="+mn-lt"/>
            </a:endParaRPr>
          </a:p>
          <a:p>
            <a:pPr marL="628650" lvl="1" indent="-171450" eaLnBrk="1" hangingPunct="1">
              <a:lnSpc>
                <a:spcPct val="80000"/>
              </a:lnSpc>
              <a:spcBef>
                <a:spcPts val="0"/>
              </a:spcBef>
              <a:spcAft>
                <a:spcPts val="0"/>
              </a:spcAft>
              <a:buFont typeface="Arial" panose="020B0604020202020204" pitchFamily="34" charset="0"/>
              <a:buChar char="•"/>
            </a:pPr>
            <a:r>
              <a:rPr lang="en-US" altLang="en-US" sz="1050" dirty="0">
                <a:latin typeface="+mn-lt"/>
              </a:rPr>
              <a:t>Capital Planning and Delivery Guide – the </a:t>
            </a:r>
            <a:r>
              <a:rPr lang="en-CA" sz="1050" dirty="0">
                <a:latin typeface="+mn-lt"/>
              </a:rPr>
              <a:t>goal of capital plans is to improve local services to communities and address legislative and environmental issues. </a:t>
            </a:r>
            <a:endParaRPr lang="en-US" altLang="en-US" sz="1050" dirty="0">
              <a:latin typeface="+mn-lt"/>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26</a:t>
            </a:fld>
            <a:endParaRPr lang="en-CA" dirty="0"/>
          </a:p>
        </p:txBody>
      </p:sp>
    </p:spTree>
    <p:extLst>
      <p:ext uri="{BB962C8B-B14F-4D97-AF65-F5344CB8AC3E}">
        <p14:creationId xmlns:p14="http://schemas.microsoft.com/office/powerpoint/2010/main" val="37282304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27</a:t>
            </a:fld>
            <a:endParaRPr lang="en-CA"/>
          </a:p>
        </p:txBody>
      </p:sp>
    </p:spTree>
    <p:extLst>
      <p:ext uri="{BB962C8B-B14F-4D97-AF65-F5344CB8AC3E}">
        <p14:creationId xmlns:p14="http://schemas.microsoft.com/office/powerpoint/2010/main" val="23725371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dirty="0"/>
              <a:t>Council Members</a:t>
            </a:r>
            <a:endParaRPr lang="en-CA" sz="1200" b="1" baseline="0" dirty="0"/>
          </a:p>
          <a:p>
            <a:r>
              <a:rPr lang="en-CA" sz="1200" b="1" dirty="0"/>
              <a:t>Role</a:t>
            </a:r>
            <a:r>
              <a:rPr lang="en-CA" sz="1200" b="1" baseline="0" dirty="0"/>
              <a:t> and Responsibilities:</a:t>
            </a:r>
          </a:p>
          <a:p>
            <a:pPr marL="628650" lvl="1" indent="-171450" eaLnBrk="1" hangingPunct="1">
              <a:buFont typeface="Arial" panose="020B0604020202020204" pitchFamily="34" charset="0"/>
              <a:buChar char="•"/>
              <a:defRPr/>
            </a:pPr>
            <a:r>
              <a:rPr lang="en-US" sz="1200" kern="1200" dirty="0">
                <a:solidFill>
                  <a:schemeClr val="tx1"/>
                </a:solidFill>
                <a:latin typeface="+mn-lt"/>
                <a:ea typeface="+mn-ea"/>
                <a:cs typeface="+mn-cs"/>
              </a:rPr>
              <a:t>Practice good governance.</a:t>
            </a:r>
          </a:p>
          <a:p>
            <a:pPr marL="628650" lvl="1" indent="-171450" eaLnBrk="1" hangingPunct="1">
              <a:buFont typeface="Arial" panose="020B0604020202020204" pitchFamily="34" charset="0"/>
              <a:buChar char="•"/>
              <a:defRPr/>
            </a:pPr>
            <a:r>
              <a:rPr lang="en-US" sz="1200" kern="1200" dirty="0">
                <a:solidFill>
                  <a:schemeClr val="tx1"/>
                </a:solidFill>
                <a:latin typeface="+mn-lt"/>
                <a:ea typeface="+mn-ea"/>
                <a:cs typeface="+mn-cs"/>
              </a:rPr>
              <a:t>Represent</a:t>
            </a:r>
            <a:r>
              <a:rPr lang="en-US" sz="1200" kern="1200" baseline="0" dirty="0">
                <a:solidFill>
                  <a:schemeClr val="tx1"/>
                </a:solidFill>
                <a:latin typeface="+mn-lt"/>
                <a:ea typeface="+mn-ea"/>
                <a:cs typeface="+mn-cs"/>
              </a:rPr>
              <a:t> the public and a</a:t>
            </a:r>
            <a:r>
              <a:rPr lang="en-US" sz="1200" kern="1200" dirty="0">
                <a:solidFill>
                  <a:schemeClr val="tx1"/>
                </a:solidFill>
                <a:latin typeface="+mn-lt"/>
                <a:ea typeface="+mn-ea"/>
                <a:cs typeface="+mn-cs"/>
              </a:rPr>
              <a:t>ct in the best interest of the community.</a:t>
            </a:r>
          </a:p>
          <a:p>
            <a:pPr marL="628650" lvl="1" indent="-171450" eaLnBrk="1" hangingPunct="1">
              <a:buFont typeface="Arial" panose="020B0604020202020204" pitchFamily="34" charset="0"/>
              <a:buChar char="•"/>
              <a:defRPr/>
            </a:pPr>
            <a:r>
              <a:rPr lang="en-US" sz="1200" kern="1200" dirty="0">
                <a:solidFill>
                  <a:schemeClr val="tx1"/>
                </a:solidFill>
                <a:latin typeface="+mn-lt"/>
                <a:ea typeface="+mn-ea"/>
                <a:cs typeface="+mn-cs"/>
              </a:rPr>
              <a:t>Understand council authority and policies (including department policies).</a:t>
            </a:r>
          </a:p>
          <a:p>
            <a:pPr marL="628650" lvl="1" indent="-171450" eaLnBrk="1" hangingPunct="1">
              <a:buFont typeface="Arial" panose="020B0604020202020204" pitchFamily="34" charset="0"/>
              <a:buChar char="•"/>
              <a:defRPr/>
            </a:pPr>
            <a:r>
              <a:rPr lang="en-US" sz="1200" kern="1200" dirty="0">
                <a:solidFill>
                  <a:schemeClr val="tx1"/>
                </a:solidFill>
                <a:latin typeface="+mn-lt"/>
                <a:ea typeface="+mn-ea"/>
                <a:cs typeface="+mn-cs"/>
              </a:rPr>
              <a:t>Attend all council meetings and council committee</a:t>
            </a:r>
            <a:r>
              <a:rPr lang="en-US" sz="1200" kern="1200" baseline="0" dirty="0">
                <a:solidFill>
                  <a:schemeClr val="tx1"/>
                </a:solidFill>
                <a:latin typeface="+mn-lt"/>
                <a:ea typeface="+mn-ea"/>
                <a:cs typeface="+mn-cs"/>
              </a:rPr>
              <a:t> meetings and </a:t>
            </a:r>
            <a:r>
              <a:rPr lang="en-US" sz="1200" kern="1200" dirty="0">
                <a:solidFill>
                  <a:schemeClr val="tx1"/>
                </a:solidFill>
                <a:latin typeface="+mn-lt"/>
                <a:ea typeface="+mn-ea"/>
                <a:cs typeface="+mn-cs"/>
              </a:rPr>
              <a:t>participate fully in discussions/decisions.</a:t>
            </a:r>
          </a:p>
          <a:p>
            <a:pPr marL="628650" lvl="1" indent="-171450" eaLnBrk="1" hangingPunct="1">
              <a:buFont typeface="Arial" panose="020B0604020202020204" pitchFamily="34" charset="0"/>
              <a:buChar char="•"/>
              <a:defRPr/>
            </a:pPr>
            <a:r>
              <a:rPr lang="en-US" sz="1200" kern="1200" dirty="0">
                <a:solidFill>
                  <a:schemeClr val="tx1"/>
                </a:solidFill>
                <a:latin typeface="+mn-lt"/>
                <a:ea typeface="+mn-ea"/>
                <a:cs typeface="+mn-cs"/>
              </a:rPr>
              <a:t>Make objective and unbiased decisions and</a:t>
            </a:r>
            <a:r>
              <a:rPr lang="en-US" sz="1200" kern="1200" baseline="0" dirty="0">
                <a:solidFill>
                  <a:schemeClr val="tx1"/>
                </a:solidFill>
                <a:latin typeface="+mn-lt"/>
                <a:ea typeface="+mn-ea"/>
                <a:cs typeface="+mn-cs"/>
              </a:rPr>
              <a:t> accept responsibility for council decisions.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28</a:t>
            </a:fld>
            <a:endParaRPr lang="en-CA"/>
          </a:p>
        </p:txBody>
      </p:sp>
    </p:spTree>
    <p:extLst>
      <p:ext uri="{BB962C8B-B14F-4D97-AF65-F5344CB8AC3E}">
        <p14:creationId xmlns:p14="http://schemas.microsoft.com/office/powerpoint/2010/main" val="36194480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Council Members</a:t>
            </a:r>
          </a:p>
          <a:p>
            <a:r>
              <a:rPr lang="en-CA" b="1" dirty="0"/>
              <a:t>Role and Responsibilities</a:t>
            </a:r>
            <a:r>
              <a:rPr lang="en-CA" b="1" baseline="0" dirty="0"/>
              <a:t>:</a:t>
            </a:r>
            <a:endParaRPr lang="en-CA" b="1" dirty="0"/>
          </a:p>
          <a:p>
            <a:pPr marL="628650" lvl="1" indent="-171450" eaLnBrk="1" hangingPunct="1">
              <a:lnSpc>
                <a:spcPct val="90000"/>
              </a:lnSpc>
              <a:buFont typeface="Arial" panose="020B0604020202020204" pitchFamily="34" charset="0"/>
              <a:buChar char="•"/>
              <a:defRPr/>
            </a:pPr>
            <a:r>
              <a:rPr lang="en-US" dirty="0"/>
              <a:t>Be aware of financial limitations in decision making and maintain</a:t>
            </a:r>
            <a:r>
              <a:rPr lang="en-US" baseline="0" dirty="0"/>
              <a:t> financial integrity.</a:t>
            </a:r>
            <a:endParaRPr lang="en-US" dirty="0"/>
          </a:p>
          <a:p>
            <a:pPr marL="628650" lvl="1" indent="-171450" eaLnBrk="1" hangingPunct="1">
              <a:lnSpc>
                <a:spcPct val="90000"/>
              </a:lnSpc>
              <a:buFont typeface="Arial" panose="020B0604020202020204" pitchFamily="34" charset="0"/>
              <a:buChar char="•"/>
              <a:defRPr/>
            </a:pPr>
            <a:r>
              <a:rPr lang="en-US" dirty="0"/>
              <a:t>Ensure</a:t>
            </a:r>
            <a:r>
              <a:rPr lang="en-US" baseline="0" dirty="0"/>
              <a:t> administrative practices and procedures are in place to implement council decisions.</a:t>
            </a:r>
            <a:endParaRPr lang="en-US" dirty="0"/>
          </a:p>
          <a:p>
            <a:pPr marL="628650" lvl="1" indent="-171450" eaLnBrk="1" hangingPunct="1">
              <a:lnSpc>
                <a:spcPct val="90000"/>
              </a:lnSpc>
              <a:buFont typeface="Arial" panose="020B0604020202020204" pitchFamily="34" charset="0"/>
              <a:buChar char="•"/>
              <a:defRPr/>
            </a:pPr>
            <a:r>
              <a:rPr lang="en-US" dirty="0"/>
              <a:t>Protect community assets, including from theft, misuse, neglect and fraud.</a:t>
            </a:r>
          </a:p>
          <a:p>
            <a:pPr marL="628650" lvl="1" indent="-171450" eaLnBrk="1" hangingPunct="1">
              <a:lnSpc>
                <a:spcPct val="90000"/>
              </a:lnSpc>
              <a:buFont typeface="Arial" panose="020B0604020202020204" pitchFamily="34" charset="0"/>
              <a:buChar char="•"/>
              <a:defRPr/>
            </a:pPr>
            <a:r>
              <a:rPr lang="en-US" dirty="0"/>
              <a:t>Ensure staff are adequately trained.</a:t>
            </a:r>
          </a:p>
          <a:p>
            <a:pPr marL="628650" lvl="1" indent="-171450" eaLnBrk="1" hangingPunct="1">
              <a:lnSpc>
                <a:spcPct val="90000"/>
              </a:lnSpc>
              <a:buFont typeface="Arial" panose="020B0604020202020204" pitchFamily="34" charset="0"/>
              <a:buChar char="•"/>
              <a:defRPr/>
            </a:pPr>
            <a:r>
              <a:rPr lang="en-US" dirty="0"/>
              <a:t>Adhere to conflict of interest rules.</a:t>
            </a:r>
          </a:p>
          <a:p>
            <a:pPr marL="628650" lvl="1" indent="-171450" eaLnBrk="1" hangingPunct="1">
              <a:lnSpc>
                <a:spcPct val="90000"/>
              </a:lnSpc>
              <a:buFont typeface="Arial" panose="020B0604020202020204" pitchFamily="34" charset="0"/>
              <a:buChar char="•"/>
              <a:defRPr/>
            </a:pPr>
            <a:r>
              <a:rPr lang="en-US" dirty="0"/>
              <a:t>Keep matters confidential until discussed at a meeting open to the public.</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29</a:t>
            </a:fld>
            <a:endParaRPr lang="en-CA"/>
          </a:p>
        </p:txBody>
      </p:sp>
    </p:spTree>
    <p:extLst>
      <p:ext uri="{BB962C8B-B14F-4D97-AF65-F5344CB8AC3E}">
        <p14:creationId xmlns:p14="http://schemas.microsoft.com/office/powerpoint/2010/main" val="1727344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Presentation Outline</a:t>
            </a:r>
          </a:p>
          <a:p>
            <a:r>
              <a:rPr lang="en-CA" dirty="0"/>
              <a:t>Review slide.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a:t>
            </a:fld>
            <a:endParaRPr lang="en-CA"/>
          </a:p>
        </p:txBody>
      </p:sp>
    </p:spTree>
    <p:extLst>
      <p:ext uri="{BB962C8B-B14F-4D97-AF65-F5344CB8AC3E}">
        <p14:creationId xmlns:p14="http://schemas.microsoft.com/office/powerpoint/2010/main" val="27094544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Council</a:t>
            </a:r>
            <a:r>
              <a:rPr lang="en-CA" b="1" baseline="0" dirty="0"/>
              <a:t> Members</a:t>
            </a:r>
            <a:endParaRPr lang="en-CA" b="1" dirty="0"/>
          </a:p>
          <a:p>
            <a:r>
              <a:rPr lang="en-CA" b="1" dirty="0"/>
              <a:t>Role and Responsibilities:</a:t>
            </a:r>
            <a:endParaRPr lang="en-CA" b="1" baseline="0" dirty="0"/>
          </a:p>
          <a:p>
            <a:pPr marL="628650" lvl="1" indent="-171450" eaLnBrk="1" hangingPunct="1">
              <a:buFont typeface="Arial" panose="020B0604020202020204" pitchFamily="34" charset="0"/>
              <a:buChar char="•"/>
              <a:defRPr/>
            </a:pPr>
            <a:r>
              <a:rPr lang="en-US" dirty="0"/>
              <a:t>Seek and distribute</a:t>
            </a:r>
            <a:r>
              <a:rPr lang="en-US" baseline="0" dirty="0"/>
              <a:t> information to community </a:t>
            </a:r>
            <a:r>
              <a:rPr lang="en-US" dirty="0"/>
              <a:t>residents and employees.</a:t>
            </a:r>
          </a:p>
          <a:p>
            <a:pPr marL="628650" lvl="1" indent="-171450" eaLnBrk="1" hangingPunct="1">
              <a:buFont typeface="Arial" panose="020B0604020202020204" pitchFamily="34" charset="0"/>
              <a:buChar char="•"/>
              <a:defRPr/>
            </a:pPr>
            <a:r>
              <a:rPr lang="en-US" dirty="0"/>
              <a:t>Evaluate policies,</a:t>
            </a:r>
            <a:r>
              <a:rPr lang="en-US" baseline="0" dirty="0"/>
              <a:t> </a:t>
            </a:r>
            <a:r>
              <a:rPr lang="en-US" dirty="0"/>
              <a:t>programs and services of the community.</a:t>
            </a:r>
            <a:endParaRPr lang="en-US" b="1" i="1" dirty="0"/>
          </a:p>
          <a:p>
            <a:pPr marL="628650" lvl="1" indent="-171450" eaLnBrk="1" hangingPunct="1">
              <a:buFont typeface="Arial" panose="020B0604020202020204" pitchFamily="34" charset="0"/>
              <a:buChar char="•"/>
              <a:defRPr/>
            </a:pPr>
            <a:r>
              <a:rPr lang="en-US" dirty="0"/>
              <a:t>Adhere to workplace safety and health requirements, including</a:t>
            </a:r>
            <a:r>
              <a:rPr lang="en-US" baseline="0" dirty="0"/>
              <a:t> the community respectful workplace and harassment prevention policy and the workplace safety and health manual</a:t>
            </a:r>
            <a:r>
              <a:rPr lang="en-US" dirty="0"/>
              <a:t>.</a:t>
            </a:r>
          </a:p>
          <a:p>
            <a:pPr marL="628650" lvl="1" indent="-171450" eaLnBrk="1" hangingPunct="1">
              <a:buFont typeface="Arial" panose="020B0604020202020204" pitchFamily="34" charset="0"/>
              <a:buChar char="•"/>
              <a:defRPr/>
            </a:pPr>
            <a:r>
              <a:rPr lang="en-US" dirty="0"/>
              <a:t>Perform</a:t>
            </a:r>
            <a:r>
              <a:rPr lang="en-US" baseline="0" dirty="0"/>
              <a:t> any other duty or function imposed by the council or an act.</a:t>
            </a:r>
            <a:endParaRPr lang="en-US"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30</a:t>
            </a:fld>
            <a:endParaRPr lang="en-CA"/>
          </a:p>
        </p:txBody>
      </p:sp>
    </p:spTree>
    <p:extLst>
      <p:ext uri="{BB962C8B-B14F-4D97-AF65-F5344CB8AC3E}">
        <p14:creationId xmlns:p14="http://schemas.microsoft.com/office/powerpoint/2010/main" val="10966758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dirty="0"/>
              <a:t>Additional Duties of the Mayor</a:t>
            </a:r>
          </a:p>
          <a:p>
            <a:pPr marL="628650" lvl="1" indent="-171450" eaLnBrk="1" hangingPunct="1">
              <a:buFont typeface="Arial" panose="020B0604020202020204" pitchFamily="34" charset="0"/>
              <a:buChar char="•"/>
              <a:defRPr/>
            </a:pPr>
            <a:r>
              <a:rPr lang="en-US" sz="1200" kern="1200" dirty="0">
                <a:solidFill>
                  <a:schemeClr val="tx1"/>
                </a:solidFill>
                <a:latin typeface="+mn-lt"/>
                <a:ea typeface="+mn-ea"/>
                <a:cs typeface="+mn-cs"/>
              </a:rPr>
              <a:t>council representative</a:t>
            </a:r>
            <a:endParaRPr lang="en-US" sz="1200" b="1" i="1" kern="1200" dirty="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US" sz="1200" kern="1200" dirty="0">
                <a:solidFill>
                  <a:schemeClr val="tx1"/>
                </a:solidFill>
                <a:latin typeface="+mn-lt"/>
                <a:ea typeface="+mn-ea"/>
                <a:cs typeface="+mn-cs"/>
              </a:rPr>
              <a:t>chair of all council meetings</a:t>
            </a:r>
          </a:p>
          <a:p>
            <a:pPr marL="628650" lvl="1" indent="-171450" eaLnBrk="1" hangingPunct="1">
              <a:buFont typeface="Arial" panose="020B0604020202020204" pitchFamily="34" charset="0"/>
              <a:buChar char="•"/>
              <a:defRPr/>
            </a:pPr>
            <a:r>
              <a:rPr lang="en-US" sz="1200" kern="1200" dirty="0">
                <a:solidFill>
                  <a:schemeClr val="tx1"/>
                </a:solidFill>
                <a:latin typeface="+mn-lt"/>
                <a:ea typeface="+mn-ea"/>
                <a:cs typeface="+mn-cs"/>
              </a:rPr>
              <a:t>ensure council decisions are legal – do not</a:t>
            </a:r>
            <a:r>
              <a:rPr lang="en-US" sz="1200" kern="1200" baseline="0" dirty="0">
                <a:solidFill>
                  <a:schemeClr val="tx1"/>
                </a:solidFill>
                <a:latin typeface="+mn-lt"/>
                <a:ea typeface="+mn-ea"/>
                <a:cs typeface="+mn-cs"/>
              </a:rPr>
              <a:t> contradict legislation or a department policy or procedure</a:t>
            </a:r>
            <a:endParaRPr lang="en-US" sz="1200" b="1" i="1" kern="1200" dirty="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US" sz="1200" kern="1200" dirty="0">
                <a:solidFill>
                  <a:schemeClr val="tx1"/>
                </a:solidFill>
                <a:latin typeface="+mn-lt"/>
                <a:ea typeface="+mn-ea"/>
                <a:cs typeface="+mn-cs"/>
              </a:rPr>
              <a:t>guard against conflict of interest</a:t>
            </a:r>
          </a:p>
          <a:p>
            <a:pPr marL="628650" lvl="1" indent="-171450" eaLnBrk="1" hangingPunct="1">
              <a:buFont typeface="Arial" panose="020B0604020202020204" pitchFamily="34" charset="0"/>
              <a:buChar char="•"/>
              <a:defRPr/>
            </a:pPr>
            <a:r>
              <a:rPr lang="en-US" sz="1200" kern="1200" dirty="0">
                <a:solidFill>
                  <a:schemeClr val="tx1"/>
                </a:solidFill>
                <a:latin typeface="+mn-lt"/>
                <a:ea typeface="+mn-ea"/>
                <a:cs typeface="+mn-cs"/>
              </a:rPr>
              <a:t>ability to call special</a:t>
            </a:r>
            <a:r>
              <a:rPr lang="en-US" sz="1200" kern="1200" baseline="0" dirty="0">
                <a:solidFill>
                  <a:schemeClr val="tx1"/>
                </a:solidFill>
                <a:latin typeface="+mn-lt"/>
                <a:ea typeface="+mn-ea"/>
                <a:cs typeface="+mn-cs"/>
              </a:rPr>
              <a:t> meetings under s. 128(1) of The Northern Affairs Act</a:t>
            </a:r>
            <a:endParaRPr lang="en-US" sz="1200" b="1" i="1" kern="1200" baseline="0" dirty="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US" sz="1200" kern="1200" baseline="0" dirty="0">
                <a:solidFill>
                  <a:schemeClr val="tx1"/>
                </a:solidFill>
                <a:latin typeface="+mn-lt"/>
                <a:ea typeface="+mn-ea"/>
                <a:cs typeface="+mn-cs"/>
              </a:rPr>
              <a:t>responsible as head under s. 80 of FIPPA legislation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31</a:t>
            </a:fld>
            <a:endParaRPr lang="en-CA"/>
          </a:p>
        </p:txBody>
      </p:sp>
    </p:spTree>
    <p:extLst>
      <p:ext uri="{BB962C8B-B14F-4D97-AF65-F5344CB8AC3E}">
        <p14:creationId xmlns:p14="http://schemas.microsoft.com/office/powerpoint/2010/main" val="37207864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Council</a:t>
            </a:r>
          </a:p>
          <a:p>
            <a:r>
              <a:rPr lang="en-CA" b="1" dirty="0"/>
              <a:t>Role and Responsibilities:</a:t>
            </a:r>
          </a:p>
          <a:p>
            <a:pPr marL="628650" lvl="1" indent="-171450" eaLnBrk="1" hangingPunct="1">
              <a:buFont typeface="Arial" panose="020B0604020202020204" pitchFamily="34" charset="0"/>
              <a:buChar char="•"/>
            </a:pPr>
            <a:r>
              <a:rPr lang="en-US" altLang="en-US" dirty="0"/>
              <a:t>Establish the community’s organizational structure and adopt rules of procedure:</a:t>
            </a:r>
          </a:p>
          <a:p>
            <a:pPr marL="1085850" lvl="2" indent="-171450" eaLnBrk="1" hangingPunct="1">
              <a:buFont typeface="Symbol" panose="05050102010706020507" pitchFamily="18" charset="2"/>
              <a:buChar char=""/>
            </a:pPr>
            <a:r>
              <a:rPr lang="en-US" altLang="en-US" dirty="0"/>
              <a:t>by council resolution if unincorporated or by bylaw if incorporated</a:t>
            </a:r>
          </a:p>
          <a:p>
            <a:pPr marL="1085850" lvl="2" indent="-171450" eaLnBrk="1" hangingPunct="1">
              <a:buFont typeface="Symbol" panose="05050102010706020507" pitchFamily="18" charset="2"/>
              <a:buChar char=""/>
            </a:pPr>
            <a:r>
              <a:rPr lang="en-US" altLang="en-US" dirty="0"/>
              <a:t>review at least once during term of office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a:t>A council must conduct itself</a:t>
            </a:r>
            <a:r>
              <a:rPr lang="en-US" altLang="en-US" baseline="0" dirty="0"/>
              <a:t> in accordance with the rules of procedure it adopts. </a:t>
            </a:r>
            <a:r>
              <a:rPr lang="en-GB" sz="1200" kern="1200" baseline="0" dirty="0">
                <a:solidFill>
                  <a:schemeClr val="tx1"/>
                </a:solidFill>
                <a:effectLst/>
                <a:latin typeface="+mn-lt"/>
                <a:ea typeface="+mn-ea"/>
                <a:cs typeface="+mn-cs"/>
              </a:rPr>
              <a:t>It is imperative that council review its procedures document to ensures its’ relevancy in how council will govern the community. </a:t>
            </a:r>
            <a:endParaRPr lang="en-US" altLang="en-US" dirty="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a:t>Responsible</a:t>
            </a:r>
            <a:r>
              <a:rPr lang="en-US" altLang="en-US" baseline="0" dirty="0"/>
              <a:t> to the public.</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aseline="0" dirty="0"/>
              <a:t>Appoints a CAO by resolution if unincorporated or by bylaw if incorporated. The act does not contemplate council operating without a CAO.</a:t>
            </a:r>
            <a:endParaRPr lang="en-US" altLang="en-US"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32</a:t>
            </a:fld>
            <a:endParaRPr lang="en-CA"/>
          </a:p>
        </p:txBody>
      </p:sp>
    </p:spTree>
    <p:extLst>
      <p:ext uri="{BB962C8B-B14F-4D97-AF65-F5344CB8AC3E}">
        <p14:creationId xmlns:p14="http://schemas.microsoft.com/office/powerpoint/2010/main" val="28870603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Organization</a:t>
            </a:r>
            <a:r>
              <a:rPr lang="en-CA" b="1" baseline="0" dirty="0"/>
              <a:t>al Structure</a:t>
            </a:r>
          </a:p>
          <a:p>
            <a:r>
              <a:rPr lang="en-CA" b="0" dirty="0"/>
              <a:t>This</a:t>
            </a:r>
            <a:r>
              <a:rPr lang="en-CA" b="0" baseline="0" dirty="0"/>
              <a:t> is one model of establishing an organizational structure, in which one employee, the CAO, reports to council and the CAO manages and supervises the other employees. Other models exist and each community chooses their own. When a community is having issues in this area, it is usually attributable to the organizational structure. Ultimately, council is responsible to the public and must have a CAO in place.</a:t>
            </a:r>
            <a:endParaRPr lang="en-CA" b="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33</a:t>
            </a:fld>
            <a:endParaRPr lang="en-CA"/>
          </a:p>
        </p:txBody>
      </p:sp>
    </p:spTree>
    <p:extLst>
      <p:ext uri="{BB962C8B-B14F-4D97-AF65-F5344CB8AC3E}">
        <p14:creationId xmlns:p14="http://schemas.microsoft.com/office/powerpoint/2010/main" val="20356424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865380" cy="407006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baseline="0" dirty="0">
                <a:solidFill>
                  <a:schemeClr val="tx1"/>
                </a:solidFill>
                <a:effectLst/>
                <a:latin typeface="+mn-lt"/>
                <a:ea typeface="+mn-ea"/>
                <a:cs typeface="+mn-cs"/>
              </a:rPr>
              <a:t>Rules of Procedure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baseline="0" dirty="0">
                <a:solidFill>
                  <a:schemeClr val="tx1"/>
                </a:solidFill>
                <a:effectLst/>
                <a:latin typeface="+mn-lt"/>
                <a:ea typeface="+mn-ea"/>
                <a:cs typeface="+mn-cs"/>
              </a:rPr>
              <a:t>This is a living document that can be revised as council sees fit and must include: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baseline="0" dirty="0">
                <a:solidFill>
                  <a:schemeClr val="tx1"/>
                </a:solidFill>
                <a:effectLst/>
                <a:latin typeface="+mn-lt"/>
                <a:ea typeface="+mn-ea"/>
                <a:cs typeface="+mn-cs"/>
              </a:rPr>
              <a:t>regular meetings of council, including:</a:t>
            </a:r>
            <a:endParaRPr lang="en-GB" sz="1100" kern="1200" baseline="0" dirty="0">
              <a:solidFill>
                <a:schemeClr val="tx1"/>
              </a:solidFill>
              <a:effectLst/>
              <a:latin typeface="+mn-lt"/>
              <a:ea typeface="+mn-ea"/>
              <a:cs typeface="+mn-cs"/>
            </a:endParaRPr>
          </a:p>
          <a:p>
            <a:pPr marL="360363" marR="0" lvl="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dirty="0">
                <a:solidFill>
                  <a:schemeClr val="tx1"/>
                </a:solidFill>
                <a:effectLst/>
                <a:latin typeface="+mn-lt"/>
                <a:ea typeface="+mn-ea"/>
                <a:cs typeface="+mn-cs"/>
              </a:rPr>
              <a:t>frequency of meetings to ensure council has sufficient time to effectively address matters </a:t>
            </a:r>
          </a:p>
          <a:p>
            <a:pPr marL="360363" marR="0" lvl="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dirty="0">
                <a:solidFill>
                  <a:schemeClr val="tx1"/>
                </a:solidFill>
                <a:effectLst/>
                <a:latin typeface="+mn-lt"/>
                <a:ea typeface="+mn-ea"/>
                <a:cs typeface="+mn-cs"/>
              </a:rPr>
              <a:t>time of day council meetings are held as this will impact public attendance</a:t>
            </a:r>
          </a:p>
          <a:p>
            <a:pPr marL="360363" marR="0" lvl="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dirty="0">
                <a:solidFill>
                  <a:schemeClr val="tx1"/>
                </a:solidFill>
                <a:effectLst/>
                <a:latin typeface="+mn-lt"/>
                <a:ea typeface="+mn-ea"/>
                <a:cs typeface="+mn-cs"/>
              </a:rPr>
              <a:t>location of and access to meetings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baseline="0" dirty="0">
                <a:solidFill>
                  <a:schemeClr val="tx1"/>
                </a:solidFill>
                <a:effectLst/>
                <a:latin typeface="+mn-lt"/>
                <a:ea typeface="+mn-ea"/>
                <a:cs typeface="+mn-cs"/>
              </a:rPr>
              <a:t>conduct of council meetings: establishing</a:t>
            </a:r>
            <a:r>
              <a:rPr lang="en-GB" sz="1100" kern="1200" baseline="0" dirty="0">
                <a:solidFill>
                  <a:schemeClr val="tx1"/>
                </a:solidFill>
                <a:effectLst/>
                <a:latin typeface="+mn-lt"/>
                <a:ea typeface="+mn-ea"/>
                <a:cs typeface="+mn-cs"/>
              </a:rPr>
              <a:t>, complying and enforcing the ground rules of how the meetings will be conducted will ensure participation is effective and non-disruptive. These ground rules may include, but are not limited to: </a:t>
            </a:r>
          </a:p>
          <a:p>
            <a:pPr marL="360363" marR="0" lvl="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dirty="0">
                <a:solidFill>
                  <a:schemeClr val="tx1"/>
                </a:solidFill>
                <a:effectLst/>
                <a:latin typeface="+mn-lt"/>
                <a:ea typeface="+mn-ea"/>
                <a:cs typeface="+mn-cs"/>
              </a:rPr>
              <a:t>order of business</a:t>
            </a:r>
          </a:p>
          <a:p>
            <a:pPr marL="360363" marR="0" lvl="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dirty="0">
                <a:solidFill>
                  <a:schemeClr val="tx1"/>
                </a:solidFill>
                <a:effectLst/>
                <a:latin typeface="+mn-lt"/>
                <a:ea typeface="+mn-ea"/>
                <a:cs typeface="+mn-cs"/>
              </a:rPr>
              <a:t>procedures to follow when two or more members address the chair at the same time</a:t>
            </a:r>
          </a:p>
          <a:p>
            <a:pPr marL="360363" marR="0" lvl="0" indent="-171450" algn="l" defTabSz="914400" rtl="0" eaLnBrk="1" fontAlgn="auto" latinLnBrk="0" hangingPunct="1">
              <a:lnSpc>
                <a:spcPct val="100000"/>
              </a:lnSpc>
              <a:spcBef>
                <a:spcPts val="0"/>
              </a:spcBef>
              <a:spcAft>
                <a:spcPts val="0"/>
              </a:spcAft>
              <a:buClrTx/>
              <a:buSzTx/>
              <a:buFontTx/>
              <a:buChar char="-"/>
              <a:tabLst/>
              <a:defRPr/>
            </a:pPr>
            <a:r>
              <a:rPr lang="en-GB" sz="1100" kern="1200" baseline="0" dirty="0">
                <a:solidFill>
                  <a:schemeClr val="tx1"/>
                </a:solidFill>
                <a:effectLst/>
                <a:latin typeface="+mn-lt"/>
                <a:ea typeface="+mn-ea"/>
                <a:cs typeface="+mn-cs"/>
              </a:rPr>
              <a:t>who may speak to a question before council and the time limit for speaking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dirty="0">
                <a:solidFill>
                  <a:schemeClr val="tx1"/>
                </a:solidFill>
                <a:effectLst/>
                <a:latin typeface="+mn-lt"/>
                <a:ea typeface="+mn-ea"/>
                <a:cs typeface="+mn-cs"/>
              </a:rPr>
              <a:t>public participation:</a:t>
            </a:r>
            <a:r>
              <a:rPr lang="en-GB" sz="1100" b="1" kern="1200" dirty="0">
                <a:solidFill>
                  <a:schemeClr val="tx1"/>
                </a:solidFill>
                <a:effectLst/>
                <a:latin typeface="+mn-lt"/>
                <a:ea typeface="+mn-ea"/>
                <a:cs typeface="+mn-cs"/>
              </a:rPr>
              <a:t> </a:t>
            </a:r>
            <a:r>
              <a:rPr lang="en-GB" sz="1100" kern="1200" dirty="0">
                <a:solidFill>
                  <a:schemeClr val="tx1"/>
                </a:solidFill>
                <a:effectLst/>
                <a:latin typeface="+mn-lt"/>
                <a:ea typeface="+mn-ea"/>
                <a:cs typeface="+mn-cs"/>
              </a:rPr>
              <a:t>every meeting of council or council committee must be conducted in public. Council may wish to </a:t>
            </a:r>
            <a:r>
              <a:rPr lang="en-GB" sz="1100" kern="1200" baseline="0" dirty="0">
                <a:solidFill>
                  <a:schemeClr val="tx1"/>
                </a:solidFill>
                <a:effectLst/>
                <a:latin typeface="+mn-lt"/>
                <a:ea typeface="+mn-ea"/>
                <a:cs typeface="+mn-cs"/>
              </a:rPr>
              <a:t>adopt and utilize, virtual meeting technology and resources as a means to engage the public. </a:t>
            </a:r>
            <a:r>
              <a:rPr lang="en-CA" sz="1100" b="0" i="0" kern="1200" dirty="0">
                <a:solidFill>
                  <a:schemeClr val="tx1"/>
                </a:solidFill>
                <a:effectLst/>
                <a:latin typeface="+mn-lt"/>
                <a:ea typeface="+mn-ea"/>
                <a:cs typeface="+mn-cs"/>
              </a:rPr>
              <a:t>Rules respecting public participation as a delegation at council meetings are within councils</a:t>
            </a:r>
            <a:r>
              <a:rPr lang="en-CA" sz="1100" b="0" i="0" kern="1200" baseline="0" dirty="0">
                <a:solidFill>
                  <a:schemeClr val="tx1"/>
                </a:solidFill>
                <a:effectLst/>
                <a:latin typeface="+mn-lt"/>
                <a:ea typeface="+mn-ea"/>
                <a:cs typeface="+mn-cs"/>
              </a:rPr>
              <a:t> procedures and should include:</a:t>
            </a:r>
          </a:p>
          <a:p>
            <a:pPr marL="360363" indent="-171450">
              <a:spcBef>
                <a:spcPts val="0"/>
              </a:spcBef>
              <a:buFontTx/>
              <a:buChar char="-"/>
            </a:pPr>
            <a:r>
              <a:rPr lang="en-CA" sz="1100" b="0" i="0" kern="1200" baseline="0" dirty="0">
                <a:solidFill>
                  <a:schemeClr val="tx1"/>
                </a:solidFill>
                <a:effectLst/>
                <a:latin typeface="+mn-lt"/>
                <a:ea typeface="+mn-ea"/>
                <a:cs typeface="+mn-cs"/>
              </a:rPr>
              <a:t>the process to appear as a delegation for an item not on the meeting agenda </a:t>
            </a:r>
          </a:p>
          <a:p>
            <a:pPr marL="360363" indent="-171450">
              <a:spcBef>
                <a:spcPts val="0"/>
              </a:spcBef>
              <a:buFontTx/>
              <a:buChar char="-"/>
            </a:pPr>
            <a:r>
              <a:rPr lang="en-CA" sz="1100" b="0" i="0" kern="1200" baseline="0" dirty="0">
                <a:solidFill>
                  <a:schemeClr val="tx1"/>
                </a:solidFill>
                <a:effectLst/>
                <a:latin typeface="+mn-lt"/>
                <a:ea typeface="+mn-ea"/>
                <a:cs typeface="+mn-cs"/>
              </a:rPr>
              <a:t>the process to appear as a delegation for an item that is on the meeting agenda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baseline="0" dirty="0">
                <a:solidFill>
                  <a:schemeClr val="tx1"/>
                </a:solidFill>
                <a:effectLst/>
                <a:latin typeface="+mn-lt"/>
                <a:ea typeface="+mn-ea"/>
                <a:cs typeface="+mn-cs"/>
              </a:rPr>
              <a:t>calling a special meeting:</a:t>
            </a:r>
            <a:r>
              <a:rPr lang="en-GB" sz="1100" b="1" kern="1200" baseline="0" dirty="0">
                <a:solidFill>
                  <a:schemeClr val="tx1"/>
                </a:solidFill>
                <a:effectLst/>
                <a:latin typeface="+mn-lt"/>
                <a:ea typeface="+mn-ea"/>
                <a:cs typeface="+mn-cs"/>
              </a:rPr>
              <a:t> </a:t>
            </a:r>
            <a:r>
              <a:rPr lang="en-GB" sz="1100" b="0" kern="1200" baseline="0" dirty="0">
                <a:solidFill>
                  <a:schemeClr val="tx1"/>
                </a:solidFill>
                <a:effectLst/>
                <a:latin typeface="+mn-lt"/>
                <a:ea typeface="+mn-ea"/>
                <a:cs typeface="+mn-cs"/>
              </a:rPr>
              <a:t>n</a:t>
            </a:r>
            <a:r>
              <a:rPr lang="en-GB" sz="1100" kern="1200" baseline="0" dirty="0">
                <a:solidFill>
                  <a:schemeClr val="tx1"/>
                </a:solidFill>
                <a:effectLst/>
                <a:latin typeface="+mn-lt"/>
                <a:ea typeface="+mn-ea"/>
                <a:cs typeface="+mn-cs"/>
              </a:rPr>
              <a:t>otice of a special meeting must be given in accordance with council’s procedures with consideration that notice is to ensure the public have an opportunity to attend as well.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kern="1200" baseline="0" dirty="0">
                <a:solidFill>
                  <a:schemeClr val="tx1"/>
                </a:solidFill>
                <a:effectLst/>
                <a:latin typeface="+mn-lt"/>
                <a:ea typeface="+mn-ea"/>
                <a:cs typeface="+mn-cs"/>
              </a:rPr>
              <a:t>other matters council considers necessary or desirable: this can include, </a:t>
            </a:r>
            <a:r>
              <a:rPr lang="en-GB" sz="1100" kern="1200" baseline="0" dirty="0">
                <a:solidFill>
                  <a:schemeClr val="tx1"/>
                </a:solidFill>
                <a:effectLst/>
                <a:latin typeface="+mn-lt"/>
                <a:ea typeface="+mn-ea"/>
                <a:cs typeface="+mn-cs"/>
              </a:rPr>
              <a:t>but is not limited to, conduct of committee meetings, delegation of authority and procedures for public meetings.</a:t>
            </a:r>
            <a:r>
              <a:rPr lang="en-GB" sz="1200" kern="1200" baseline="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34</a:t>
            </a:fld>
            <a:endParaRPr lang="en-CA" dirty="0"/>
          </a:p>
        </p:txBody>
      </p:sp>
    </p:spTree>
    <p:extLst>
      <p:ext uri="{BB962C8B-B14F-4D97-AF65-F5344CB8AC3E}">
        <p14:creationId xmlns:p14="http://schemas.microsoft.com/office/powerpoint/2010/main" val="41732160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a:t>Community</a:t>
            </a:r>
            <a:r>
              <a:rPr lang="en-CA" b="1" baseline="0" dirty="0"/>
              <a:t> </a:t>
            </a:r>
            <a:r>
              <a:rPr lang="en-CA" b="1" dirty="0"/>
              <a:t>Administrative</a:t>
            </a:r>
            <a:r>
              <a:rPr lang="en-CA" b="1" baseline="0" dirty="0"/>
              <a:t> </a:t>
            </a:r>
            <a:r>
              <a:rPr lang="en-CA" b="1" dirty="0"/>
              <a:t>Officer</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An information resource and principal advisor to council on acts, regulations, policies, procedures and finances, including department policies and procedures.</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Responsible for implementing council decisions:</a:t>
            </a:r>
            <a:endParaRPr lang="en-CA" sz="1200" kern="1200" dirty="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a:solidFill>
                  <a:schemeClr val="tx1"/>
                </a:solidFill>
                <a:effectLst/>
                <a:latin typeface="+mn-lt"/>
                <a:ea typeface="+mn-ea"/>
                <a:cs typeface="+mn-cs"/>
              </a:rPr>
              <a:t>council is the decision-maker and responsible for all its decisions</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Attends council meetings.</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Prepares agendas and meeting minutes.</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Drafts resolutions and bylaws.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Manages day</a:t>
            </a:r>
            <a:r>
              <a:rPr lang="en-US" sz="1200" kern="1200" baseline="0" dirty="0">
                <a:solidFill>
                  <a:schemeClr val="tx1"/>
                </a:solidFill>
                <a:effectLst/>
                <a:latin typeface="+mn-lt"/>
                <a:ea typeface="+mn-ea"/>
                <a:cs typeface="+mn-cs"/>
              </a:rPr>
              <a:t> to day operations.</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Manages and supervises all council staff.</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35</a:t>
            </a:fld>
            <a:endParaRPr lang="en-CA"/>
          </a:p>
        </p:txBody>
      </p:sp>
    </p:spTree>
    <p:extLst>
      <p:ext uri="{BB962C8B-B14F-4D97-AF65-F5344CB8AC3E}">
        <p14:creationId xmlns:p14="http://schemas.microsoft.com/office/powerpoint/2010/main" val="24696721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a:t>Community</a:t>
            </a:r>
            <a:r>
              <a:rPr lang="en-CA" b="1" baseline="0" dirty="0"/>
              <a:t> </a:t>
            </a:r>
            <a:r>
              <a:rPr lang="en-CA" b="1" dirty="0"/>
              <a:t>Administrative</a:t>
            </a:r>
            <a:r>
              <a:rPr lang="en-CA" b="1" baseline="0" dirty="0"/>
              <a:t> </a:t>
            </a:r>
            <a:r>
              <a:rPr lang="en-CA" b="1" dirty="0"/>
              <a:t>Officer</a:t>
            </a:r>
          </a:p>
          <a:p>
            <a:pPr marL="628650" lvl="1" indent="-171450" eaLnBrk="1" hangingPunct="1">
              <a:lnSpc>
                <a:spcPct val="90000"/>
              </a:lnSpc>
              <a:buFont typeface="Arial" panose="020B0604020202020204" pitchFamily="34" charset="0"/>
              <a:buChar char="•"/>
            </a:pPr>
            <a:r>
              <a:rPr lang="en-US" altLang="en-US" sz="1200" kern="1200" dirty="0">
                <a:solidFill>
                  <a:schemeClr val="tx1"/>
                </a:solidFill>
                <a:latin typeface="+mn-lt"/>
                <a:ea typeface="+mn-ea"/>
                <a:cs typeface="+mn-cs"/>
              </a:rPr>
              <a:t>Prepares and presents financial statements to council on a</a:t>
            </a:r>
            <a:r>
              <a:rPr lang="en-US" altLang="en-US" sz="1200" kern="1200" baseline="0" dirty="0">
                <a:solidFill>
                  <a:schemeClr val="tx1"/>
                </a:solidFill>
                <a:latin typeface="+mn-lt"/>
                <a:ea typeface="+mn-ea"/>
                <a:cs typeface="+mn-cs"/>
              </a:rPr>
              <a:t> monthly basis.</a:t>
            </a:r>
            <a:endParaRPr lang="en-US" altLang="en-US" sz="1200" kern="1200" dirty="0">
              <a:solidFill>
                <a:schemeClr val="tx1"/>
              </a:solidFill>
              <a:latin typeface="+mn-lt"/>
              <a:ea typeface="+mn-ea"/>
              <a:cs typeface="+mn-cs"/>
            </a:endParaRPr>
          </a:p>
          <a:p>
            <a:pPr marL="628650" lvl="1" indent="-171450" eaLnBrk="1" hangingPunct="1">
              <a:lnSpc>
                <a:spcPct val="90000"/>
              </a:lnSpc>
              <a:buFont typeface="Arial" panose="020B0604020202020204" pitchFamily="34" charset="0"/>
              <a:buChar char="•"/>
            </a:pPr>
            <a:r>
              <a:rPr lang="en-US" altLang="en-US" sz="1200" kern="1200" dirty="0">
                <a:solidFill>
                  <a:schemeClr val="tx1"/>
                </a:solidFill>
                <a:latin typeface="+mn-lt"/>
                <a:ea typeface="+mn-ea"/>
                <a:cs typeface="+mn-cs"/>
              </a:rPr>
              <a:t>Maintains council files and filing systems.</a:t>
            </a:r>
          </a:p>
          <a:p>
            <a:pPr marL="628650" lvl="1" indent="-171450" eaLnBrk="1" hangingPunct="1">
              <a:lnSpc>
                <a:spcPct val="90000"/>
              </a:lnSpc>
              <a:buFont typeface="Arial" panose="020B0604020202020204" pitchFamily="34" charset="0"/>
              <a:buChar char="•"/>
            </a:pPr>
            <a:r>
              <a:rPr lang="en-US" altLang="en-US" sz="1200" kern="1200" dirty="0">
                <a:solidFill>
                  <a:schemeClr val="tx1"/>
                </a:solidFill>
                <a:latin typeface="+mn-lt"/>
                <a:ea typeface="+mn-ea"/>
                <a:cs typeface="+mn-cs"/>
              </a:rPr>
              <a:t>Provides administrative support.</a:t>
            </a:r>
          </a:p>
          <a:p>
            <a:pPr marL="628650" lvl="1" indent="-171450" eaLnBrk="1" hangingPunct="1">
              <a:lnSpc>
                <a:spcPct val="90000"/>
              </a:lnSpc>
              <a:buFont typeface="Arial" panose="020B0604020202020204" pitchFamily="34" charset="0"/>
              <a:buChar char="•"/>
            </a:pPr>
            <a:r>
              <a:rPr lang="en-US" altLang="en-US" sz="1200" kern="1200" dirty="0">
                <a:solidFill>
                  <a:schemeClr val="tx1"/>
                </a:solidFill>
                <a:latin typeface="+mn-lt"/>
                <a:ea typeface="+mn-ea"/>
                <a:cs typeface="+mn-cs"/>
              </a:rPr>
              <a:t>Develops and manages correspondence.</a:t>
            </a:r>
          </a:p>
          <a:p>
            <a:pPr marL="628650" lvl="1" indent="-171450" eaLnBrk="1" hangingPunct="1">
              <a:lnSpc>
                <a:spcPct val="90000"/>
              </a:lnSpc>
              <a:buFont typeface="Arial" panose="020B0604020202020204" pitchFamily="34" charset="0"/>
              <a:buChar char="•"/>
            </a:pPr>
            <a:r>
              <a:rPr lang="en-US" altLang="en-US" sz="1200" kern="1200" dirty="0">
                <a:solidFill>
                  <a:schemeClr val="tx1"/>
                </a:solidFill>
                <a:latin typeface="+mn-lt"/>
                <a:ea typeface="+mn-ea"/>
                <a:cs typeface="+mn-cs"/>
              </a:rPr>
              <a:t>Provides records for council inspection and audit purposes.</a:t>
            </a:r>
          </a:p>
          <a:p>
            <a:pPr marL="628650" lvl="1" indent="-171450" eaLnBrk="1" hangingPunct="1">
              <a:lnSpc>
                <a:spcPct val="90000"/>
              </a:lnSpc>
              <a:buFont typeface="Arial" panose="020B0604020202020204" pitchFamily="34" charset="0"/>
              <a:buChar char="•"/>
            </a:pPr>
            <a:r>
              <a:rPr lang="en-US" altLang="en-US" sz="1200" kern="1200" dirty="0">
                <a:solidFill>
                  <a:schemeClr val="tx1"/>
                </a:solidFill>
                <a:latin typeface="+mn-lt"/>
                <a:ea typeface="+mn-ea"/>
                <a:cs typeface="+mn-cs"/>
              </a:rPr>
              <a:t>Maintains records required under conflict of interest legislation, ex. conflict</a:t>
            </a:r>
            <a:r>
              <a:rPr lang="en-US" altLang="en-US" sz="1200" kern="1200" baseline="0" dirty="0">
                <a:solidFill>
                  <a:schemeClr val="tx1"/>
                </a:solidFill>
                <a:latin typeface="+mn-lt"/>
                <a:ea typeface="+mn-ea"/>
                <a:cs typeface="+mn-cs"/>
              </a:rPr>
              <a:t> of interest form (statement of assets and interests) required to be filed by each member of council with the CAO.</a:t>
            </a:r>
            <a:endParaRPr lang="en-US" altLang="en-US" sz="1200" kern="1200" dirty="0">
              <a:solidFill>
                <a:schemeClr val="tx1"/>
              </a:solidFill>
              <a:latin typeface="+mn-lt"/>
              <a:ea typeface="+mn-ea"/>
              <a:cs typeface="+mn-cs"/>
            </a:endParaRPr>
          </a:p>
          <a:p>
            <a:pPr marL="628650" lvl="1" indent="-171450" eaLnBrk="1" hangingPunct="1">
              <a:lnSpc>
                <a:spcPct val="90000"/>
              </a:lnSpc>
              <a:buFont typeface="Arial" panose="020B0604020202020204" pitchFamily="34" charset="0"/>
              <a:buChar char="•"/>
            </a:pPr>
            <a:r>
              <a:rPr lang="en-US" altLang="en-US" sz="1200" kern="1200" dirty="0">
                <a:solidFill>
                  <a:schemeClr val="tx1"/>
                </a:solidFill>
                <a:latin typeface="+mn-lt"/>
                <a:ea typeface="+mn-ea"/>
                <a:cs typeface="+mn-cs"/>
              </a:rPr>
              <a:t>Ensures necessary documents are submitted to appropriate authorities.</a:t>
            </a:r>
            <a:endParaRPr lang="en-CA" b="1"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36</a:t>
            </a:fld>
            <a:endParaRPr lang="en-CA"/>
          </a:p>
        </p:txBody>
      </p:sp>
    </p:spTree>
    <p:extLst>
      <p:ext uri="{BB962C8B-B14F-4D97-AF65-F5344CB8AC3E}">
        <p14:creationId xmlns:p14="http://schemas.microsoft.com/office/powerpoint/2010/main" val="19751192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Other</a:t>
            </a:r>
            <a:r>
              <a:rPr lang="en-CA" b="1" baseline="0" dirty="0"/>
              <a:t> Council Employees</a:t>
            </a:r>
          </a:p>
          <a:p>
            <a:r>
              <a:rPr lang="en-CA" b="0" baseline="0" dirty="0"/>
              <a:t>List the other council employees, volunteers and appointments made and a summary of their duties.</a:t>
            </a:r>
          </a:p>
          <a:p>
            <a:pPr marL="171450" indent="-171450">
              <a:buFont typeface="Arial" panose="020B0604020202020204" pitchFamily="34" charset="0"/>
              <a:buChar char="•"/>
            </a:pPr>
            <a:r>
              <a:rPr lang="en-CA" b="0" baseline="0" dirty="0"/>
              <a:t>Water and wastewater operators (including backup operators) are regulated and must be properly trained and certified. These operators help to ensure the health and safety of all community residents and work to protect the land and the environment. Water operators help keep clean water flowing to your homes and avoid boil water advisories, where possible. Council and the CAO need to support them in quickly addressing any safety concerns or equipment failures and getting the training they need. Trained backup operators are needed to ensure water and wastewater operations continue smoothly in the event your primary operator is sick or away on training. Council and the CAO need to ensure appropriate routine and emergency reporting to regulatory authorities, such as the ODW and regular bacteria sample submissions.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37</a:t>
            </a:fld>
            <a:endParaRPr lang="en-CA"/>
          </a:p>
        </p:txBody>
      </p:sp>
    </p:spTree>
    <p:extLst>
      <p:ext uri="{BB962C8B-B14F-4D97-AF65-F5344CB8AC3E}">
        <p14:creationId xmlns:p14="http://schemas.microsoft.com/office/powerpoint/2010/main" val="9004963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Overview</a:t>
            </a:r>
            <a:r>
              <a:rPr lang="en-CA" b="1" baseline="0" dirty="0"/>
              <a:t> of Program and Services</a:t>
            </a:r>
          </a:p>
          <a:p>
            <a:r>
              <a:rPr lang="en-CA" b="0" baseline="0" dirty="0"/>
              <a:t>Provide council an overview of the programs and municipal services delivered in the community.</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38</a:t>
            </a:fld>
            <a:endParaRPr lang="en-CA"/>
          </a:p>
        </p:txBody>
      </p:sp>
    </p:spTree>
    <p:extLst>
      <p:ext uri="{BB962C8B-B14F-4D97-AF65-F5344CB8AC3E}">
        <p14:creationId xmlns:p14="http://schemas.microsoft.com/office/powerpoint/2010/main" val="42041486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baseline="0" dirty="0"/>
              <a:t>Department Staff</a:t>
            </a:r>
            <a:endParaRPr lang="en-CA" baseline="0" dirty="0"/>
          </a:p>
          <a:p>
            <a:pPr eaLnBrk="1" hangingPunct="1">
              <a:lnSpc>
                <a:spcPct val="90000"/>
              </a:lnSpc>
              <a:buFontTx/>
              <a:buNone/>
              <a:defRPr/>
            </a:pPr>
            <a:r>
              <a:rPr lang="en-CA" b="1" dirty="0"/>
              <a:t>Northern</a:t>
            </a:r>
            <a:r>
              <a:rPr lang="en-CA" b="1" baseline="0" dirty="0"/>
              <a:t> Affairs Branch</a:t>
            </a:r>
            <a:r>
              <a:rPr lang="en-CA" b="1" dirty="0"/>
              <a:t>:</a:t>
            </a:r>
          </a:p>
          <a:p>
            <a:pPr marL="0" marR="0" lvl="0" indent="0" algn="l" defTabSz="914400" rtl="0" eaLnBrk="1" fontAlgn="base" latinLnBrk="0" hangingPunct="1">
              <a:lnSpc>
                <a:spcPct val="90000"/>
              </a:lnSpc>
              <a:spcBef>
                <a:spcPct val="30000"/>
              </a:spcBef>
              <a:spcAft>
                <a:spcPct val="0"/>
              </a:spcAft>
              <a:buClrTx/>
              <a:buSzTx/>
              <a:buFontTx/>
              <a:buNone/>
              <a:tabLst/>
              <a:defRPr/>
            </a:pPr>
            <a:r>
              <a:rPr lang="en-CA" sz="1200" kern="1200" dirty="0">
                <a:solidFill>
                  <a:schemeClr val="tx1"/>
                </a:solidFill>
                <a:effectLst/>
                <a:latin typeface="+mn-lt"/>
                <a:ea typeface="+mn-ea"/>
                <a:cs typeface="+mn-cs"/>
              </a:rPr>
              <a:t>Comprised</a:t>
            </a:r>
            <a:r>
              <a:rPr lang="en-CA" sz="1200" kern="1200" baseline="0" dirty="0">
                <a:solidFill>
                  <a:schemeClr val="tx1"/>
                </a:solidFill>
                <a:effectLst/>
                <a:latin typeface="+mn-lt"/>
                <a:ea typeface="+mn-ea"/>
                <a:cs typeface="+mn-cs"/>
              </a:rPr>
              <a:t> of the executive director’s office and two regional offices that support the N</a:t>
            </a:r>
            <a:r>
              <a:rPr lang="en-CA" sz="1200" kern="1200" dirty="0">
                <a:solidFill>
                  <a:schemeClr val="tx1"/>
                </a:solidFill>
                <a:effectLst/>
                <a:latin typeface="+mn-lt"/>
                <a:ea typeface="+mn-ea"/>
                <a:cs typeface="+mn-cs"/>
              </a:rPr>
              <a:t>ACs. Each office has their own general administration email.</a:t>
            </a:r>
            <a:endParaRPr lang="en-CA" b="0" dirty="0"/>
          </a:p>
          <a:p>
            <a:pPr marL="628650" lvl="1" indent="-171450" eaLnBrk="1" hangingPunct="1">
              <a:lnSpc>
                <a:spcPct val="90000"/>
              </a:lnSpc>
              <a:buFont typeface="Arial" panose="020B0604020202020204" pitchFamily="34" charset="0"/>
              <a:buChar char="•"/>
              <a:defRPr/>
            </a:pPr>
            <a:r>
              <a:rPr lang="en-CA" sz="1200" kern="1200" baseline="0" dirty="0">
                <a:solidFill>
                  <a:schemeClr val="tx1"/>
                </a:solidFill>
                <a:effectLst/>
                <a:latin typeface="+mn-lt"/>
                <a:ea typeface="+mn-ea"/>
                <a:cs typeface="+mn-cs"/>
              </a:rPr>
              <a:t>The executive director’s office has staff located in Winnipeg and Thompson.</a:t>
            </a:r>
            <a:endParaRPr lang="en-CA" b="1" dirty="0"/>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The regional</a:t>
            </a:r>
            <a:r>
              <a:rPr lang="en-CA" sz="1200" kern="1200" baseline="0" dirty="0">
                <a:solidFill>
                  <a:schemeClr val="tx1"/>
                </a:solidFill>
                <a:effectLst/>
                <a:latin typeface="+mn-lt"/>
                <a:ea typeface="+mn-ea"/>
                <a:cs typeface="+mn-cs"/>
              </a:rPr>
              <a:t> offices are </a:t>
            </a:r>
            <a:r>
              <a:rPr lang="en-CA" sz="1200" kern="1200" dirty="0">
                <a:solidFill>
                  <a:schemeClr val="tx1"/>
                </a:solidFill>
                <a:effectLst/>
                <a:latin typeface="+mn-lt"/>
                <a:ea typeface="+mn-ea"/>
                <a:cs typeface="+mn-cs"/>
              </a:rPr>
              <a:t>Northern</a:t>
            </a:r>
            <a:r>
              <a:rPr lang="en-CA" sz="1200" kern="1200" baseline="0" dirty="0">
                <a:solidFill>
                  <a:schemeClr val="tx1"/>
                </a:solidFill>
                <a:effectLst/>
                <a:latin typeface="+mn-lt"/>
                <a:ea typeface="+mn-ea"/>
                <a:cs typeface="+mn-cs"/>
              </a:rPr>
              <a:t> Region with offices located in Thompson and The Pas, North Central Region with offices located in Dauphin and Winnipeg.</a:t>
            </a:r>
          </a:p>
          <a:p>
            <a:pPr marL="628650" lvl="1" indent="-171450">
              <a:buFont typeface="Arial" panose="020B0604020202020204" pitchFamily="34" charset="0"/>
              <a:buChar char="•"/>
            </a:pPr>
            <a:r>
              <a:rPr lang="en-CA" sz="1200" kern="1200" baseline="0" dirty="0">
                <a:solidFill>
                  <a:schemeClr val="tx1"/>
                </a:solidFill>
                <a:effectLst/>
                <a:latin typeface="+mn-lt"/>
                <a:ea typeface="+mn-ea"/>
                <a:cs typeface="+mn-cs"/>
              </a:rPr>
              <a:t>Regional staff are specialized in the following program areas: municipal administration, technical and public works, environmental services, workplace safety and health, protective services, land use.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39</a:t>
            </a:fld>
            <a:endParaRPr lang="en-CA"/>
          </a:p>
        </p:txBody>
      </p:sp>
    </p:spTree>
    <p:extLst>
      <p:ext uri="{BB962C8B-B14F-4D97-AF65-F5344CB8AC3E}">
        <p14:creationId xmlns:p14="http://schemas.microsoft.com/office/powerpoint/2010/main" val="672335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b="1" dirty="0"/>
              <a:t>Governance</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dirty="0"/>
              <a:t>Review slide: </a:t>
            </a:r>
            <a:r>
              <a:rPr lang="en-CA" b="0" dirty="0"/>
              <a:t>Definition</a:t>
            </a:r>
            <a:r>
              <a:rPr lang="en-CA" b="0" baseline="0" dirty="0"/>
              <a:t> of governance.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a:t>
            </a:fld>
            <a:endParaRPr lang="en-CA"/>
          </a:p>
        </p:txBody>
      </p:sp>
    </p:spTree>
    <p:extLst>
      <p:ext uri="{BB962C8B-B14F-4D97-AF65-F5344CB8AC3E}">
        <p14:creationId xmlns:p14="http://schemas.microsoft.com/office/powerpoint/2010/main" val="22176815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Department</a:t>
            </a:r>
            <a:r>
              <a:rPr lang="en-CA" b="1" baseline="0" dirty="0"/>
              <a:t> Staff</a:t>
            </a:r>
          </a:p>
          <a:p>
            <a:r>
              <a:rPr lang="en-CA" b="1" baseline="0" dirty="0"/>
              <a:t>Executive Director’s Office:</a:t>
            </a:r>
          </a:p>
          <a:p>
            <a:r>
              <a:rPr lang="en-CA" b="0" baseline="0" dirty="0"/>
              <a:t>This office is comprised of the following staff who work closely with the regional offices to support the NACs and are specialized in the following program areas: capital, technical and public works, operator certification and regulatory compliance, municipal administration and governance, community elections, community engagement, incorporation process, public safety (fire, emergency response), policy/program analysis and support and assistance with interpretation of the various acts, regulations and community documents.</a:t>
            </a:r>
            <a:endParaRPr lang="en-CA" b="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40</a:t>
            </a:fld>
            <a:endParaRPr lang="en-CA"/>
          </a:p>
        </p:txBody>
      </p:sp>
    </p:spTree>
    <p:extLst>
      <p:ext uri="{BB962C8B-B14F-4D97-AF65-F5344CB8AC3E}">
        <p14:creationId xmlns:p14="http://schemas.microsoft.com/office/powerpoint/2010/main" val="1045402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baseline="0" dirty="0"/>
              <a:t>Department Staff</a:t>
            </a:r>
          </a:p>
          <a:p>
            <a:r>
              <a:rPr lang="en-CA" b="0" baseline="0" dirty="0"/>
              <a:t>The following consultative services are available from the department within the NA regional offices.</a:t>
            </a:r>
          </a:p>
          <a:p>
            <a:pPr eaLnBrk="1" hangingPunct="1">
              <a:lnSpc>
                <a:spcPct val="90000"/>
              </a:lnSpc>
              <a:buFontTx/>
              <a:buNone/>
              <a:defRPr/>
            </a:pPr>
            <a:r>
              <a:rPr lang="en-CA" b="1" dirty="0"/>
              <a:t>Municipal Development Consultant</a:t>
            </a:r>
          </a:p>
          <a:p>
            <a:pPr marL="628650" lvl="1" indent="-171450" eaLnBrk="1" hangingPunct="1">
              <a:lnSpc>
                <a:spcPct val="90000"/>
              </a:lnSpc>
              <a:buFont typeface="Arial" panose="020B0604020202020204" pitchFamily="34" charset="0"/>
              <a:buChar char="•"/>
              <a:defRPr/>
            </a:pPr>
            <a:r>
              <a:rPr lang="en-CA" sz="1200" dirty="0"/>
              <a:t>Facilitates council/staff development and improved financial management and administrative skills, including</a:t>
            </a:r>
            <a:r>
              <a:rPr lang="en-CA" sz="1200" baseline="0" dirty="0"/>
              <a:t> f</a:t>
            </a:r>
            <a:r>
              <a:rPr lang="en-CA" sz="1200" dirty="0"/>
              <a:t>acilitates council’s adoption</a:t>
            </a:r>
            <a:r>
              <a:rPr lang="en-CA" sz="1200" baseline="0" dirty="0"/>
              <a:t> </a:t>
            </a:r>
            <a:r>
              <a:rPr lang="en-CA" sz="1200" dirty="0"/>
              <a:t>of the annual</a:t>
            </a:r>
            <a:r>
              <a:rPr lang="en-CA" sz="1200" baseline="0" dirty="0"/>
              <a:t> CMP and a</a:t>
            </a:r>
            <a:r>
              <a:rPr lang="en-CA" sz="1200" dirty="0"/>
              <a:t>ssists with trouble-shooting on financial matters.</a:t>
            </a:r>
          </a:p>
          <a:p>
            <a:pPr marL="628650" lvl="1" indent="-171450" eaLnBrk="1" hangingPunct="1">
              <a:lnSpc>
                <a:spcPct val="90000"/>
              </a:lnSpc>
              <a:buFont typeface="Arial" panose="020B0604020202020204" pitchFamily="34" charset="0"/>
              <a:buChar char="•"/>
              <a:defRPr/>
            </a:pPr>
            <a:r>
              <a:rPr lang="en-CA" sz="1200" dirty="0"/>
              <a:t>Assists</a:t>
            </a:r>
            <a:r>
              <a:rPr lang="en-CA" sz="1200" baseline="0" dirty="0"/>
              <a:t> councils with their governance and leadership.</a:t>
            </a:r>
            <a:endParaRPr lang="en-CA" sz="1200" dirty="0"/>
          </a:p>
          <a:p>
            <a:pPr marL="628650" lvl="1" indent="-171450" eaLnBrk="1" hangingPunct="1">
              <a:lnSpc>
                <a:spcPct val="90000"/>
              </a:lnSpc>
              <a:buFont typeface="Arial" panose="020B0604020202020204" pitchFamily="34" charset="0"/>
              <a:buChar char="•"/>
              <a:defRPr/>
            </a:pPr>
            <a:r>
              <a:rPr lang="en-CA" sz="1200" dirty="0"/>
              <a:t>Provides information on resources and training opportunities.</a:t>
            </a:r>
          </a:p>
          <a:p>
            <a:pPr marL="628650" lvl="1" indent="-171450" eaLnBrk="1" hangingPunct="1">
              <a:lnSpc>
                <a:spcPct val="90000"/>
              </a:lnSpc>
              <a:buFont typeface="Arial" panose="020B0604020202020204" pitchFamily="34" charset="0"/>
              <a:buChar char="•"/>
              <a:defRPr/>
            </a:pPr>
            <a:r>
              <a:rPr lang="en-CA" sz="1200" dirty="0"/>
              <a:t>Assists in the interpretation of legislation.</a:t>
            </a:r>
          </a:p>
          <a:p>
            <a:pPr marL="628650" lvl="1" indent="-171450" eaLnBrk="1" hangingPunct="1">
              <a:lnSpc>
                <a:spcPct val="90000"/>
              </a:lnSpc>
              <a:buFont typeface="Arial" panose="020B0604020202020204" pitchFamily="34" charset="0"/>
              <a:buChar char="•"/>
              <a:defRPr/>
            </a:pPr>
            <a:r>
              <a:rPr lang="en-CA" sz="1200" dirty="0"/>
              <a:t>Provides</a:t>
            </a:r>
            <a:r>
              <a:rPr lang="en-CA" sz="1200" baseline="0" dirty="0"/>
              <a:t> ongoing support to council and the CAO. </a:t>
            </a:r>
            <a:endParaRPr lang="en-CA" sz="1200" dirty="0"/>
          </a:p>
          <a:p>
            <a:pPr marL="628650" lvl="1" indent="-171450" eaLnBrk="1" hangingPunct="1">
              <a:lnSpc>
                <a:spcPct val="90000"/>
              </a:lnSpc>
              <a:buFont typeface="Arial" panose="020B0604020202020204" pitchFamily="34" charset="0"/>
              <a:buChar char="•"/>
              <a:defRPr/>
            </a:pPr>
            <a:r>
              <a:rPr lang="en-CA" sz="1200" dirty="0"/>
              <a:t>Advises on services available from other government departments/agencies.</a:t>
            </a:r>
            <a:endParaRPr lang="en-US" sz="120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41</a:t>
            </a:fld>
            <a:endParaRPr lang="en-CA"/>
          </a:p>
        </p:txBody>
      </p:sp>
    </p:spTree>
    <p:extLst>
      <p:ext uri="{BB962C8B-B14F-4D97-AF65-F5344CB8AC3E}">
        <p14:creationId xmlns:p14="http://schemas.microsoft.com/office/powerpoint/2010/main" val="4427587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sz="1200" b="1" baseline="0" dirty="0"/>
              <a:t>Department Staff</a:t>
            </a:r>
          </a:p>
          <a:p>
            <a:pPr eaLnBrk="1" hangingPunct="1">
              <a:lnSpc>
                <a:spcPct val="80000"/>
              </a:lnSpc>
              <a:buFontTx/>
              <a:buNone/>
              <a:defRPr/>
            </a:pPr>
            <a:r>
              <a:rPr lang="en-CA" sz="1200" b="1" kern="1200" dirty="0">
                <a:solidFill>
                  <a:schemeClr val="tx1"/>
                </a:solidFill>
                <a:latin typeface="+mn-lt"/>
                <a:ea typeface="+mn-ea"/>
                <a:cs typeface="+mn-cs"/>
              </a:rPr>
              <a:t>Technical and Public Works Consultant</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Assists communities to operate and maintain various public infrastructure, including buildings, vehicles, equipment, facilities and roads.</a:t>
            </a:r>
            <a:endParaRPr lang="en-CA" sz="1200" i="1" u="sng" kern="1200" dirty="0">
              <a:solidFill>
                <a:schemeClr val="tx1"/>
              </a:solidFill>
              <a:latin typeface="+mn-lt"/>
              <a:ea typeface="+mn-ea"/>
              <a:cs typeface="+mn-cs"/>
            </a:endParaRP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Assists with preparation of capital</a:t>
            </a:r>
            <a:r>
              <a:rPr lang="en-CA" sz="1200" kern="1200" baseline="0" dirty="0">
                <a:solidFill>
                  <a:schemeClr val="tx1"/>
                </a:solidFill>
                <a:latin typeface="+mn-lt"/>
                <a:ea typeface="+mn-ea"/>
                <a:cs typeface="+mn-cs"/>
              </a:rPr>
              <a:t> plans and leads in capital project planning and delivery</a:t>
            </a:r>
            <a:r>
              <a:rPr lang="en-CA" sz="1200" kern="1200" dirty="0">
                <a:solidFill>
                  <a:schemeClr val="tx1"/>
                </a:solidFill>
                <a:latin typeface="+mn-lt"/>
                <a:ea typeface="+mn-ea"/>
                <a:cs typeface="+mn-cs"/>
              </a:rPr>
              <a:t>, including tendering</a:t>
            </a:r>
            <a:r>
              <a:rPr lang="en-CA" sz="1200" kern="1200" baseline="0" dirty="0">
                <a:solidFill>
                  <a:schemeClr val="tx1"/>
                </a:solidFill>
                <a:latin typeface="+mn-lt"/>
                <a:ea typeface="+mn-ea"/>
                <a:cs typeface="+mn-cs"/>
              </a:rPr>
              <a:t> and contracts</a:t>
            </a:r>
            <a:r>
              <a:rPr lang="en-CA" sz="1200" kern="1200" dirty="0">
                <a:solidFill>
                  <a:schemeClr val="tx1"/>
                </a:solidFill>
                <a:latin typeface="+mn-lt"/>
                <a:ea typeface="+mn-ea"/>
                <a:cs typeface="+mn-cs"/>
              </a:rPr>
              <a:t>.</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Provides</a:t>
            </a:r>
            <a:r>
              <a:rPr lang="en-CA" sz="1200" kern="1200" baseline="0" dirty="0">
                <a:solidFill>
                  <a:schemeClr val="tx1"/>
                </a:solidFill>
                <a:latin typeface="+mn-lt"/>
                <a:ea typeface="+mn-ea"/>
                <a:cs typeface="+mn-cs"/>
              </a:rPr>
              <a:t> troubleshooting and technical advise and support to public works staff and council.</a:t>
            </a:r>
            <a:endParaRPr lang="en-CA" sz="1200" kern="1200" dirty="0">
              <a:solidFill>
                <a:schemeClr val="tx1"/>
              </a:solidFill>
              <a:latin typeface="+mn-lt"/>
              <a:ea typeface="+mn-ea"/>
              <a:cs typeface="+mn-cs"/>
            </a:endParaRP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Assists with preventative maintenance program and troubleshooting and conducts annual</a:t>
            </a:r>
            <a:r>
              <a:rPr lang="en-CA" sz="1200" kern="1200" baseline="0" dirty="0">
                <a:solidFill>
                  <a:schemeClr val="tx1"/>
                </a:solidFill>
                <a:latin typeface="+mn-lt"/>
                <a:ea typeface="+mn-ea"/>
                <a:cs typeface="+mn-cs"/>
              </a:rPr>
              <a:t> infrastructure maintenance audit and works with council to implement a deficiency plan</a:t>
            </a:r>
            <a:r>
              <a:rPr lang="en-CA" sz="1200" kern="1200" dirty="0">
                <a:solidFill>
                  <a:schemeClr val="tx1"/>
                </a:solidFill>
                <a:latin typeface="+mn-lt"/>
                <a:ea typeface="+mn-ea"/>
                <a:cs typeface="+mn-cs"/>
              </a:rPr>
              <a:t>.</a:t>
            </a:r>
            <a:endParaRPr lang="en-CA" sz="1200" b="1" baseline="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42</a:t>
            </a:fld>
            <a:endParaRPr lang="en-CA"/>
          </a:p>
        </p:txBody>
      </p:sp>
    </p:spTree>
    <p:extLst>
      <p:ext uri="{BB962C8B-B14F-4D97-AF65-F5344CB8AC3E}">
        <p14:creationId xmlns:p14="http://schemas.microsoft.com/office/powerpoint/2010/main" val="607650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tx1"/>
                </a:solidFill>
                <a:effectLst>
                  <a:outerShdw blurRad="38100" dist="38100" dir="2700000" algn="tl">
                    <a:srgbClr val="C0C0C0"/>
                  </a:outerShdw>
                </a:effectLst>
              </a:rPr>
              <a:t>Department</a:t>
            </a:r>
            <a:r>
              <a:rPr lang="en-US" b="1" baseline="0" dirty="0">
                <a:solidFill>
                  <a:schemeClr val="tx1"/>
                </a:solidFill>
                <a:effectLst>
                  <a:outerShdw blurRad="38100" dist="38100" dir="2700000" algn="tl">
                    <a:srgbClr val="C0C0C0"/>
                  </a:outerShdw>
                </a:effectLst>
              </a:rPr>
              <a:t> Staff</a:t>
            </a:r>
            <a:endParaRPr lang="en-US" b="1" dirty="0">
              <a:solidFill>
                <a:schemeClr val="tx1"/>
              </a:solidFill>
              <a:effectLst>
                <a:outerShdw blurRad="38100" dist="38100" dir="2700000" algn="tl">
                  <a:srgbClr val="C0C0C0"/>
                </a:outerShdw>
              </a:effectLst>
            </a:endParaRPr>
          </a:p>
          <a:p>
            <a:pPr eaLnBrk="1" hangingPunct="1">
              <a:lnSpc>
                <a:spcPct val="80000"/>
              </a:lnSpc>
              <a:buFontTx/>
              <a:buNone/>
              <a:defRPr/>
            </a:pPr>
            <a:r>
              <a:rPr lang="en-CA" sz="1200" b="1" kern="1200" dirty="0">
                <a:latin typeface="+mn-lt"/>
                <a:ea typeface="+mn-ea"/>
                <a:cs typeface="+mn-cs"/>
              </a:rPr>
              <a:t>Environmental Services</a:t>
            </a:r>
            <a:r>
              <a:rPr lang="en-CA" sz="1200" b="1" kern="1200" baseline="0" dirty="0">
                <a:latin typeface="+mn-lt"/>
                <a:ea typeface="+mn-ea"/>
                <a:cs typeface="+mn-cs"/>
              </a:rPr>
              <a:t> </a:t>
            </a:r>
            <a:r>
              <a:rPr lang="en-CA" sz="1200" b="1" kern="1200" dirty="0">
                <a:latin typeface="+mn-lt"/>
                <a:ea typeface="+mn-ea"/>
                <a:cs typeface="+mn-cs"/>
              </a:rPr>
              <a:t>Consultant</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Provides</a:t>
            </a:r>
            <a:r>
              <a:rPr lang="en-CA" sz="1200" kern="1200" baseline="0" dirty="0">
                <a:solidFill>
                  <a:schemeClr val="tx1"/>
                </a:solidFill>
                <a:effectLst/>
                <a:latin typeface="+mn-lt"/>
                <a:ea typeface="+mn-ea"/>
                <a:cs typeface="+mn-cs"/>
              </a:rPr>
              <a:t> technical advice and guidance to </a:t>
            </a:r>
            <a:r>
              <a:rPr lang="en-CA" sz="1200" kern="1200" dirty="0">
                <a:solidFill>
                  <a:schemeClr val="tx1"/>
                </a:solidFill>
                <a:effectLst/>
                <a:latin typeface="+mn-lt"/>
                <a:ea typeface="+mn-ea"/>
                <a:cs typeface="+mn-cs"/>
              </a:rPr>
              <a:t>communities in relation</a:t>
            </a:r>
            <a:r>
              <a:rPr lang="en-CA" sz="1200" kern="1200" baseline="0" dirty="0">
                <a:solidFill>
                  <a:schemeClr val="tx1"/>
                </a:solidFill>
                <a:effectLst/>
                <a:latin typeface="+mn-lt"/>
                <a:ea typeface="+mn-ea"/>
                <a:cs typeface="+mn-cs"/>
              </a:rPr>
              <a:t> to</a:t>
            </a:r>
            <a:r>
              <a:rPr lang="en-CA" sz="1200" kern="1200" dirty="0">
                <a:solidFill>
                  <a:schemeClr val="tx1"/>
                </a:solidFill>
                <a:effectLst/>
                <a:latin typeface="+mn-lt"/>
                <a:ea typeface="+mn-ea"/>
                <a:cs typeface="+mn-cs"/>
              </a:rPr>
              <a:t>:</a:t>
            </a:r>
          </a:p>
          <a:p>
            <a:pPr marL="1085850" lvl="2" indent="-171450">
              <a:buFont typeface="Symbol" panose="05050102010706020507" pitchFamily="18" charset="2"/>
              <a:buChar char=""/>
            </a:pPr>
            <a:r>
              <a:rPr lang="en-CA" sz="1200" kern="1200" dirty="0">
                <a:solidFill>
                  <a:schemeClr val="tx1"/>
                </a:solidFill>
                <a:effectLst/>
                <a:latin typeface="+mn-lt"/>
                <a:ea typeface="+mn-ea"/>
                <a:cs typeface="+mn-cs"/>
              </a:rPr>
              <a:t>safe</a:t>
            </a:r>
            <a:r>
              <a:rPr lang="en-CA" sz="1200" kern="1200" baseline="0" dirty="0">
                <a:solidFill>
                  <a:schemeClr val="tx1"/>
                </a:solidFill>
                <a:effectLst/>
                <a:latin typeface="+mn-lt"/>
                <a:ea typeface="+mn-ea"/>
                <a:cs typeface="+mn-cs"/>
              </a:rPr>
              <a:t> drinking water (</a:t>
            </a:r>
            <a:r>
              <a:rPr lang="en-CA" sz="1200" kern="1200" dirty="0">
                <a:solidFill>
                  <a:schemeClr val="tx1"/>
                </a:solidFill>
                <a:effectLst/>
                <a:latin typeface="+mn-lt"/>
                <a:ea typeface="+mn-ea"/>
                <a:cs typeface="+mn-cs"/>
              </a:rPr>
              <a:t>water treatment plants and distribution systems)</a:t>
            </a:r>
          </a:p>
          <a:p>
            <a:pPr marL="1085850" lvl="2" indent="-171450">
              <a:buFont typeface="Symbol" panose="05050102010706020507" pitchFamily="18" charset="2"/>
              <a:buChar char=""/>
            </a:pPr>
            <a:r>
              <a:rPr lang="en-CA" sz="1200" kern="1200" dirty="0">
                <a:solidFill>
                  <a:schemeClr val="tx1"/>
                </a:solidFill>
                <a:effectLst/>
                <a:latin typeface="+mn-lt"/>
                <a:ea typeface="+mn-ea"/>
                <a:cs typeface="+mn-cs"/>
              </a:rPr>
              <a:t>effective treatment of wastewater</a:t>
            </a:r>
            <a:r>
              <a:rPr lang="en-CA" sz="1200" kern="1200" baseline="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wastewater treatment plants and collection system</a:t>
            </a:r>
            <a:r>
              <a:rPr lang="en-CA" sz="1200" b="0" kern="1200" dirty="0">
                <a:solidFill>
                  <a:schemeClr val="tx1"/>
                </a:solidFill>
                <a:effectLst/>
                <a:latin typeface="+mn-lt"/>
                <a:ea typeface="+mn-ea"/>
                <a:cs typeface="+mn-cs"/>
              </a:rPr>
              <a:t>s)</a:t>
            </a:r>
          </a:p>
          <a:p>
            <a:pPr marL="1085850" lvl="2" indent="-171450">
              <a:buFont typeface="Symbol" panose="05050102010706020507" pitchFamily="18" charset="2"/>
              <a:buChar char=""/>
            </a:pPr>
            <a:r>
              <a:rPr lang="en-CA" sz="1200" kern="1200" dirty="0">
                <a:solidFill>
                  <a:schemeClr val="tx1"/>
                </a:solidFill>
                <a:effectLst/>
                <a:latin typeface="+mn-lt"/>
                <a:ea typeface="+mn-ea"/>
                <a:cs typeface="+mn-cs"/>
              </a:rPr>
              <a:t>household</a:t>
            </a:r>
            <a:r>
              <a:rPr lang="en-CA" sz="1200" kern="1200" baseline="0" dirty="0">
                <a:solidFill>
                  <a:schemeClr val="tx1"/>
                </a:solidFill>
                <a:effectLst/>
                <a:latin typeface="+mn-lt"/>
                <a:ea typeface="+mn-ea"/>
                <a:cs typeface="+mn-cs"/>
              </a:rPr>
              <a:t> solid waste, including recycling (</a:t>
            </a:r>
            <a:r>
              <a:rPr lang="en-CA" sz="1200" kern="1200" dirty="0">
                <a:solidFill>
                  <a:schemeClr val="tx1"/>
                </a:solidFill>
                <a:effectLst/>
                <a:latin typeface="+mn-lt"/>
                <a:ea typeface="+mn-ea"/>
                <a:cs typeface="+mn-cs"/>
              </a:rPr>
              <a:t>solid waste disposal grounds)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Assists communities to interpret</a:t>
            </a:r>
            <a:r>
              <a:rPr lang="en-CA" sz="1200" kern="1200" baseline="0" dirty="0">
                <a:solidFill>
                  <a:schemeClr val="tx1"/>
                </a:solidFill>
                <a:effectLst/>
                <a:latin typeface="+mn-lt"/>
                <a:ea typeface="+mn-ea"/>
                <a:cs typeface="+mn-cs"/>
              </a:rPr>
              <a:t> and ensure compliance with legislated requirements</a:t>
            </a:r>
            <a:r>
              <a:rPr lang="en-CA" sz="1200" kern="1200" dirty="0">
                <a:solidFill>
                  <a:schemeClr val="tx1"/>
                </a:solidFill>
                <a:effectLst/>
                <a:latin typeface="+mn-lt"/>
                <a:ea typeface="+mn-ea"/>
                <a:cs typeface="+mn-cs"/>
              </a:rPr>
              <a:t>.</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Works with the department senior compliance engineer to support</a:t>
            </a:r>
            <a:r>
              <a:rPr lang="en-CA" sz="1200" kern="1200" baseline="0" dirty="0">
                <a:solidFill>
                  <a:schemeClr val="tx1"/>
                </a:solidFill>
                <a:effectLst/>
                <a:latin typeface="+mn-lt"/>
                <a:ea typeface="+mn-ea"/>
                <a:cs typeface="+mn-cs"/>
              </a:rPr>
              <a:t> compliance with certified water and wastewater operators (including backup operators)</a:t>
            </a:r>
            <a:r>
              <a:rPr lang="en-CA"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43</a:t>
            </a:fld>
            <a:endParaRPr lang="en-CA"/>
          </a:p>
        </p:txBody>
      </p:sp>
    </p:spTree>
    <p:extLst>
      <p:ext uri="{BB962C8B-B14F-4D97-AF65-F5344CB8AC3E}">
        <p14:creationId xmlns:p14="http://schemas.microsoft.com/office/powerpoint/2010/main" val="22679534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1BED37-67BC-606F-1D40-396289DB1C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80D38E-DF18-CA27-7863-2D97411D296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9DD4E9-7B72-FF4D-722D-41181FFBB3E4}"/>
              </a:ext>
            </a:extLst>
          </p:cNvPr>
          <p:cNvSpPr>
            <a:spLocks noGrp="1"/>
          </p:cNvSpPr>
          <p:nvPr>
            <p:ph type="body" idx="1"/>
          </p:nvPr>
        </p:nvSpPr>
        <p:spPr>
          <a:xfrm>
            <a:off x="701674" y="4473575"/>
            <a:ext cx="5858151" cy="4264908"/>
          </a:xfrm>
        </p:spPr>
        <p:txBody>
          <a:bodyPr/>
          <a:lstStyle/>
          <a:p>
            <a:r>
              <a:rPr lang="en-US" b="1" dirty="0">
                <a:solidFill>
                  <a:schemeClr val="tx1"/>
                </a:solidFill>
              </a:rPr>
              <a:t>Department</a:t>
            </a:r>
            <a:r>
              <a:rPr lang="en-US" b="1" baseline="0" dirty="0">
                <a:solidFill>
                  <a:schemeClr val="tx1"/>
                </a:solidFill>
              </a:rPr>
              <a:t> Staff</a:t>
            </a:r>
            <a:endParaRPr lang="en-US" b="1" dirty="0">
              <a:solidFill>
                <a:schemeClr val="tx1"/>
              </a:solidFill>
            </a:endParaRPr>
          </a:p>
          <a:p>
            <a:pPr eaLnBrk="1" hangingPunct="1">
              <a:lnSpc>
                <a:spcPct val="80000"/>
              </a:lnSpc>
              <a:buFontTx/>
              <a:buNone/>
              <a:defRPr/>
            </a:pPr>
            <a:r>
              <a:rPr lang="en-CA" sz="1200" b="1" kern="1200" dirty="0">
                <a:latin typeface="+mn-lt"/>
                <a:ea typeface="+mn-ea"/>
                <a:cs typeface="+mn-cs"/>
              </a:rPr>
              <a:t>Water Operations Consultant</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Acts in the capacity of an operator-in-charge to identified community water treatment facilities.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Works directly with community operators in a guiding, mentoring and supervisory role.</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Coordinates with local leadership to ensure compliance with provision of safe drinking water.</a:t>
            </a:r>
            <a:endParaRPr lang="en-CA" sz="1200" kern="1200" baseline="0" dirty="0">
              <a:solidFill>
                <a:schemeClr val="tx1"/>
              </a:solidFill>
              <a:effectLst/>
              <a:latin typeface="+mn-lt"/>
              <a:ea typeface="+mn-ea"/>
              <a:cs typeface="+mn-cs"/>
            </a:endParaRPr>
          </a:p>
          <a:p>
            <a:pPr>
              <a:spcBef>
                <a:spcPts val="0"/>
              </a:spcBef>
            </a:pPr>
            <a:r>
              <a:rPr lang="en-CA" dirty="0">
                <a:effectLst/>
                <a:latin typeface="Calibri" panose="020F0502020204030204" pitchFamily="34" charset="0"/>
                <a:ea typeface="Aptos" panose="020B0004020202020204" pitchFamily="34" charset="0"/>
              </a:rPr>
              <a:t>These positions are new and were created to assist communities in addressing the requirements of the Water and Wastewater Facility Operators Regulation. This regulation requires communities to have an operator-in-charge of their water and wastewater systems that is certified to the level of their facilities. Most water and wastewater treatment plants are Class 2 facilities. It takes at least three years and several courses and exams to train an operator to that level and many communities were having trouble finding and keeping properly certified operators. This consultant can act as a remote operator-in-charge on a temporary basis, until such time as the local operator can get properly certified. Operators-in-charge are appointed via a Table of Organization (TOO) that is adopted by council resolution. The TOO is an </a:t>
            </a:r>
            <a:r>
              <a:rPr lang="en-CA" dirty="0">
                <a:latin typeface="Calibri" panose="020F0502020204030204" pitchFamily="34" charset="0"/>
                <a:ea typeface="Aptos" panose="020B0004020202020204" pitchFamily="34" charset="0"/>
              </a:rPr>
              <a:t>o</a:t>
            </a:r>
            <a:r>
              <a:rPr lang="en-CA" dirty="0">
                <a:effectLst/>
                <a:latin typeface="Calibri" panose="020F0502020204030204" pitchFamily="34" charset="0"/>
                <a:ea typeface="Aptos" panose="020B0004020202020204" pitchFamily="34" charset="0"/>
              </a:rPr>
              <a:t>rganizational chart for your water and wastewater facilities that identifies the facility owner, the responsible operator-in-charge and all operators working under them. Tables of Organization are required by the regulation.</a:t>
            </a:r>
            <a:endParaRPr lang="en-CA" b="1" kern="1200" dirty="0">
              <a:highlight>
                <a:srgbClr val="FFFF00"/>
              </a:highlight>
              <a:latin typeface="+mn-lt"/>
              <a:ea typeface="+mn-ea"/>
              <a:cs typeface="+mn-cs"/>
            </a:endParaRPr>
          </a:p>
        </p:txBody>
      </p:sp>
      <p:sp>
        <p:nvSpPr>
          <p:cNvPr id="4" name="Slide Number Placeholder 3">
            <a:extLst>
              <a:ext uri="{FF2B5EF4-FFF2-40B4-BE49-F238E27FC236}">
                <a16:creationId xmlns:a16="http://schemas.microsoft.com/office/drawing/2014/main" id="{52F85A82-8B84-9BC4-869D-D457F99546F5}"/>
              </a:ext>
            </a:extLst>
          </p:cNvPr>
          <p:cNvSpPr>
            <a:spLocks noGrp="1"/>
          </p:cNvSpPr>
          <p:nvPr>
            <p:ph type="sldNum" sz="quarter" idx="10"/>
          </p:nvPr>
        </p:nvSpPr>
        <p:spPr/>
        <p:txBody>
          <a:bodyPr/>
          <a:lstStyle/>
          <a:p>
            <a:pPr>
              <a:defRPr/>
            </a:pPr>
            <a:fld id="{7410456D-5B60-4147-AEFC-FDF2F05BA408}" type="slidenum">
              <a:rPr lang="en-CA" smtClean="0"/>
              <a:pPr>
                <a:defRPr/>
              </a:pPr>
              <a:t>44</a:t>
            </a:fld>
            <a:endParaRPr lang="en-CA"/>
          </a:p>
        </p:txBody>
      </p:sp>
    </p:spTree>
    <p:extLst>
      <p:ext uri="{BB962C8B-B14F-4D97-AF65-F5344CB8AC3E}">
        <p14:creationId xmlns:p14="http://schemas.microsoft.com/office/powerpoint/2010/main" val="399440268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Department Staff</a:t>
            </a:r>
          </a:p>
          <a:p>
            <a:pPr eaLnBrk="1" hangingPunct="1">
              <a:lnSpc>
                <a:spcPct val="80000"/>
              </a:lnSpc>
              <a:buFontTx/>
              <a:buNone/>
              <a:defRPr/>
            </a:pPr>
            <a:r>
              <a:rPr lang="en-CA" sz="1200" b="1" kern="1200" dirty="0">
                <a:latin typeface="+mn-lt"/>
                <a:ea typeface="+mn-ea"/>
                <a:cs typeface="+mn-cs"/>
              </a:rPr>
              <a:t>Workplace Safety and Health Consultant</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Assists communities to comply</a:t>
            </a:r>
            <a:r>
              <a:rPr lang="en-CA" sz="1200" kern="1200" baseline="0" dirty="0">
                <a:solidFill>
                  <a:schemeClr val="tx1"/>
                </a:solidFill>
                <a:latin typeface="+mn-lt"/>
                <a:ea typeface="+mn-ea"/>
                <a:cs typeface="+mn-cs"/>
              </a:rPr>
              <a:t> with</a:t>
            </a:r>
            <a:r>
              <a:rPr lang="en-CA" sz="1200" kern="1200" dirty="0">
                <a:solidFill>
                  <a:schemeClr val="tx1"/>
                </a:solidFill>
                <a:latin typeface="+mn-lt"/>
                <a:ea typeface="+mn-ea"/>
                <a:cs typeface="+mn-cs"/>
              </a:rPr>
              <a:t> workplace safety and health (WSH) requirements.</a:t>
            </a:r>
          </a:p>
          <a:p>
            <a:pPr marL="628650" lvl="1" indent="-171450">
              <a:buFont typeface="Arial" panose="020B0604020202020204" pitchFamily="34" charset="0"/>
              <a:buChar char="•"/>
            </a:pPr>
            <a:r>
              <a:rPr lang="en-US" sz="1200" dirty="0"/>
              <a:t>Supports a safe, injury-free workplace for communities, employees</a:t>
            </a:r>
            <a:r>
              <a:rPr lang="en-US" sz="1200" baseline="0" dirty="0"/>
              <a:t> </a:t>
            </a:r>
            <a:r>
              <a:rPr lang="en-US" sz="1200" dirty="0"/>
              <a:t>and the public.</a:t>
            </a:r>
            <a:endParaRPr lang="en-CA" sz="1200" dirty="0"/>
          </a:p>
          <a:p>
            <a:pPr marL="628650" lvl="1" indent="-171450">
              <a:buFont typeface="Arial" panose="020B0604020202020204" pitchFamily="34" charset="0"/>
              <a:buChar char="•"/>
            </a:pPr>
            <a:r>
              <a:rPr lang="en-US" sz="1200" dirty="0"/>
              <a:t>Performs two annual inspections to verify</a:t>
            </a:r>
            <a:r>
              <a:rPr lang="en-US" sz="1200" baseline="0" dirty="0"/>
              <a:t> compliance with </a:t>
            </a:r>
            <a:r>
              <a:rPr lang="en-US" sz="1200" dirty="0"/>
              <a:t>the WSH regulation. Works with councils and community employees to create an understanding of obligations as employers regarding the operation and maintenance of community infrastructure and equipment.</a:t>
            </a:r>
          </a:p>
          <a:p>
            <a:pPr marL="628650" lvl="1" indent="-171450">
              <a:buFont typeface="Arial" panose="020B0604020202020204" pitchFamily="34" charset="0"/>
              <a:buChar char="•"/>
            </a:pPr>
            <a:r>
              <a:rPr lang="en-US" sz="1200" dirty="0"/>
              <a:t>Arranges</a:t>
            </a:r>
            <a:r>
              <a:rPr lang="en-US" sz="1200" baseline="0" dirty="0"/>
              <a:t> required WSH training for communities.</a:t>
            </a:r>
            <a:endParaRPr lang="en-CA" sz="1200" dirty="0"/>
          </a:p>
          <a:p>
            <a:pPr marL="628650" lvl="1" indent="-171450">
              <a:buFont typeface="Arial" panose="020B0604020202020204" pitchFamily="34" charset="0"/>
              <a:buChar char="•"/>
            </a:pPr>
            <a:r>
              <a:rPr lang="en-US" sz="1200" dirty="0"/>
              <a:t>Follows-up with community councils to develop plans to resolve WSH issues.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45</a:t>
            </a:fld>
            <a:endParaRPr lang="en-CA"/>
          </a:p>
        </p:txBody>
      </p:sp>
    </p:spTree>
    <p:extLst>
      <p:ext uri="{BB962C8B-B14F-4D97-AF65-F5344CB8AC3E}">
        <p14:creationId xmlns:p14="http://schemas.microsoft.com/office/powerpoint/2010/main" val="150973037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Department Staff</a:t>
            </a:r>
            <a:endParaRPr lang="en-US" sz="1200" dirty="0">
              <a:solidFill>
                <a:schemeClr val="tx1"/>
              </a:solidFill>
            </a:endParaRPr>
          </a:p>
          <a:p>
            <a:pPr eaLnBrk="1" hangingPunct="1">
              <a:lnSpc>
                <a:spcPct val="90000"/>
              </a:lnSpc>
              <a:buFontTx/>
              <a:buNone/>
              <a:defRPr/>
            </a:pPr>
            <a:r>
              <a:rPr lang="en-CA" sz="1200" b="1" kern="1200" dirty="0">
                <a:solidFill>
                  <a:schemeClr val="tx1"/>
                </a:solidFill>
                <a:latin typeface="+mn-lt"/>
                <a:ea typeface="+mn-ea"/>
                <a:cs typeface="+mn-cs"/>
              </a:rPr>
              <a:t>Protective Services Consultant</a:t>
            </a:r>
          </a:p>
          <a:p>
            <a:pPr eaLnBrk="1" hangingPunct="1">
              <a:lnSpc>
                <a:spcPct val="90000"/>
              </a:lnSpc>
              <a:defRPr/>
            </a:pPr>
            <a:r>
              <a:rPr lang="en-CA" sz="1200" kern="1200" dirty="0">
                <a:solidFill>
                  <a:schemeClr val="tx1"/>
                </a:solidFill>
                <a:latin typeface="+mn-lt"/>
                <a:ea typeface="+mn-ea"/>
                <a:cs typeface="+mn-cs"/>
              </a:rPr>
              <a:t>Supports improved local capacity to respond to public safety concerns in the following program areas: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Fire</a:t>
            </a:r>
            <a:r>
              <a:rPr lang="en-CA" sz="1200" i="1" kern="1200" dirty="0">
                <a:solidFill>
                  <a:schemeClr val="tx1"/>
                </a:solidFill>
                <a:effectLst/>
                <a:latin typeface="+mn-lt"/>
                <a:ea typeface="+mn-ea"/>
                <a:cs typeface="+mn-cs"/>
              </a:rPr>
              <a:t> – </a:t>
            </a:r>
            <a:r>
              <a:rPr lang="en-CA" sz="1200" kern="1200" dirty="0">
                <a:solidFill>
                  <a:schemeClr val="tx1"/>
                </a:solidFill>
                <a:effectLst/>
                <a:latin typeface="+mn-lt"/>
                <a:ea typeface="+mn-ea"/>
                <a:cs typeface="+mn-cs"/>
              </a:rPr>
              <a:t>supports community based training and proper maintenance of equipment and </a:t>
            </a:r>
            <a:r>
              <a:rPr lang="en-US" sz="1200" kern="1200" dirty="0">
                <a:solidFill>
                  <a:schemeClr val="tx1"/>
                </a:solidFill>
                <a:effectLst/>
                <a:latin typeface="+mn-lt"/>
                <a:ea typeface="+mn-ea"/>
                <a:cs typeface="+mn-cs"/>
              </a:rPr>
              <a:t>infrastructure.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Community safety</a:t>
            </a:r>
            <a:r>
              <a:rPr lang="en-US" sz="1200" kern="1200" baseline="0" dirty="0">
                <a:solidFill>
                  <a:schemeClr val="tx1"/>
                </a:solidFill>
                <a:effectLst/>
                <a:latin typeface="+mn-lt"/>
                <a:ea typeface="+mn-ea"/>
                <a:cs typeface="+mn-cs"/>
              </a:rPr>
              <a:t> officer – supports participating communities in the delivery and implementation of the program.</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Emergency planning</a:t>
            </a:r>
            <a:r>
              <a:rPr lang="en-CA" sz="1200" i="1" kern="1200" dirty="0">
                <a:solidFill>
                  <a:schemeClr val="tx1"/>
                </a:solidFill>
                <a:effectLst/>
                <a:latin typeface="+mn-lt"/>
                <a:ea typeface="+mn-ea"/>
                <a:cs typeface="+mn-cs"/>
              </a:rPr>
              <a:t> </a:t>
            </a:r>
            <a:r>
              <a:rPr lang="en-CA" sz="1200" i="0" kern="1200" dirty="0">
                <a:solidFill>
                  <a:schemeClr val="tx1"/>
                </a:solidFill>
                <a:effectLst/>
                <a:latin typeface="+mn-lt"/>
                <a:ea typeface="+mn-ea"/>
                <a:cs typeface="+mn-cs"/>
              </a:rPr>
              <a:t>and</a:t>
            </a:r>
            <a:r>
              <a:rPr lang="en-CA" sz="1200" i="0" kern="1200" baseline="0" dirty="0">
                <a:solidFill>
                  <a:schemeClr val="tx1"/>
                </a:solidFill>
                <a:effectLst/>
                <a:latin typeface="+mn-lt"/>
                <a:ea typeface="+mn-ea"/>
                <a:cs typeface="+mn-cs"/>
              </a:rPr>
              <a:t> </a:t>
            </a:r>
            <a:r>
              <a:rPr lang="en-CA" sz="1200" i="0" kern="1200" dirty="0">
                <a:solidFill>
                  <a:schemeClr val="tx1"/>
                </a:solidFill>
                <a:effectLst/>
                <a:latin typeface="+mn-lt"/>
                <a:ea typeface="+mn-ea"/>
                <a:cs typeface="+mn-cs"/>
              </a:rPr>
              <a:t>preparedness</a:t>
            </a:r>
            <a:r>
              <a:rPr lang="en-CA" sz="1200" i="0" kern="1200" baseline="0" dirty="0">
                <a:solidFill>
                  <a:schemeClr val="tx1"/>
                </a:solidFill>
                <a:effectLst/>
                <a:latin typeface="+mn-lt"/>
                <a:ea typeface="+mn-ea"/>
                <a:cs typeface="+mn-cs"/>
              </a:rPr>
              <a:t> </a:t>
            </a:r>
            <a:r>
              <a:rPr lang="en-CA" sz="1200" i="1" kern="120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ensures the community emergency plan is updated. Assists with community risk assessment and 911. Assists</a:t>
            </a:r>
            <a:r>
              <a:rPr lang="en-CA" sz="1200" kern="1200" baseline="0" dirty="0">
                <a:solidFill>
                  <a:schemeClr val="tx1"/>
                </a:solidFill>
                <a:effectLst/>
                <a:latin typeface="+mn-lt"/>
                <a:ea typeface="+mn-ea"/>
                <a:cs typeface="+mn-cs"/>
              </a:rPr>
              <a:t> with coordinating and responding to emergency events.</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46</a:t>
            </a:fld>
            <a:endParaRPr lang="en-CA"/>
          </a:p>
        </p:txBody>
      </p:sp>
    </p:spTree>
    <p:extLst>
      <p:ext uri="{BB962C8B-B14F-4D97-AF65-F5344CB8AC3E}">
        <p14:creationId xmlns:p14="http://schemas.microsoft.com/office/powerpoint/2010/main" val="270933527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Department Staff</a:t>
            </a:r>
          </a:p>
          <a:p>
            <a:r>
              <a:rPr lang="en-CA" sz="1200" b="1" kern="1200" dirty="0">
                <a:solidFill>
                  <a:schemeClr val="tx1"/>
                </a:solidFill>
                <a:latin typeface="+mn-lt"/>
                <a:ea typeface="+mn-ea"/>
                <a:cs typeface="+mn-cs"/>
              </a:rPr>
              <a:t>Land Development Consultant</a:t>
            </a:r>
          </a:p>
          <a:p>
            <a:r>
              <a:rPr lang="en-CA" sz="1200" b="0" kern="1200" dirty="0">
                <a:solidFill>
                  <a:schemeClr val="tx1"/>
                </a:solidFill>
                <a:ea typeface="+mn-ea"/>
                <a:cs typeface="+mn-cs"/>
              </a:rPr>
              <a:t>This position was formerly the Community and Resource Development Consultant.</a:t>
            </a:r>
          </a:p>
          <a:p>
            <a:pPr marL="628650" lvl="1" indent="-171450" eaLnBrk="1" hangingPunct="1">
              <a:lnSpc>
                <a:spcPct val="80000"/>
              </a:lnSpc>
              <a:buFont typeface="Arial" panose="020B0604020202020204" pitchFamily="34" charset="0"/>
              <a:buChar char="•"/>
              <a:defRPr/>
            </a:pPr>
            <a:r>
              <a:rPr lang="en-US" dirty="0">
                <a:effectLst/>
                <a:ea typeface="Times New Roman" panose="02020603050405020304" pitchFamily="18" charset="0"/>
              </a:rPr>
              <a:t>promotes, assists and supports communities with all land related matters, including:</a:t>
            </a:r>
          </a:p>
          <a:p>
            <a:pPr marL="1085850" lvl="2" indent="-171450" eaLnBrk="1" hangingPunct="1">
              <a:lnSpc>
                <a:spcPct val="80000"/>
              </a:lnSpc>
              <a:buFont typeface="Arial" panose="020B0604020202020204" pitchFamily="34" charset="0"/>
              <a:buChar char="•"/>
              <a:defRPr/>
            </a:pPr>
            <a:r>
              <a:rPr lang="en-US" dirty="0">
                <a:effectLst/>
                <a:ea typeface="Times New Roman" panose="02020603050405020304" pitchFamily="18" charset="0"/>
              </a:rPr>
              <a:t>lot development</a:t>
            </a:r>
          </a:p>
          <a:p>
            <a:pPr marL="1085850" lvl="2" indent="-171450" eaLnBrk="1" hangingPunct="1">
              <a:lnSpc>
                <a:spcPct val="80000"/>
              </a:lnSpc>
              <a:buFont typeface="Arial" panose="020B0604020202020204" pitchFamily="34" charset="0"/>
              <a:buChar char="•"/>
              <a:defRPr/>
            </a:pPr>
            <a:r>
              <a:rPr lang="en-US" dirty="0">
                <a:effectLst/>
                <a:ea typeface="Times New Roman" panose="02020603050405020304" pitchFamily="18" charset="0"/>
              </a:rPr>
              <a:t>land use planning and zoning</a:t>
            </a:r>
          </a:p>
          <a:p>
            <a:pPr marL="1085850" lvl="2" indent="-171450" eaLnBrk="1" hangingPunct="1">
              <a:lnSpc>
                <a:spcPct val="80000"/>
              </a:lnSpc>
              <a:buFont typeface="Arial" panose="020B0604020202020204" pitchFamily="34" charset="0"/>
              <a:buChar char="•"/>
              <a:defRPr/>
            </a:pPr>
            <a:r>
              <a:rPr lang="en-US" dirty="0">
                <a:effectLst/>
                <a:ea typeface="Times New Roman" panose="02020603050405020304" pitchFamily="18" charset="0"/>
              </a:rPr>
              <a:t>crown land circulars and dispositions</a:t>
            </a:r>
          </a:p>
          <a:p>
            <a:pPr marL="1085850" lvl="2" indent="-171450" eaLnBrk="1" hangingPunct="1">
              <a:lnSpc>
                <a:spcPct val="80000"/>
              </a:lnSpc>
              <a:buFont typeface="Arial" panose="020B0604020202020204" pitchFamily="34" charset="0"/>
              <a:buChar char="•"/>
              <a:defRPr/>
            </a:pPr>
            <a:r>
              <a:rPr lang="en-US" dirty="0">
                <a:effectLst/>
                <a:ea typeface="Times New Roman" panose="02020603050405020304" pitchFamily="18" charset="0"/>
              </a:rPr>
              <a:t>mapping and subdivision development.</a:t>
            </a:r>
            <a:endParaRPr lang="en-CA" kern="1200" dirty="0">
              <a:solidFill>
                <a:schemeClr val="tx1"/>
              </a:solidFill>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47</a:t>
            </a:fld>
            <a:endParaRPr lang="en-CA"/>
          </a:p>
        </p:txBody>
      </p:sp>
    </p:spTree>
    <p:extLst>
      <p:ext uri="{BB962C8B-B14F-4D97-AF65-F5344CB8AC3E}">
        <p14:creationId xmlns:p14="http://schemas.microsoft.com/office/powerpoint/2010/main" val="319961432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Department</a:t>
            </a:r>
            <a:r>
              <a:rPr lang="en-CA" b="1" baseline="0" dirty="0"/>
              <a:t> Staff</a:t>
            </a:r>
          </a:p>
          <a:p>
            <a:r>
              <a:rPr lang="en-CA" b="1" baseline="0" dirty="0"/>
              <a:t>Northern Affairs Fund (NAF):</a:t>
            </a:r>
          </a:p>
          <a:p>
            <a:r>
              <a:rPr lang="en-CA" b="0" baseline="0" dirty="0"/>
              <a:t>This office is comprised of the following staff who work closely with NA to support the NACs through administration of the NAF operations, taxation, financial audits and Municipal Employees Benefits Program or MEBP. Offices are located in Winnipeg and Thompson.</a:t>
            </a:r>
          </a:p>
          <a:p>
            <a:pPr>
              <a:spcBef>
                <a:spcPts val="0"/>
              </a:spcBef>
            </a:pPr>
            <a:endParaRPr lang="en-CA" b="0" baseline="0" dirty="0"/>
          </a:p>
          <a:p>
            <a:r>
              <a:rPr lang="en-CA" b="0" baseline="0" dirty="0"/>
              <a:t>For more detail on the activities, programs and supports provided to communities from NA and NAF obtain a copy of the department’s annual report on the Manitoba government website. In addition, the department maintains and distributes quarterly to communities the Community Elected Officials and Employee Listing which contains the contact information of department staff located in NA and NAF.</a:t>
            </a:r>
            <a:endParaRPr lang="en-CA" b="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48</a:t>
            </a:fld>
            <a:endParaRPr lang="en-CA"/>
          </a:p>
        </p:txBody>
      </p:sp>
    </p:spTree>
    <p:extLst>
      <p:ext uri="{BB962C8B-B14F-4D97-AF65-F5344CB8AC3E}">
        <p14:creationId xmlns:p14="http://schemas.microsoft.com/office/powerpoint/2010/main" val="220787166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49</a:t>
            </a:fld>
            <a:endParaRPr lang="en-CA"/>
          </a:p>
        </p:txBody>
      </p:sp>
    </p:spTree>
    <p:extLst>
      <p:ext uri="{BB962C8B-B14F-4D97-AF65-F5344CB8AC3E}">
        <p14:creationId xmlns:p14="http://schemas.microsoft.com/office/powerpoint/2010/main" val="509660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b="1" dirty="0"/>
              <a:t>Good vs Weak Governance</a:t>
            </a:r>
          </a:p>
          <a:p>
            <a:pPr marL="0" indent="0">
              <a:buFont typeface="Arial" panose="020B0604020202020204" pitchFamily="34" charset="0"/>
              <a:buNone/>
            </a:pPr>
            <a:r>
              <a:rPr lang="en-CA" b="0" dirty="0"/>
              <a:t>Review slide.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a:t>
            </a:fld>
            <a:endParaRPr lang="en-CA"/>
          </a:p>
        </p:txBody>
      </p:sp>
    </p:spTree>
    <p:extLst>
      <p:ext uri="{BB962C8B-B14F-4D97-AF65-F5344CB8AC3E}">
        <p14:creationId xmlns:p14="http://schemas.microsoft.com/office/powerpoint/2010/main" val="398893594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solidFill>
                  <a:schemeClr val="tx1"/>
                </a:solidFill>
                <a:latin typeface="+mn-lt"/>
              </a:rPr>
              <a:t>Meeting Management</a:t>
            </a:r>
          </a:p>
          <a:p>
            <a:pPr marL="628650" lvl="1" indent="-171450" eaLnBrk="1" hangingPunct="1">
              <a:buFont typeface="Arial" panose="020B0604020202020204" pitchFamily="34" charset="0"/>
              <a:buChar char="•"/>
            </a:pPr>
            <a:r>
              <a:rPr lang="en-CA" altLang="en-US" sz="1200" dirty="0">
                <a:latin typeface="+mn-lt"/>
              </a:rPr>
              <a:t>Council determines date and time of at least 10 regular meetings per year as adopted in their rules of procedure.</a:t>
            </a:r>
          </a:p>
          <a:p>
            <a:pPr marL="628650" lvl="1" indent="-171450" eaLnBrk="1" hangingPunct="1">
              <a:buFont typeface="Arial" panose="020B0604020202020204" pitchFamily="34" charset="0"/>
              <a:buChar char="•"/>
            </a:pPr>
            <a:r>
              <a:rPr lang="en-CA" altLang="en-US" sz="1200" dirty="0">
                <a:latin typeface="+mn-lt"/>
              </a:rPr>
              <a:t>The mayor may call special meetings</a:t>
            </a:r>
            <a:r>
              <a:rPr lang="en-CA" altLang="en-US" sz="1200" baseline="0" dirty="0">
                <a:latin typeface="+mn-lt"/>
              </a:rPr>
              <a:t> as permitted under s. 128(1) of the act – </a:t>
            </a:r>
            <a:r>
              <a:rPr lang="en-CA" altLang="en-US" sz="1200" b="0" i="0" baseline="0" dirty="0">
                <a:latin typeface="+mn-lt"/>
              </a:rPr>
              <a:t>proper notice must be provided to all council members in accordance with the notice requirement outlined in the rules of procedure. </a:t>
            </a:r>
            <a:endParaRPr lang="en-CA" altLang="en-US" sz="1200" b="0" i="0" dirty="0">
              <a:latin typeface="+mn-lt"/>
            </a:endParaRPr>
          </a:p>
          <a:p>
            <a:pPr marL="628650" lvl="1" indent="-171450" eaLnBrk="1" hangingPunct="1">
              <a:buFont typeface="Arial" panose="020B0604020202020204" pitchFamily="34" charset="0"/>
              <a:buChar char="•"/>
            </a:pPr>
            <a:r>
              <a:rPr lang="en-CA" altLang="en-US" sz="1200" dirty="0">
                <a:latin typeface="+mn-lt"/>
              </a:rPr>
              <a:t>Council meetings are open to the public</a:t>
            </a:r>
            <a:r>
              <a:rPr lang="en-CA" altLang="en-US" sz="1200" baseline="0" dirty="0">
                <a:latin typeface="+mn-lt"/>
              </a:rPr>
              <a:t> – </a:t>
            </a:r>
            <a:r>
              <a:rPr lang="en-CA" altLang="en-US" sz="1200" b="0" i="0" baseline="0" dirty="0">
                <a:latin typeface="+mn-lt"/>
              </a:rPr>
              <a:t>residents can participate as observers, but must request, in advance, to be placed on the agenda to table a topic.</a:t>
            </a:r>
            <a:endParaRPr lang="en-CA" altLang="en-US" sz="1200" b="0" i="0" dirty="0">
              <a:latin typeface="+mn-lt"/>
            </a:endParaRP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CA" altLang="en-US" sz="1200" dirty="0">
                <a:latin typeface="+mn-lt"/>
              </a:rPr>
              <a:t>If a council member is absent for the full duration of three consecutive regular council meetings without prior approval by council resolution for the leave granted by a resolution</a:t>
            </a:r>
            <a:r>
              <a:rPr lang="en-CA" altLang="en-US" sz="1200" baseline="0" dirty="0">
                <a:latin typeface="+mn-lt"/>
              </a:rPr>
              <a:t> passed at any of three meetings, a prior meeting or the next meeting following the third absence</a:t>
            </a:r>
            <a:r>
              <a:rPr lang="en-CA" altLang="en-US" sz="1200" dirty="0">
                <a:latin typeface="+mn-lt"/>
              </a:rPr>
              <a:t>, the member is deemed to have resigned (per s. </a:t>
            </a:r>
            <a:r>
              <a:rPr lang="en-CA" altLang="en-US" sz="1200" baseline="0" dirty="0">
                <a:latin typeface="+mn-lt"/>
              </a:rPr>
              <a:t>86(2) of </a:t>
            </a:r>
            <a:r>
              <a:rPr lang="en-CA" altLang="en-US" sz="1200" dirty="0">
                <a:latin typeface="+mn-lt"/>
              </a:rPr>
              <a:t>the act).</a:t>
            </a:r>
            <a:r>
              <a:rPr lang="en-CA" altLang="en-US" sz="1200" baseline="0" dirty="0">
                <a:latin typeface="+mn-lt"/>
              </a:rPr>
              <a:t> Council would pass a resolution identifying the dates of the three regular meetings missed and decision on filling the vacant seat in accordance with the requirements of the legislation, ex. direct SEO to proceed with a by-election or holding off (per s. 92(1) of the act).</a:t>
            </a:r>
            <a:endParaRPr lang="en-CA" altLang="en-US" sz="1200" dirty="0">
              <a:latin typeface="+mn-lt"/>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50</a:t>
            </a:fld>
            <a:endParaRPr lang="en-CA"/>
          </a:p>
        </p:txBody>
      </p:sp>
    </p:spTree>
    <p:extLst>
      <p:ext uri="{BB962C8B-B14F-4D97-AF65-F5344CB8AC3E}">
        <p14:creationId xmlns:p14="http://schemas.microsoft.com/office/powerpoint/2010/main" val="192820844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solidFill>
                  <a:schemeClr val="tx1"/>
                </a:solidFill>
                <a:latin typeface="+mn-lt"/>
              </a:rPr>
              <a:t>Meeting Management</a:t>
            </a:r>
          </a:p>
          <a:p>
            <a:r>
              <a:rPr lang="en-CA" b="1" dirty="0"/>
              <a:t>Definition:</a:t>
            </a:r>
          </a:p>
          <a:p>
            <a:pPr marL="171450" indent="-171450">
              <a:buFont typeface="Arial" panose="020B0604020202020204" pitchFamily="34" charset="0"/>
              <a:buChar char="•"/>
            </a:pPr>
            <a:r>
              <a:rPr lang="en-CA" dirty="0"/>
              <a:t>A council meeting as defined in the act means a regular or special meeting of council, but does not include a public meeting held by a council.</a:t>
            </a:r>
          </a:p>
          <a:p>
            <a:pPr marL="628650" lvl="1" indent="-171450">
              <a:buFont typeface="Arial" panose="020B0604020202020204" pitchFamily="34" charset="0"/>
              <a:buChar char="•"/>
            </a:pPr>
            <a:r>
              <a:rPr lang="en-CA" dirty="0"/>
              <a:t>Where a council is required by legislation to hold a public meeting the requirements as outlined under s. 130 of the act must be followed including any other public meeting procedures outlined in councils rules of procedure document.</a:t>
            </a:r>
          </a:p>
          <a:p>
            <a:pPr marL="1085850" lvl="2" indent="-171450">
              <a:buFont typeface="Arial" panose="020B0604020202020204" pitchFamily="34" charset="0"/>
              <a:buChar char="•"/>
            </a:pPr>
            <a:r>
              <a:rPr lang="en-CA" dirty="0"/>
              <a:t>One example of when a council is required to hold a public meeting is prior to adopting the annual management plan, so the public can be properly consulted on the plan and voice their concerns in relation to the plan or provide feedback.</a:t>
            </a:r>
          </a:p>
          <a:p>
            <a:pPr marL="360363" indent="-171450">
              <a:buFont typeface="Arial" panose="020B0604020202020204" pitchFamily="34" charset="0"/>
              <a:buChar char="•"/>
            </a:pPr>
            <a:endParaRPr lang="en-CA" dirty="0">
              <a:solidFill>
                <a:schemeClr val="tx1"/>
              </a:solidFill>
              <a:latin typeface="+mn-lt"/>
            </a:endParaRPr>
          </a:p>
          <a:p>
            <a:endParaRPr lang="en-CA" b="1" dirty="0">
              <a:solidFill>
                <a:schemeClr val="tx1"/>
              </a:solidFill>
              <a:effectLst>
                <a:outerShdw blurRad="38100" dist="38100" dir="2700000" algn="tl">
                  <a:srgbClr val="C0C0C0"/>
                </a:outerShdw>
              </a:effectLst>
              <a:latin typeface="+mn-lt"/>
            </a:endParaRPr>
          </a:p>
          <a:p>
            <a:endParaRPr lang="en-CA" b="1" dirty="0">
              <a:solidFill>
                <a:schemeClr val="tx1"/>
              </a:solidFill>
              <a:effectLst>
                <a:outerShdw blurRad="38100" dist="38100" dir="2700000" algn="tl">
                  <a:srgbClr val="C0C0C0"/>
                </a:outerShdw>
              </a:effectLst>
              <a:latin typeface="+mn-lt"/>
            </a:endParaRPr>
          </a:p>
          <a:p>
            <a:endParaRPr lang="en-CA" b="1" dirty="0">
              <a:solidFill>
                <a:schemeClr val="tx1"/>
              </a:solidFill>
              <a:effectLst>
                <a:outerShdw blurRad="38100" dist="38100" dir="2700000" algn="tl">
                  <a:srgbClr val="C0C0C0"/>
                </a:outerShdw>
              </a:effectLst>
              <a:latin typeface="+mn-lt"/>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51</a:t>
            </a:fld>
            <a:endParaRPr lang="en-CA"/>
          </a:p>
        </p:txBody>
      </p:sp>
    </p:spTree>
    <p:extLst>
      <p:ext uri="{BB962C8B-B14F-4D97-AF65-F5344CB8AC3E}">
        <p14:creationId xmlns:p14="http://schemas.microsoft.com/office/powerpoint/2010/main" val="74802506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dirty="0">
                <a:solidFill>
                  <a:schemeClr val="tx1"/>
                </a:solidFill>
              </a:rPr>
              <a:t>Meeting Management</a:t>
            </a:r>
          </a:p>
          <a:p>
            <a:pPr marL="0" indent="0" eaLnBrk="1" hangingPunct="1">
              <a:buFontTx/>
              <a:buNone/>
              <a:defRPr/>
            </a:pPr>
            <a:r>
              <a:rPr lang="en-CA" sz="1200" b="1" dirty="0"/>
              <a:t>Duties of CAO:</a:t>
            </a:r>
          </a:p>
          <a:p>
            <a:pPr marL="628650" lvl="1" indent="-171450" eaLnBrk="1" hangingPunct="1">
              <a:buFont typeface="Arial" panose="020B0604020202020204" pitchFamily="34" charset="0"/>
              <a:buChar char="•"/>
              <a:defRPr/>
            </a:pPr>
            <a:r>
              <a:rPr lang="en-CA" sz="1200" dirty="0"/>
              <a:t>Prepares and distributes meeting agendas</a:t>
            </a:r>
            <a:r>
              <a:rPr lang="en-CA" sz="1200" b="0" i="0" baseline="0" dirty="0"/>
              <a:t> in advance to allow for sufficient time to review.</a:t>
            </a:r>
            <a:endParaRPr lang="en-CA" sz="1200" b="0" i="0" dirty="0"/>
          </a:p>
          <a:p>
            <a:pPr marL="628650" lvl="1" indent="-171450" eaLnBrk="1" hangingPunct="1">
              <a:buFont typeface="Arial" panose="020B0604020202020204" pitchFamily="34" charset="0"/>
              <a:buChar char="•"/>
              <a:defRPr/>
            </a:pPr>
            <a:r>
              <a:rPr lang="en-CA" sz="1200" dirty="0"/>
              <a:t>Prepares and presents financial statements.</a:t>
            </a:r>
          </a:p>
          <a:p>
            <a:pPr marL="628650" lvl="1" indent="-171450" eaLnBrk="1" hangingPunct="1">
              <a:buFont typeface="Arial" panose="020B0604020202020204" pitchFamily="34" charset="0"/>
              <a:buChar char="•"/>
              <a:defRPr/>
            </a:pPr>
            <a:r>
              <a:rPr lang="en-CA" sz="1200" dirty="0"/>
              <a:t>Requests approval of payables.</a:t>
            </a:r>
          </a:p>
          <a:p>
            <a:pPr marL="628650" lvl="1" indent="-171450" eaLnBrk="1" hangingPunct="1">
              <a:buFont typeface="Arial" panose="020B0604020202020204" pitchFamily="34" charset="0"/>
              <a:buChar char="•"/>
              <a:defRPr/>
            </a:pPr>
            <a:r>
              <a:rPr lang="en-CA" sz="1200" dirty="0"/>
              <a:t>Presents correspondence.</a:t>
            </a:r>
          </a:p>
          <a:p>
            <a:pPr marL="628650" lvl="1" indent="-171450" eaLnBrk="1" hangingPunct="1">
              <a:buFont typeface="Arial" panose="020B0604020202020204" pitchFamily="34" charset="0"/>
              <a:buChar char="•"/>
              <a:defRPr/>
            </a:pPr>
            <a:r>
              <a:rPr lang="en-CA" sz="1200" dirty="0"/>
              <a:t>Provides well researched reports.</a:t>
            </a:r>
          </a:p>
          <a:p>
            <a:pPr marL="628650" lvl="1" indent="-171450" eaLnBrk="1" hangingPunct="1">
              <a:buFont typeface="Arial" panose="020B0604020202020204" pitchFamily="34" charset="0"/>
              <a:buChar char="•"/>
              <a:defRPr/>
            </a:pPr>
            <a:r>
              <a:rPr lang="en-CA" sz="1200" dirty="0"/>
              <a:t>Records minutes and resolutions – resolutions are a formal expression of council’s decisions and </a:t>
            </a:r>
            <a:r>
              <a:rPr lang="en-GB" sz="1200" dirty="0">
                <a:effectLst/>
              </a:rPr>
              <a:t>m</a:t>
            </a:r>
            <a:r>
              <a:rPr lang="en-GB" sz="1200" dirty="0">
                <a:effectLst/>
                <a:ea typeface="Times New Roman" panose="02020603050405020304" pitchFamily="18" charset="0"/>
              </a:rPr>
              <a:t>inutes are the legal documentation of council’s affairs.</a:t>
            </a:r>
            <a:endParaRPr lang="en-US" sz="120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52</a:t>
            </a:fld>
            <a:endParaRPr lang="en-CA"/>
          </a:p>
        </p:txBody>
      </p:sp>
    </p:spTree>
    <p:extLst>
      <p:ext uri="{BB962C8B-B14F-4D97-AF65-F5344CB8AC3E}">
        <p14:creationId xmlns:p14="http://schemas.microsoft.com/office/powerpoint/2010/main" val="322803385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solidFill>
                  <a:schemeClr val="tx1"/>
                </a:solidFill>
              </a:rPr>
              <a:t>Meeting Management</a:t>
            </a:r>
          </a:p>
          <a:p>
            <a:pPr marL="60325" indent="-60325" eaLnBrk="1" hangingPunct="1">
              <a:buFontTx/>
              <a:buNone/>
              <a:defRPr/>
            </a:pPr>
            <a:r>
              <a:rPr lang="en-CA" sz="1200" b="1" kern="1200" dirty="0">
                <a:solidFill>
                  <a:schemeClr val="tx1"/>
                </a:solidFill>
                <a:latin typeface="+mn-lt"/>
                <a:ea typeface="+mn-ea"/>
                <a:cs typeface="+mn-cs"/>
              </a:rPr>
              <a:t>Duties of Council Members:</a:t>
            </a:r>
          </a:p>
          <a:p>
            <a:pPr marL="628650" lvl="1" indent="-171450" eaLnBrk="1" hangingPunct="1">
              <a:buFont typeface="Arial" panose="020B0604020202020204" pitchFamily="34" charset="0"/>
              <a:buChar char="•"/>
              <a:defRPr/>
            </a:pPr>
            <a:r>
              <a:rPr lang="en-CA" sz="1200" kern="1200" dirty="0">
                <a:solidFill>
                  <a:schemeClr val="tx1"/>
                </a:solidFill>
                <a:latin typeface="+mn-lt"/>
                <a:ea typeface="+mn-ea"/>
                <a:cs typeface="+mn-cs"/>
              </a:rPr>
              <a:t>Attend all council meetings and any other bodies a council member has been appointed to by council.</a:t>
            </a:r>
          </a:p>
          <a:p>
            <a:pPr marL="628650" lvl="1" indent="-171450" eaLnBrk="1" hangingPunct="1">
              <a:buFont typeface="Arial" panose="020B0604020202020204" pitchFamily="34" charset="0"/>
              <a:buChar char="•"/>
              <a:defRPr/>
            </a:pPr>
            <a:r>
              <a:rPr lang="en-CA" sz="1200" kern="1200" dirty="0">
                <a:solidFill>
                  <a:schemeClr val="tx1"/>
                </a:solidFill>
                <a:latin typeface="+mn-lt"/>
                <a:ea typeface="+mn-ea"/>
                <a:cs typeface="+mn-cs"/>
              </a:rPr>
              <a:t>Participate fully in discussions.</a:t>
            </a:r>
          </a:p>
          <a:p>
            <a:pPr marL="628650" lvl="1" indent="-171450" eaLnBrk="1" hangingPunct="1">
              <a:buFont typeface="Arial" panose="020B0604020202020204" pitchFamily="34" charset="0"/>
              <a:buChar char="•"/>
              <a:defRPr/>
            </a:pPr>
            <a:r>
              <a:rPr lang="en-CA" sz="1200" kern="1200" dirty="0">
                <a:solidFill>
                  <a:schemeClr val="tx1"/>
                </a:solidFill>
                <a:latin typeface="+mn-lt"/>
                <a:ea typeface="+mn-ea"/>
                <a:cs typeface="+mn-cs"/>
              </a:rPr>
              <a:t>Represent concerns and views of the community.</a:t>
            </a:r>
          </a:p>
          <a:p>
            <a:pPr marL="628650" lvl="1" indent="-171450" eaLnBrk="1" hangingPunct="1">
              <a:buFont typeface="Arial" panose="020B0604020202020204" pitchFamily="34" charset="0"/>
              <a:buChar char="•"/>
              <a:defRPr/>
            </a:pPr>
            <a:r>
              <a:rPr lang="en-CA" sz="1200" kern="1200" dirty="0">
                <a:solidFill>
                  <a:schemeClr val="tx1"/>
                </a:solidFill>
                <a:latin typeface="+mn-lt"/>
                <a:ea typeface="+mn-ea"/>
                <a:cs typeface="+mn-cs"/>
              </a:rPr>
              <a:t>Behave in a respectful</a:t>
            </a:r>
            <a:r>
              <a:rPr lang="en-CA" sz="1200" kern="1200" baseline="0" dirty="0">
                <a:solidFill>
                  <a:schemeClr val="tx1"/>
                </a:solidFill>
                <a:latin typeface="+mn-lt"/>
                <a:ea typeface="+mn-ea"/>
                <a:cs typeface="+mn-cs"/>
              </a:rPr>
              <a:t> </a:t>
            </a:r>
            <a:r>
              <a:rPr lang="en-CA" sz="1200" kern="1200" dirty="0">
                <a:solidFill>
                  <a:schemeClr val="tx1"/>
                </a:solidFill>
                <a:latin typeface="+mn-lt"/>
                <a:ea typeface="+mn-ea"/>
                <a:cs typeface="+mn-cs"/>
              </a:rPr>
              <a:t>(is respectful</a:t>
            </a:r>
            <a:r>
              <a:rPr lang="en-CA" sz="1200" kern="1200" baseline="0" dirty="0">
                <a:solidFill>
                  <a:schemeClr val="tx1"/>
                </a:solidFill>
                <a:latin typeface="+mn-lt"/>
                <a:ea typeface="+mn-ea"/>
                <a:cs typeface="+mn-cs"/>
              </a:rPr>
              <a:t> of others)</a:t>
            </a:r>
            <a:r>
              <a:rPr lang="en-CA" sz="1200" kern="1200" dirty="0">
                <a:solidFill>
                  <a:schemeClr val="tx1"/>
                </a:solidFill>
                <a:latin typeface="+mn-lt"/>
                <a:ea typeface="+mn-ea"/>
                <a:cs typeface="+mn-cs"/>
              </a:rPr>
              <a:t> </a:t>
            </a:r>
            <a:r>
              <a:rPr lang="en-CA" sz="1200" kern="1200" baseline="0" dirty="0">
                <a:solidFill>
                  <a:schemeClr val="tx1"/>
                </a:solidFill>
                <a:latin typeface="+mn-lt"/>
                <a:ea typeface="+mn-ea"/>
                <a:cs typeface="+mn-cs"/>
              </a:rPr>
              <a:t>and </a:t>
            </a:r>
            <a:r>
              <a:rPr lang="en-CA" sz="1200" kern="1200" dirty="0">
                <a:solidFill>
                  <a:schemeClr val="tx1"/>
                </a:solidFill>
                <a:latin typeface="+mn-lt"/>
                <a:ea typeface="+mn-ea"/>
                <a:cs typeface="+mn-cs"/>
              </a:rPr>
              <a:t>orderly manner and in</a:t>
            </a:r>
            <a:r>
              <a:rPr lang="en-CA" sz="1200" kern="1200" baseline="0" dirty="0">
                <a:solidFill>
                  <a:schemeClr val="tx1"/>
                </a:solidFill>
                <a:latin typeface="+mn-lt"/>
                <a:ea typeface="+mn-ea"/>
                <a:cs typeface="+mn-cs"/>
              </a:rPr>
              <a:t> accordance with the council member’s code of conduct and the community respectful workplace and harassment prevention policy.</a:t>
            </a:r>
          </a:p>
          <a:p>
            <a:pPr marL="628650" lvl="1" indent="-171450" eaLnBrk="1" hangingPunct="1">
              <a:buFont typeface="Arial" panose="020B0604020202020204" pitchFamily="34" charset="0"/>
              <a:buChar char="•"/>
              <a:defRPr/>
            </a:pPr>
            <a:r>
              <a:rPr lang="en-CA" sz="1200" kern="1200" baseline="0" dirty="0">
                <a:solidFill>
                  <a:schemeClr val="tx1"/>
                </a:solidFill>
                <a:latin typeface="+mn-lt"/>
                <a:ea typeface="+mn-ea"/>
                <a:cs typeface="+mn-cs"/>
              </a:rPr>
              <a:t>Keep matters discussed at a closed meeting confidential until discussed at a meeting open to the public. Failure to do so could result in the membe</a:t>
            </a:r>
            <a:r>
              <a:rPr lang="en-CA" dirty="0"/>
              <a:t>r losing their seat on council.</a:t>
            </a:r>
            <a:endParaRPr lang="en-CA" sz="1200" kern="1200" baseline="0" dirty="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CA" sz="1200" kern="1200" baseline="0" dirty="0">
                <a:solidFill>
                  <a:schemeClr val="tx1"/>
                </a:solidFill>
                <a:latin typeface="+mn-lt"/>
                <a:ea typeface="+mn-ea"/>
                <a:cs typeface="+mn-cs"/>
              </a:rPr>
              <a:t>Consider the well being and interests of the community as a whole.</a:t>
            </a:r>
            <a:endParaRPr lang="en-CA"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53</a:t>
            </a:fld>
            <a:endParaRPr lang="en-CA"/>
          </a:p>
        </p:txBody>
      </p:sp>
    </p:spTree>
    <p:extLst>
      <p:ext uri="{BB962C8B-B14F-4D97-AF65-F5344CB8AC3E}">
        <p14:creationId xmlns:p14="http://schemas.microsoft.com/office/powerpoint/2010/main" val="290103627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pPr>
            <a:r>
              <a:rPr lang="en-CA" sz="1100" b="1" dirty="0">
                <a:solidFill>
                  <a:schemeClr val="tx1"/>
                </a:solidFill>
              </a:rPr>
              <a:t>Meeting Management</a:t>
            </a:r>
          </a:p>
          <a:p>
            <a:pPr marL="60325" indent="-60325" eaLnBrk="1" hangingPunct="1">
              <a:spcBef>
                <a:spcPts val="0"/>
              </a:spcBef>
              <a:buFontTx/>
              <a:buNone/>
              <a:defRPr/>
            </a:pPr>
            <a:r>
              <a:rPr lang="en-CA" sz="1100" b="1" kern="1200" dirty="0">
                <a:solidFill>
                  <a:schemeClr val="tx1"/>
                </a:solidFill>
                <a:latin typeface="+mn-lt"/>
                <a:ea typeface="+mn-ea"/>
                <a:cs typeface="+mn-cs"/>
              </a:rPr>
              <a:t>Regular</a:t>
            </a:r>
            <a:r>
              <a:rPr lang="en-CA" sz="1100" b="1" kern="1200" baseline="0" dirty="0">
                <a:solidFill>
                  <a:schemeClr val="tx1"/>
                </a:solidFill>
                <a:latin typeface="+mn-lt"/>
                <a:ea typeface="+mn-ea"/>
                <a:cs typeface="+mn-cs"/>
              </a:rPr>
              <a:t> c</a:t>
            </a:r>
            <a:r>
              <a:rPr lang="en-CA" sz="1100" b="1" kern="1200" dirty="0">
                <a:solidFill>
                  <a:schemeClr val="tx1"/>
                </a:solidFill>
                <a:latin typeface="+mn-lt"/>
                <a:ea typeface="+mn-ea"/>
                <a:cs typeface="+mn-cs"/>
              </a:rPr>
              <a:t>ouncil</a:t>
            </a:r>
            <a:r>
              <a:rPr lang="en-CA" sz="1100" b="1" kern="1200" baseline="0" dirty="0">
                <a:solidFill>
                  <a:schemeClr val="tx1"/>
                </a:solidFill>
                <a:latin typeface="+mn-lt"/>
                <a:ea typeface="+mn-ea"/>
                <a:cs typeface="+mn-cs"/>
              </a:rPr>
              <a:t> meeting agenda items:</a:t>
            </a:r>
          </a:p>
          <a:p>
            <a:pPr marL="171450" indent="-171450" eaLnBrk="1" hangingPunct="1">
              <a:spcBef>
                <a:spcPts val="0"/>
              </a:spcBef>
              <a:buFont typeface="Arial" panose="020B0604020202020204" pitchFamily="34" charset="0"/>
              <a:buChar char="•"/>
              <a:defRPr/>
            </a:pPr>
            <a:r>
              <a:rPr lang="en-CA" sz="1100" b="0" kern="1200" baseline="0" dirty="0">
                <a:solidFill>
                  <a:schemeClr val="tx1"/>
                </a:solidFill>
                <a:latin typeface="+mn-lt"/>
                <a:ea typeface="+mn-ea"/>
                <a:cs typeface="+mn-cs"/>
              </a:rPr>
              <a:t>Meeting Called to Order – note start time.</a:t>
            </a:r>
          </a:p>
          <a:p>
            <a:pPr marL="171450" indent="-171450" eaLnBrk="1" hangingPunct="1">
              <a:spcBef>
                <a:spcPts val="0"/>
              </a:spcBef>
              <a:buFont typeface="Arial" panose="020B0604020202020204" pitchFamily="34" charset="0"/>
              <a:buChar char="•"/>
              <a:defRPr/>
            </a:pPr>
            <a:r>
              <a:rPr lang="en-CA" sz="1100" b="0" kern="1200" baseline="0" dirty="0">
                <a:solidFill>
                  <a:schemeClr val="tx1"/>
                </a:solidFill>
                <a:latin typeface="+mn-lt"/>
                <a:ea typeface="+mn-ea"/>
                <a:cs typeface="+mn-cs"/>
              </a:rPr>
              <a:t>Approval of Agenda</a:t>
            </a:r>
          </a:p>
          <a:p>
            <a:pPr marL="171450" indent="-171450" eaLnBrk="1" hangingPunct="1">
              <a:spcBef>
                <a:spcPts val="0"/>
              </a:spcBef>
              <a:buFont typeface="Arial" panose="020B0604020202020204" pitchFamily="34" charset="0"/>
              <a:buChar char="•"/>
              <a:defRPr/>
            </a:pPr>
            <a:r>
              <a:rPr lang="en-CA" sz="1100" b="0" kern="1200" baseline="0" dirty="0">
                <a:solidFill>
                  <a:schemeClr val="tx1"/>
                </a:solidFill>
                <a:latin typeface="+mn-lt"/>
                <a:ea typeface="+mn-ea"/>
                <a:cs typeface="+mn-cs"/>
              </a:rPr>
              <a:t>Review and Approval of Prior Meeting Minutes and note the date of the last meeting.</a:t>
            </a:r>
          </a:p>
          <a:p>
            <a:pPr marL="171450" indent="-171450" eaLnBrk="1" hangingPunct="1">
              <a:spcBef>
                <a:spcPts val="0"/>
              </a:spcBef>
              <a:buFont typeface="Arial" panose="020B0604020202020204" pitchFamily="34" charset="0"/>
              <a:buChar char="•"/>
              <a:defRPr/>
            </a:pPr>
            <a:r>
              <a:rPr lang="en-CA" sz="1100" b="0" kern="1200" baseline="0" dirty="0">
                <a:solidFill>
                  <a:schemeClr val="tx1"/>
                </a:solidFill>
                <a:latin typeface="+mn-lt"/>
                <a:ea typeface="+mn-ea"/>
                <a:cs typeface="+mn-cs"/>
              </a:rPr>
              <a:t>Delegation or Guests – include an itemized list.</a:t>
            </a:r>
          </a:p>
          <a:p>
            <a:pPr marL="171450" indent="-171450" eaLnBrk="1" hangingPunct="1">
              <a:spcBef>
                <a:spcPts val="0"/>
              </a:spcBef>
              <a:buFont typeface="Arial" panose="020B0604020202020204" pitchFamily="34" charset="0"/>
              <a:buChar char="•"/>
              <a:defRPr/>
            </a:pPr>
            <a:r>
              <a:rPr lang="en-CA" sz="1100" b="0" kern="1200" baseline="0" dirty="0">
                <a:solidFill>
                  <a:schemeClr val="tx1"/>
                </a:solidFill>
                <a:latin typeface="+mn-lt"/>
                <a:ea typeface="+mn-ea"/>
                <a:cs typeface="+mn-cs"/>
              </a:rPr>
              <a:t>Reading and Approval of Current Financial Statements (FS) (include date of the FS) along with the accounts receivables and accounts payables listings and bank reconciliation.</a:t>
            </a:r>
          </a:p>
          <a:p>
            <a:pPr marL="171450" indent="-171450" eaLnBrk="1" hangingPunct="1">
              <a:spcBef>
                <a:spcPts val="0"/>
              </a:spcBef>
              <a:buFont typeface="Arial" panose="020B0604020202020204" pitchFamily="34" charset="0"/>
              <a:buChar char="•"/>
              <a:defRPr/>
            </a:pPr>
            <a:r>
              <a:rPr lang="en-CA" sz="1100" b="0" kern="1200" baseline="0" dirty="0">
                <a:solidFill>
                  <a:schemeClr val="tx1"/>
                </a:solidFill>
                <a:latin typeface="+mn-lt"/>
                <a:ea typeface="+mn-ea"/>
                <a:cs typeface="+mn-cs"/>
              </a:rPr>
              <a:t>Approval of Bills (1. Recurring and 2. New Bills) – each numbered separately and the total amount included for each along with the list of both the recurring and new bills.</a:t>
            </a:r>
          </a:p>
          <a:p>
            <a:pPr marL="171450" indent="-171450" eaLnBrk="1" hangingPunct="1">
              <a:spcBef>
                <a:spcPts val="0"/>
              </a:spcBef>
              <a:buFont typeface="Arial" panose="020B0604020202020204" pitchFamily="34" charset="0"/>
              <a:buChar char="•"/>
              <a:defRPr/>
            </a:pPr>
            <a:r>
              <a:rPr lang="en-CA" sz="1100" b="0" kern="1200" baseline="0" dirty="0">
                <a:solidFill>
                  <a:schemeClr val="tx1"/>
                </a:solidFill>
                <a:latin typeface="+mn-lt"/>
                <a:ea typeface="+mn-ea"/>
                <a:cs typeface="+mn-cs"/>
              </a:rPr>
              <a:t>Correspondence – list the items.</a:t>
            </a:r>
          </a:p>
          <a:p>
            <a:pPr marL="171450" indent="-171450" eaLnBrk="1" hangingPunct="1">
              <a:spcBef>
                <a:spcPts val="0"/>
              </a:spcBef>
              <a:buFont typeface="Arial" panose="020B0604020202020204" pitchFamily="34" charset="0"/>
              <a:buChar char="•"/>
              <a:defRPr/>
            </a:pPr>
            <a:r>
              <a:rPr lang="en-CA" sz="1100" b="0" kern="1200" baseline="0" dirty="0">
                <a:solidFill>
                  <a:schemeClr val="tx1"/>
                </a:solidFill>
                <a:latin typeface="+mn-lt"/>
                <a:ea typeface="+mn-ea"/>
                <a:cs typeface="+mn-cs"/>
              </a:rPr>
              <a:t>Reports from Committees/Program Areas, ex. 1. Water Operator, 2. Recreation Committee – and number each consecutively.</a:t>
            </a:r>
          </a:p>
          <a:p>
            <a:pPr marL="171450" indent="-171450" eaLnBrk="1" hangingPunct="1">
              <a:spcBef>
                <a:spcPts val="0"/>
              </a:spcBef>
              <a:buFont typeface="Arial" panose="020B0604020202020204" pitchFamily="34" charset="0"/>
              <a:buChar char="•"/>
              <a:defRPr/>
            </a:pPr>
            <a:r>
              <a:rPr lang="en-CA" sz="1100" b="0" kern="1200" baseline="0" dirty="0">
                <a:solidFill>
                  <a:schemeClr val="tx1"/>
                </a:solidFill>
                <a:latin typeface="+mn-lt"/>
                <a:ea typeface="+mn-ea"/>
                <a:cs typeface="+mn-cs"/>
              </a:rPr>
              <a:t>Unfinished Business – number items sequentially.</a:t>
            </a:r>
          </a:p>
          <a:p>
            <a:pPr marL="171450" indent="-171450" eaLnBrk="1" hangingPunct="1">
              <a:spcBef>
                <a:spcPts val="0"/>
              </a:spcBef>
              <a:buFont typeface="Arial" panose="020B0604020202020204" pitchFamily="34" charset="0"/>
              <a:buChar char="•"/>
              <a:defRPr/>
            </a:pPr>
            <a:r>
              <a:rPr lang="en-CA" sz="1100" b="0" kern="1200" baseline="0" dirty="0">
                <a:solidFill>
                  <a:schemeClr val="tx1"/>
                </a:solidFill>
                <a:latin typeface="+mn-lt"/>
                <a:ea typeface="+mn-ea"/>
                <a:cs typeface="+mn-cs"/>
              </a:rPr>
              <a:t>New Business – number items sequentially</a:t>
            </a:r>
          </a:p>
          <a:p>
            <a:pPr marL="171450" indent="-171450" eaLnBrk="1" hangingPunct="1">
              <a:spcBef>
                <a:spcPts val="0"/>
              </a:spcBef>
              <a:buFont typeface="Arial" panose="020B0604020202020204" pitchFamily="34" charset="0"/>
              <a:buChar char="•"/>
              <a:defRPr/>
            </a:pPr>
            <a:r>
              <a:rPr lang="en-CA" sz="1100" b="0" kern="1200" baseline="0" dirty="0">
                <a:solidFill>
                  <a:schemeClr val="tx1"/>
                </a:solidFill>
                <a:latin typeface="+mn-lt"/>
                <a:ea typeface="+mn-ea"/>
                <a:cs typeface="+mn-cs"/>
              </a:rPr>
              <a:t>Adjournment – note expected end time.</a:t>
            </a:r>
          </a:p>
          <a:p>
            <a:pPr marL="0" indent="0" eaLnBrk="1" hangingPunct="1">
              <a:spcBef>
                <a:spcPts val="0"/>
              </a:spcBef>
              <a:buFont typeface="Arial" panose="020B0604020202020204" pitchFamily="34" charset="0"/>
              <a:buNone/>
              <a:defRPr/>
            </a:pPr>
            <a:r>
              <a:rPr lang="en-CA" sz="1100" b="0" kern="1200" baseline="0" dirty="0">
                <a:solidFill>
                  <a:schemeClr val="tx1"/>
                </a:solidFill>
                <a:latin typeface="+mn-lt"/>
                <a:ea typeface="+mn-ea"/>
                <a:cs typeface="+mn-cs"/>
              </a:rPr>
              <a:t>Further information on meeting management, including a sample agenda and meeting minutes is contained in the </a:t>
            </a:r>
            <a:r>
              <a:rPr lang="en-CA" sz="1100" b="0" i="1" kern="1200" baseline="0" dirty="0">
                <a:solidFill>
                  <a:schemeClr val="tx1"/>
                </a:solidFill>
                <a:latin typeface="+mn-lt"/>
                <a:ea typeface="+mn-ea"/>
                <a:cs typeface="+mn-cs"/>
              </a:rPr>
              <a:t>Financial Management Guide.</a:t>
            </a:r>
            <a:endParaRPr lang="en-CA" sz="1100" b="0"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54</a:t>
            </a:fld>
            <a:endParaRPr lang="en-CA"/>
          </a:p>
        </p:txBody>
      </p:sp>
    </p:spTree>
    <p:extLst>
      <p:ext uri="{BB962C8B-B14F-4D97-AF65-F5344CB8AC3E}">
        <p14:creationId xmlns:p14="http://schemas.microsoft.com/office/powerpoint/2010/main" val="41435390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0325" indent="-60325" eaLnBrk="1" hangingPunct="1">
              <a:buFontTx/>
              <a:buNone/>
              <a:defRPr/>
            </a:pPr>
            <a:r>
              <a:rPr lang="en-CA" sz="1200" b="1" kern="1200" dirty="0">
                <a:solidFill>
                  <a:schemeClr val="tx1"/>
                </a:solidFill>
                <a:latin typeface="+mn-lt"/>
                <a:ea typeface="+mn-ea"/>
                <a:cs typeface="+mn-cs"/>
              </a:rPr>
              <a:t>Meeting Management</a:t>
            </a:r>
          </a:p>
          <a:p>
            <a:pPr eaLnBrk="1" hangingPunct="1">
              <a:buFontTx/>
              <a:buNone/>
              <a:defRPr/>
            </a:pPr>
            <a:r>
              <a:rPr lang="en-CA" sz="1200" b="1" kern="1200" dirty="0">
                <a:solidFill>
                  <a:schemeClr val="tx1"/>
                </a:solidFill>
                <a:latin typeface="+mn-lt"/>
                <a:ea typeface="+mn-ea"/>
                <a:cs typeface="+mn-cs"/>
              </a:rPr>
              <a:t>Additional Duties of the Mayor:</a:t>
            </a:r>
          </a:p>
          <a:p>
            <a:pPr marL="628650" lvl="1" indent="-171450" eaLnBrk="1" hangingPunct="1">
              <a:buFont typeface="Arial" panose="020B0604020202020204" pitchFamily="34" charset="0"/>
              <a:buChar char="•"/>
              <a:defRPr/>
            </a:pPr>
            <a:r>
              <a:rPr lang="en-CA" sz="1200" kern="1200" dirty="0">
                <a:solidFill>
                  <a:schemeClr val="tx1"/>
                </a:solidFill>
                <a:latin typeface="+mn-lt"/>
                <a:ea typeface="+mn-ea"/>
                <a:cs typeface="+mn-cs"/>
              </a:rPr>
              <a:t>Preside when in attendance</a:t>
            </a:r>
            <a:r>
              <a:rPr lang="en-CA" sz="1200" kern="1200" baseline="0" dirty="0">
                <a:solidFill>
                  <a:schemeClr val="tx1"/>
                </a:solidFill>
                <a:latin typeface="+mn-lt"/>
                <a:ea typeface="+mn-ea"/>
                <a:cs typeface="+mn-cs"/>
              </a:rPr>
              <a:t> at a meeting. As chair of the meeting, the mayor ensures the speakers remain on topic and control lengthy discussions.</a:t>
            </a:r>
            <a:endParaRPr lang="en-CA" sz="1200" kern="1200" dirty="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CA" sz="1200" kern="1200" dirty="0">
                <a:solidFill>
                  <a:schemeClr val="tx1"/>
                </a:solidFill>
                <a:latin typeface="+mn-lt"/>
                <a:ea typeface="+mn-ea"/>
                <a:cs typeface="+mn-cs"/>
              </a:rPr>
              <a:t>Ensure there is a quorum of council. A quorum is required for and during each council meeting. </a:t>
            </a:r>
            <a:r>
              <a:rPr lang="en-CA" dirty="0"/>
              <a:t>Quorum is defined as the majority of council members comprising the council or where a position is vacant a majority of the remaining members of council. The minimum number for a council quorum is two.</a:t>
            </a:r>
            <a:endParaRPr lang="en-CA" sz="1200" kern="1200" dirty="0">
              <a:solidFill>
                <a:schemeClr val="tx1"/>
              </a:solidFill>
              <a:latin typeface="+mn-lt"/>
              <a:ea typeface="+mn-ea"/>
              <a:cs typeface="+mn-cs"/>
            </a:endParaRPr>
          </a:p>
          <a:p>
            <a:pPr marL="628650" lvl="1" indent="-171450" eaLnBrk="1" hangingPunct="1">
              <a:buFont typeface="Arial" panose="020B0604020202020204" pitchFamily="34" charset="0"/>
              <a:buChar char="•"/>
              <a:defRPr/>
            </a:pPr>
            <a:r>
              <a:rPr lang="en-CA" sz="1200" kern="1200" dirty="0">
                <a:solidFill>
                  <a:schemeClr val="tx1"/>
                </a:solidFill>
                <a:latin typeface="+mn-lt"/>
                <a:ea typeface="+mn-ea"/>
                <a:cs typeface="+mn-cs"/>
              </a:rPr>
              <a:t>Conduct an orderly meeting.</a:t>
            </a:r>
          </a:p>
          <a:p>
            <a:pPr marL="628650" lvl="1" indent="-171450" eaLnBrk="1" hangingPunct="1">
              <a:buFont typeface="Arial" panose="020B0604020202020204" pitchFamily="34" charset="0"/>
              <a:buChar char="•"/>
              <a:defRPr/>
            </a:pPr>
            <a:r>
              <a:rPr lang="en-CA" sz="1200" kern="1200" dirty="0">
                <a:solidFill>
                  <a:schemeClr val="tx1"/>
                </a:solidFill>
                <a:latin typeface="+mn-lt"/>
                <a:ea typeface="+mn-ea"/>
                <a:cs typeface="+mn-cs"/>
              </a:rPr>
              <a:t>Ensure everyone has a chance to speak.</a:t>
            </a:r>
          </a:p>
          <a:p>
            <a:pPr marL="628650" lvl="1" indent="-171450" eaLnBrk="1" hangingPunct="1">
              <a:buFont typeface="Arial" panose="020B0604020202020204" pitchFamily="34" charset="0"/>
              <a:buChar char="•"/>
              <a:defRPr/>
            </a:pPr>
            <a:r>
              <a:rPr lang="en-CA" sz="1200" kern="1200" dirty="0">
                <a:solidFill>
                  <a:schemeClr val="tx1"/>
                </a:solidFill>
                <a:latin typeface="+mn-lt"/>
                <a:ea typeface="+mn-ea"/>
                <a:cs typeface="+mn-cs"/>
              </a:rPr>
              <a:t>Ensure decisions are made by resolution and carried by a majority vote.</a:t>
            </a:r>
          </a:p>
          <a:p>
            <a:pPr marL="628650" lvl="1" indent="-171450" eaLnBrk="1" hangingPunct="1">
              <a:buFont typeface="Arial" panose="020B0604020202020204" pitchFamily="34" charset="0"/>
              <a:buChar char="•"/>
              <a:defRPr/>
            </a:pPr>
            <a:r>
              <a:rPr lang="en-CA" sz="1200" kern="1200" dirty="0">
                <a:solidFill>
                  <a:schemeClr val="tx1"/>
                </a:solidFill>
                <a:latin typeface="+mn-lt"/>
                <a:ea typeface="+mn-ea"/>
                <a:cs typeface="+mn-cs"/>
              </a:rPr>
              <a:t>Provide leadership</a:t>
            </a:r>
            <a:r>
              <a:rPr lang="en-CA" sz="1200" kern="1200" baseline="0" dirty="0">
                <a:solidFill>
                  <a:schemeClr val="tx1"/>
                </a:solidFill>
                <a:latin typeface="+mn-lt"/>
                <a:ea typeface="+mn-ea"/>
                <a:cs typeface="+mn-cs"/>
              </a:rPr>
              <a:t> and direction to council.</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55</a:t>
            </a:fld>
            <a:endParaRPr lang="en-CA"/>
          </a:p>
        </p:txBody>
      </p:sp>
    </p:spTree>
    <p:extLst>
      <p:ext uri="{BB962C8B-B14F-4D97-AF65-F5344CB8AC3E}">
        <p14:creationId xmlns:p14="http://schemas.microsoft.com/office/powerpoint/2010/main" val="172726382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Decision Making</a:t>
            </a:r>
          </a:p>
          <a:p>
            <a:pPr marL="628650" lvl="1" indent="-171450" eaLnBrk="1" hangingPunct="1">
              <a:buFont typeface="Arial" panose="020B0604020202020204" pitchFamily="34" charset="0"/>
              <a:buChar char="•"/>
            </a:pPr>
            <a:r>
              <a:rPr lang="en-CA" altLang="en-US" sz="1200" kern="1200" dirty="0">
                <a:solidFill>
                  <a:schemeClr val="tx1"/>
                </a:solidFill>
                <a:latin typeface="+mn-lt"/>
                <a:ea typeface="+mn-ea"/>
                <a:cs typeface="+mn-cs"/>
              </a:rPr>
              <a:t>Council may act only by resolution or bylaw passed at a council meeting by a majority vote.</a:t>
            </a:r>
          </a:p>
          <a:p>
            <a:pPr marL="628650" lvl="1" indent="-171450" eaLnBrk="1" hangingPunct="1">
              <a:buFont typeface="Arial" panose="020B0604020202020204" pitchFamily="34" charset="0"/>
              <a:buChar char="•"/>
            </a:pPr>
            <a:r>
              <a:rPr lang="en-CA" altLang="en-US" sz="1200" kern="1200" dirty="0">
                <a:solidFill>
                  <a:schemeClr val="tx1"/>
                </a:solidFill>
                <a:latin typeface="+mn-lt"/>
                <a:ea typeface="+mn-ea"/>
                <a:cs typeface="+mn-cs"/>
              </a:rPr>
              <a:t>Every member of council present at a meeting must vote on a motion put forward, unless excused or prohibited from voting or declare a conflict of interest.</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CA" altLang="en-US" sz="1200" kern="1200" dirty="0">
                <a:solidFill>
                  <a:schemeClr val="tx1"/>
                </a:solidFill>
                <a:latin typeface="+mn-lt"/>
                <a:ea typeface="+mn-ea"/>
                <a:cs typeface="+mn-cs"/>
              </a:rPr>
              <a:t>Resolutions are an expression of council decisions and require a mover, seconder and a vote.</a:t>
            </a:r>
          </a:p>
          <a:p>
            <a:pPr marL="628650" lvl="1" indent="-171450" eaLnBrk="1" hangingPunct="1">
              <a:buFont typeface="Arial" panose="020B0604020202020204" pitchFamily="34" charset="0"/>
              <a:buChar char="•"/>
            </a:pPr>
            <a:r>
              <a:rPr lang="en-CA" altLang="en-US" sz="1200" kern="1200" dirty="0">
                <a:solidFill>
                  <a:schemeClr val="tx1"/>
                </a:solidFill>
                <a:latin typeface="+mn-lt"/>
                <a:ea typeface="+mn-ea"/>
                <a:cs typeface="+mn-cs"/>
              </a:rPr>
              <a:t>Bylaws are required when specified by legislation and require three readings done </a:t>
            </a:r>
            <a:r>
              <a:rPr lang="en-CA" altLang="en-US" sz="1200" kern="1200" baseline="0" dirty="0">
                <a:solidFill>
                  <a:schemeClr val="tx1"/>
                </a:solidFill>
                <a:latin typeface="+mn-lt"/>
                <a:ea typeface="+mn-ea"/>
                <a:cs typeface="+mn-cs"/>
              </a:rPr>
              <a:t>at a minimum of two council meetings</a:t>
            </a:r>
            <a:r>
              <a:rPr lang="en-CA" altLang="en-US" sz="1200" kern="1200" dirty="0">
                <a:solidFill>
                  <a:schemeClr val="tx1"/>
                </a:solidFill>
                <a:latin typeface="+mn-lt"/>
                <a:ea typeface="+mn-ea"/>
                <a:cs typeface="+mn-cs"/>
              </a:rPr>
              <a:t>.</a:t>
            </a:r>
          </a:p>
          <a:p>
            <a:pPr marL="628650" lvl="1" indent="-171450" eaLnBrk="1" hangingPunct="1">
              <a:buFont typeface="Arial" panose="020B0604020202020204" pitchFamily="34" charset="0"/>
              <a:buChar char="•"/>
            </a:pPr>
            <a:r>
              <a:rPr lang="en-US" altLang="en-US" sz="1200" kern="1200" dirty="0">
                <a:solidFill>
                  <a:schemeClr val="tx1"/>
                </a:solidFill>
                <a:latin typeface="+mn-lt"/>
                <a:ea typeface="+mn-ea"/>
                <a:cs typeface="+mn-cs"/>
              </a:rPr>
              <a:t>Unincorporated communities are required to file a copy with the minister of each resolution</a:t>
            </a:r>
            <a:r>
              <a:rPr lang="en-US" altLang="en-US" sz="1200" kern="1200" baseline="0" dirty="0">
                <a:solidFill>
                  <a:schemeClr val="tx1"/>
                </a:solidFill>
                <a:latin typeface="+mn-lt"/>
                <a:ea typeface="+mn-ea"/>
                <a:cs typeface="+mn-cs"/>
              </a:rPr>
              <a:t> or </a:t>
            </a:r>
            <a:r>
              <a:rPr lang="en-US" altLang="en-US" sz="1200" kern="1200" dirty="0">
                <a:solidFill>
                  <a:schemeClr val="tx1"/>
                </a:solidFill>
                <a:latin typeface="+mn-lt"/>
                <a:ea typeface="+mn-ea"/>
                <a:cs typeface="+mn-cs"/>
              </a:rPr>
              <a:t>bylaw passed by council. For bylaws, the department</a:t>
            </a:r>
            <a:r>
              <a:rPr lang="en-US" altLang="en-US" sz="1200" kern="1200" baseline="0" dirty="0">
                <a:solidFill>
                  <a:schemeClr val="tx1"/>
                </a:solidFill>
                <a:latin typeface="+mn-lt"/>
                <a:ea typeface="+mn-ea"/>
                <a:cs typeface="+mn-cs"/>
              </a:rPr>
              <a:t> Bylaw Registry Office assigns the bylaw number and corporate seal. </a:t>
            </a:r>
          </a:p>
          <a:p>
            <a:pPr marL="628650" lvl="1" indent="-171450" eaLnBrk="1" hangingPunct="1">
              <a:buFont typeface="Arial" panose="020B0604020202020204" pitchFamily="34" charset="0"/>
              <a:buChar char="•"/>
            </a:pPr>
            <a:r>
              <a:rPr lang="en-US" altLang="en-US" sz="1200" kern="1200" baseline="0" dirty="0">
                <a:solidFill>
                  <a:schemeClr val="tx1"/>
                </a:solidFill>
                <a:latin typeface="+mn-lt"/>
                <a:ea typeface="+mn-ea"/>
                <a:cs typeface="+mn-cs"/>
              </a:rPr>
              <a:t>Incorporated communities pass bylaws under their own authority.</a:t>
            </a:r>
            <a:endParaRPr lang="en-US" alt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56</a:t>
            </a:fld>
            <a:endParaRPr lang="en-CA"/>
          </a:p>
        </p:txBody>
      </p:sp>
    </p:spTree>
    <p:extLst>
      <p:ext uri="{BB962C8B-B14F-4D97-AF65-F5344CB8AC3E}">
        <p14:creationId xmlns:p14="http://schemas.microsoft.com/office/powerpoint/2010/main" val="131640625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Decision Making</a:t>
            </a:r>
          </a:p>
          <a:p>
            <a:r>
              <a:rPr lang="en-CA" b="1" dirty="0"/>
              <a:t>Resolutions:</a:t>
            </a:r>
          </a:p>
          <a:p>
            <a:pPr marL="171450" indent="-171450" eaLnBrk="1" hangingPunct="1">
              <a:buFont typeface="Arial" panose="020B0604020202020204" pitchFamily="34" charset="0"/>
              <a:buChar char="•"/>
            </a:pPr>
            <a:r>
              <a:rPr lang="en-CA" altLang="en-US" dirty="0"/>
              <a:t>are decisions made on routine, administrative or one-time specific matters</a:t>
            </a:r>
          </a:p>
          <a:p>
            <a:pPr marL="171450" indent="-171450" eaLnBrk="1" hangingPunct="1">
              <a:buFont typeface="Arial" panose="020B0604020202020204" pitchFamily="34" charset="0"/>
              <a:buChar char="•"/>
            </a:pPr>
            <a:r>
              <a:rPr lang="en-CA" altLang="en-US" dirty="0"/>
              <a:t>are the official and legal decision of council passed at a council meeting</a:t>
            </a:r>
          </a:p>
          <a:p>
            <a:pPr marL="171450" indent="-171450" eaLnBrk="1" hangingPunct="1">
              <a:buFont typeface="Arial" panose="020B0604020202020204" pitchFamily="34" charset="0"/>
              <a:buChar char="•"/>
            </a:pPr>
            <a:r>
              <a:rPr lang="en-CA" altLang="en-US" dirty="0"/>
              <a:t>The council meeting minutes are to state whether the resolution has been carried, meaning approved and is legally binding, otherwise it will have been defeated. Where there is a tie vote, the resolution is defeated.</a:t>
            </a:r>
          </a:p>
          <a:p>
            <a:pPr marL="628650" lvl="1" indent="-171450" eaLnBrk="1" hangingPunct="1">
              <a:buFont typeface="Arial" panose="020B0604020202020204" pitchFamily="34" charset="0"/>
              <a:buChar char="•"/>
            </a:pPr>
            <a:r>
              <a:rPr lang="en-CA" altLang="en-US" dirty="0"/>
              <a:t>The following is an example of how a resolution would be worded:</a:t>
            </a:r>
          </a:p>
          <a:p>
            <a:pPr lvl="3" eaLnBrk="1" hangingPunct="1"/>
            <a:r>
              <a:rPr lang="en-CA" altLang="en-US" dirty="0"/>
              <a:t>WHEREAS the agenda has been reviewed. BE IT RESOLVED that the agenda be amended to include waste disposal discussion under New Business. CARRIED.</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57</a:t>
            </a:fld>
            <a:endParaRPr lang="en-CA"/>
          </a:p>
        </p:txBody>
      </p:sp>
    </p:spTree>
    <p:extLst>
      <p:ext uri="{BB962C8B-B14F-4D97-AF65-F5344CB8AC3E}">
        <p14:creationId xmlns:p14="http://schemas.microsoft.com/office/powerpoint/2010/main" val="353663091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Decision Making</a:t>
            </a:r>
          </a:p>
          <a:p>
            <a:r>
              <a:rPr lang="en-CA" b="1" dirty="0"/>
              <a:t>Bylaws:</a:t>
            </a:r>
          </a:p>
          <a:p>
            <a:pPr marL="171450" indent="-171450">
              <a:buFont typeface="Arial" panose="020B0604020202020204" pitchFamily="34" charset="0"/>
              <a:buChar char="•"/>
            </a:pPr>
            <a:r>
              <a:rPr lang="en-US" dirty="0"/>
              <a:t>are generally needed for matters that have a long-term or broad impact on the public</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Their purpose is to provide good and fair government and to develop and maintain safe and viable communities. To be effective, community bylaws must be enforced with enforcement decisions and actions fair and consistent for everyone. </a:t>
            </a:r>
            <a:endParaRPr lang="en-US" dirty="0"/>
          </a:p>
          <a:p>
            <a:pPr marL="171450" indent="-171450">
              <a:buFont typeface="Arial" panose="020B0604020202020204" pitchFamily="34" charset="0"/>
              <a:buChar char="•"/>
            </a:pPr>
            <a:r>
              <a:rPr lang="en-US" dirty="0"/>
              <a:t>the act outlines the broad spheres of jurisdiction in which council may make a bylaw for community purposes, for example animal control bylaw.</a:t>
            </a:r>
          </a:p>
          <a:p>
            <a:pPr marL="171450" indent="-171450">
              <a:buFont typeface="Arial" panose="020B0604020202020204" pitchFamily="34" charset="0"/>
              <a:buChar char="•"/>
            </a:pPr>
            <a:r>
              <a:rPr lang="en-US" dirty="0"/>
              <a:t>Public interest: generally in the absence of bad faith, the public interest is presumed. If a bylaw is passed in good faith in what the council believes to be in the public interest the reasonableness of the bylaw will not be examined by the courts.</a:t>
            </a:r>
          </a:p>
          <a:p>
            <a:pPr marL="0" indent="0">
              <a:buFont typeface="Arial" panose="020B0604020202020204" pitchFamily="34" charset="0"/>
              <a:buNone/>
            </a:pPr>
            <a:r>
              <a:rPr lang="en-US" dirty="0"/>
              <a:t>For example, council must pass a bylaw to establish reserve funds for specific purposes.</a:t>
            </a:r>
            <a:endParaRPr lang="en-US" sz="120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58</a:t>
            </a:fld>
            <a:endParaRPr lang="en-CA"/>
          </a:p>
        </p:txBody>
      </p:sp>
    </p:spTree>
    <p:extLst>
      <p:ext uri="{BB962C8B-B14F-4D97-AF65-F5344CB8AC3E}">
        <p14:creationId xmlns:p14="http://schemas.microsoft.com/office/powerpoint/2010/main" val="387832996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597525" cy="4356100"/>
          </a:xfrm>
        </p:spPr>
        <p:txBody>
          <a:bodyPr/>
          <a:lstStyle/>
          <a:p>
            <a:r>
              <a:rPr lang="en-CA" b="1" dirty="0"/>
              <a:t>Decision Making</a:t>
            </a:r>
          </a:p>
          <a:p>
            <a:r>
              <a:rPr lang="en-CA" b="1" dirty="0"/>
              <a:t>Policy Guidance Role:</a:t>
            </a:r>
          </a:p>
          <a:p>
            <a:pPr marL="171450" indent="-171450" eaLnBrk="1" hangingPunct="1">
              <a:buFont typeface="Arial" panose="020B0604020202020204" pitchFamily="34" charset="0"/>
              <a:buChar char="•"/>
            </a:pPr>
            <a:r>
              <a:rPr lang="en-CA" altLang="en-US" dirty="0"/>
              <a:t>establish the policies and bylaws necessary to put council decisions into action and to guide the activities and actions of staff: one of the principal tasks of an elected official is to initiate and/or approve policies that create the framework for administrative actions.</a:t>
            </a:r>
          </a:p>
          <a:p>
            <a:pPr marL="171450" indent="-171450" eaLnBrk="1" hangingPunct="1">
              <a:buFont typeface="Arial" panose="020B0604020202020204" pitchFamily="34" charset="0"/>
              <a:buChar char="•"/>
            </a:pPr>
            <a:r>
              <a:rPr lang="en-CA" altLang="en-US" dirty="0"/>
              <a:t>ensure present policies reflect current council’s views: every council inherits the policies of the previous council. Council should ask the CAO for a complete review of current policies to see whether or not they are consistent with the thinking of the new council. It is incumbent on a new council to ensure it has the opportunity to assess all present policies and take the steps necessary to amend those policies that are no longer consistent or applicable.</a:t>
            </a:r>
          </a:p>
          <a:p>
            <a:pPr marL="171450" indent="-171450" eaLnBrk="1" hangingPunct="1">
              <a:buFont typeface="Arial" panose="020B0604020202020204" pitchFamily="34" charset="0"/>
              <a:buChar char="•"/>
            </a:pPr>
            <a:r>
              <a:rPr lang="en-CA" altLang="en-US" dirty="0"/>
              <a:t>ensure those issues delegated by law or policy to the CAO are in fact, delegated: There is a requirement on council to delegate the administrative handling of issues to the CAO or other staff. The CAO, in turn, is accountable to council for ensuring its policies are implemented and followed.</a:t>
            </a:r>
          </a:p>
          <a:p>
            <a:pPr eaLnBrk="1" hangingPunct="1"/>
            <a:r>
              <a:rPr lang="en-CA" sz="1200" baseline="0" dirty="0"/>
              <a:t>Most council policies, except those that are strictly for internal procedures, should be made available to the public. This will help manage the public’s service expectations and demonstrate there is a sound basis for council decisions.</a:t>
            </a:r>
            <a:endParaRPr lang="en-CA" sz="120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59</a:t>
            </a:fld>
            <a:endParaRPr lang="en-CA"/>
          </a:p>
        </p:txBody>
      </p:sp>
    </p:spTree>
    <p:extLst>
      <p:ext uri="{BB962C8B-B14F-4D97-AF65-F5344CB8AC3E}">
        <p14:creationId xmlns:p14="http://schemas.microsoft.com/office/powerpoint/2010/main" val="38898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spcBef>
                <a:spcPts val="0"/>
              </a:spcBef>
              <a:spcAft>
                <a:spcPts val="0"/>
              </a:spcAft>
              <a:buFont typeface="Arial" panose="020B0604020202020204" pitchFamily="34" charset="0"/>
              <a:buNone/>
              <a:defRPr/>
            </a:pPr>
            <a:r>
              <a:rPr lang="en-US" altLang="en-US" sz="1200" b="1" dirty="0"/>
              <a:t>Distribution of Legislative Powers in Canada</a:t>
            </a:r>
            <a:endParaRPr lang="en-US" altLang="en-US" sz="1200" dirty="0"/>
          </a:p>
          <a:p>
            <a:pPr marL="628650" lvl="1" indent="-171450" eaLnBrk="1" fontAlgn="auto" hangingPunct="1">
              <a:spcBef>
                <a:spcPts val="0"/>
              </a:spcBef>
              <a:spcAft>
                <a:spcPts val="0"/>
              </a:spcAft>
              <a:buFont typeface="Arial" panose="020B0604020202020204" pitchFamily="34" charset="0"/>
              <a:buChar char="•"/>
              <a:defRPr/>
            </a:pPr>
            <a:r>
              <a:rPr lang="en-US" altLang="en-US" sz="1200" dirty="0"/>
              <a:t>The federal Constitution Act gives </a:t>
            </a:r>
            <a:r>
              <a:rPr lang="en-CA" altLang="en-US" sz="1200" dirty="0"/>
              <a:t>sovereign</a:t>
            </a:r>
            <a:r>
              <a:rPr lang="en-CA" altLang="en-US" sz="1200" i="1" dirty="0"/>
              <a:t> </a:t>
            </a:r>
            <a:r>
              <a:rPr lang="en-US" altLang="en-US" sz="1200" dirty="0"/>
              <a:t>powers to the federal government and provincial governments.</a:t>
            </a:r>
          </a:p>
          <a:p>
            <a:pPr marL="628650" lvl="1" indent="-171450" eaLnBrk="1" fontAlgn="auto" hangingPunct="1">
              <a:spcBef>
                <a:spcPts val="0"/>
              </a:spcBef>
              <a:spcAft>
                <a:spcPts val="0"/>
              </a:spcAft>
              <a:buFont typeface="Arial" panose="020B0604020202020204" pitchFamily="34" charset="0"/>
              <a:buChar char="•"/>
              <a:defRPr/>
            </a:pPr>
            <a:r>
              <a:rPr lang="en-US" altLang="en-US" sz="1200" dirty="0"/>
              <a:t>The federal government has jurisdiction over all of Canada.</a:t>
            </a:r>
          </a:p>
          <a:p>
            <a:pPr marL="628650" lvl="1" indent="-171450" eaLnBrk="1" fontAlgn="auto" hangingPunct="1">
              <a:spcBef>
                <a:spcPts val="0"/>
              </a:spcBef>
              <a:spcAft>
                <a:spcPts val="0"/>
              </a:spcAft>
              <a:buFont typeface="Arial" panose="020B0604020202020204" pitchFamily="34" charset="0"/>
              <a:buChar char="•"/>
              <a:defRPr/>
            </a:pPr>
            <a:r>
              <a:rPr lang="en-US" altLang="en-US" sz="1200" dirty="0"/>
              <a:t>The provincial governments have jurisdiction only within their provincial boundaries.</a:t>
            </a: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F9299D2-E91A-4AF6-BE0F-8D6501B7A9D0}" type="slidenum">
              <a:rPr lang="en-CA" altLang="en-US" smtClean="0"/>
              <a:pPr/>
              <a:t>6</a:t>
            </a:fld>
            <a:endParaRPr lang="en-CA"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tx1"/>
                </a:solidFill>
              </a:rPr>
              <a:t>Financial Management</a:t>
            </a:r>
            <a:endParaRPr lang="en-CA" b="1" dirty="0">
              <a:solidFill>
                <a:schemeClr val="tx1"/>
              </a:solidFill>
            </a:endParaRPr>
          </a:p>
          <a:p>
            <a:pPr marL="628650" lvl="1" indent="-171450" eaLnBrk="1" hangingPunct="1">
              <a:buFont typeface="Arial" panose="020B0604020202020204" pitchFamily="34" charset="0"/>
              <a:buChar char="•"/>
            </a:pPr>
            <a:r>
              <a:rPr lang="en-CA" altLang="en-US" sz="1200" kern="1200" dirty="0">
                <a:solidFill>
                  <a:schemeClr val="tx1"/>
                </a:solidFill>
                <a:latin typeface="+mn-lt"/>
                <a:ea typeface="+mn-ea"/>
                <a:cs typeface="+mn-cs"/>
              </a:rPr>
              <a:t>It is important for council to know the community’s financial position.</a:t>
            </a:r>
          </a:p>
          <a:p>
            <a:pPr marL="628650" lvl="1" indent="-171450" eaLnBrk="1" hangingPunct="1">
              <a:buFont typeface="Arial" panose="020B0604020202020204" pitchFamily="34" charset="0"/>
              <a:buChar char="•"/>
            </a:pPr>
            <a:r>
              <a:rPr lang="en-CA" altLang="en-US" sz="1200" kern="1200" dirty="0">
                <a:solidFill>
                  <a:schemeClr val="tx1"/>
                </a:solidFill>
                <a:latin typeface="+mn-lt"/>
                <a:ea typeface="+mn-ea"/>
                <a:cs typeface="+mn-cs"/>
              </a:rPr>
              <a:t>Financial management is making economic and efficient use of limited resources and protecting community assets from theft,</a:t>
            </a:r>
            <a:r>
              <a:rPr lang="en-CA" altLang="en-US" sz="1200" kern="1200" baseline="0" dirty="0">
                <a:solidFill>
                  <a:schemeClr val="tx1"/>
                </a:solidFill>
                <a:latin typeface="+mn-lt"/>
                <a:ea typeface="+mn-ea"/>
                <a:cs typeface="+mn-cs"/>
              </a:rPr>
              <a:t> </a:t>
            </a:r>
            <a:r>
              <a:rPr lang="en-CA" altLang="en-US" sz="1200" kern="1200" dirty="0">
                <a:solidFill>
                  <a:schemeClr val="tx1"/>
                </a:solidFill>
                <a:latin typeface="+mn-lt"/>
                <a:ea typeface="+mn-ea"/>
                <a:cs typeface="+mn-cs"/>
              </a:rPr>
              <a:t>misuse, neglect</a:t>
            </a:r>
            <a:r>
              <a:rPr lang="en-CA" altLang="en-US" sz="1200" kern="1200" baseline="0" dirty="0">
                <a:solidFill>
                  <a:schemeClr val="tx1"/>
                </a:solidFill>
                <a:latin typeface="+mn-lt"/>
                <a:ea typeface="+mn-ea"/>
                <a:cs typeface="+mn-cs"/>
              </a:rPr>
              <a:t> and </a:t>
            </a:r>
            <a:r>
              <a:rPr lang="en-CA" altLang="en-US" sz="1200" kern="1200" dirty="0">
                <a:solidFill>
                  <a:schemeClr val="tx1"/>
                </a:solidFill>
                <a:latin typeface="+mn-lt"/>
                <a:ea typeface="+mn-ea"/>
                <a:cs typeface="+mn-cs"/>
              </a:rPr>
              <a:t>fraud.</a:t>
            </a:r>
          </a:p>
          <a:p>
            <a:pPr marL="628650" lvl="1" indent="-171450" eaLnBrk="1" hangingPunct="1">
              <a:buFont typeface="Arial" panose="020B0604020202020204" pitchFamily="34" charset="0"/>
              <a:buChar char="•"/>
            </a:pPr>
            <a:r>
              <a:rPr lang="en-CA" altLang="en-US" sz="1200" kern="1200" dirty="0">
                <a:solidFill>
                  <a:schemeClr val="tx1"/>
                </a:solidFill>
                <a:latin typeface="+mn-lt"/>
                <a:ea typeface="+mn-ea"/>
                <a:cs typeface="+mn-cs"/>
              </a:rPr>
              <a:t>Financial management involves planning (includes budgeting), implementing and controlling.</a:t>
            </a:r>
            <a:endParaRPr lang="en-US" alt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60</a:t>
            </a:fld>
            <a:endParaRPr lang="en-CA"/>
          </a:p>
        </p:txBody>
      </p:sp>
    </p:spTree>
    <p:extLst>
      <p:ext uri="{BB962C8B-B14F-4D97-AF65-F5344CB8AC3E}">
        <p14:creationId xmlns:p14="http://schemas.microsoft.com/office/powerpoint/2010/main" val="79322985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tx1"/>
                </a:solidFill>
              </a:rPr>
              <a:t>Financial Management</a:t>
            </a:r>
          </a:p>
          <a:p>
            <a:r>
              <a:rPr lang="en-US" b="1" dirty="0">
                <a:solidFill>
                  <a:schemeClr val="tx1"/>
                </a:solidFill>
              </a:rPr>
              <a:t>Planning:</a:t>
            </a:r>
          </a:p>
          <a:p>
            <a:pPr marL="628650" lvl="1" indent="-171450" eaLnBrk="1" hangingPunct="1">
              <a:lnSpc>
                <a:spcPct val="90000"/>
              </a:lnSpc>
              <a:buFont typeface="Arial" panose="020B0604020202020204" pitchFamily="34" charset="0"/>
              <a:buChar char="•"/>
              <a:defRPr/>
            </a:pPr>
            <a:r>
              <a:rPr lang="en-CA" sz="1200" kern="1200" dirty="0">
                <a:solidFill>
                  <a:schemeClr val="tx1"/>
                </a:solidFill>
                <a:latin typeface="+mn-lt"/>
                <a:ea typeface="+mn-ea"/>
                <a:cs typeface="+mn-cs"/>
              </a:rPr>
              <a:t>Council is responsible to adopt</a:t>
            </a:r>
            <a:r>
              <a:rPr lang="en-CA" sz="1200" kern="1200" baseline="0" dirty="0">
                <a:solidFill>
                  <a:schemeClr val="tx1"/>
                </a:solidFill>
                <a:latin typeface="+mn-lt"/>
                <a:ea typeface="+mn-ea"/>
                <a:cs typeface="+mn-cs"/>
              </a:rPr>
              <a:t> an annual management plan </a:t>
            </a:r>
            <a:r>
              <a:rPr lang="en-CA" altLang="en-US" sz="1200" kern="1200" baseline="0" dirty="0">
                <a:solidFill>
                  <a:schemeClr val="tx1"/>
                </a:solidFill>
                <a:latin typeface="+mn-lt"/>
                <a:ea typeface="+mn-ea"/>
                <a:cs typeface="+mn-cs"/>
              </a:rPr>
              <a:t>per s. 142(1) of the act </a:t>
            </a:r>
            <a:r>
              <a:rPr lang="en-CA" sz="1200" kern="1200" baseline="0" dirty="0">
                <a:solidFill>
                  <a:schemeClr val="tx1"/>
                </a:solidFill>
                <a:latin typeface="+mn-lt"/>
                <a:ea typeface="+mn-ea"/>
                <a:cs typeface="+mn-cs"/>
              </a:rPr>
              <a:t>or what is commonly referred to as the </a:t>
            </a:r>
            <a:r>
              <a:rPr lang="en-CA" sz="1200" kern="1200" dirty="0">
                <a:solidFill>
                  <a:schemeClr val="tx1"/>
                </a:solidFill>
                <a:latin typeface="+mn-lt"/>
                <a:ea typeface="+mn-ea"/>
                <a:cs typeface="+mn-cs"/>
              </a:rPr>
              <a:t>CMP.</a:t>
            </a:r>
          </a:p>
          <a:p>
            <a:pPr marL="628650" lvl="1" indent="-171450" eaLnBrk="1" hangingPunct="1">
              <a:lnSpc>
                <a:spcPct val="90000"/>
              </a:lnSpc>
              <a:buFont typeface="Arial" panose="020B0604020202020204" pitchFamily="34" charset="0"/>
              <a:buChar char="•"/>
              <a:defRPr/>
            </a:pPr>
            <a:r>
              <a:rPr lang="en-CA" sz="1200" kern="1200" dirty="0">
                <a:solidFill>
                  <a:schemeClr val="tx1"/>
                </a:solidFill>
                <a:latin typeface="+mn-lt"/>
                <a:ea typeface="+mn-ea"/>
                <a:cs typeface="+mn-cs"/>
              </a:rPr>
              <a:t>This plan is due January 31 to the department.</a:t>
            </a:r>
          </a:p>
          <a:p>
            <a:pPr marL="628650" lvl="1" indent="-171450" eaLnBrk="1" hangingPunct="1">
              <a:lnSpc>
                <a:spcPct val="90000"/>
              </a:lnSpc>
              <a:buFont typeface="Arial" panose="020B0604020202020204" pitchFamily="34" charset="0"/>
              <a:buChar char="•"/>
              <a:defRPr/>
            </a:pPr>
            <a:r>
              <a:rPr lang="en-CA" sz="1200" kern="1200" dirty="0">
                <a:solidFill>
                  <a:schemeClr val="tx1"/>
                </a:solidFill>
                <a:latin typeface="+mn-lt"/>
                <a:ea typeface="+mn-ea"/>
                <a:cs typeface="+mn-cs"/>
              </a:rPr>
              <a:t>Components of</a:t>
            </a:r>
            <a:r>
              <a:rPr lang="en-CA" sz="1200" kern="1200" baseline="0" dirty="0">
                <a:solidFill>
                  <a:schemeClr val="tx1"/>
                </a:solidFill>
                <a:latin typeface="+mn-lt"/>
                <a:ea typeface="+mn-ea"/>
                <a:cs typeface="+mn-cs"/>
              </a:rPr>
              <a:t> the plan must include per </a:t>
            </a:r>
            <a:r>
              <a:rPr lang="en-CA" altLang="en-US" sz="1200" kern="1200" baseline="0" dirty="0">
                <a:solidFill>
                  <a:schemeClr val="tx1"/>
                </a:solidFill>
                <a:latin typeface="+mn-lt"/>
                <a:ea typeface="+mn-ea"/>
                <a:cs typeface="+mn-cs"/>
              </a:rPr>
              <a:t>s. 142(3) of the act:</a:t>
            </a:r>
            <a:r>
              <a:rPr lang="en-CA" sz="1200" kern="1200" dirty="0">
                <a:solidFill>
                  <a:schemeClr val="tx1"/>
                </a:solidFill>
                <a:latin typeface="+mn-lt"/>
                <a:ea typeface="+mn-ea"/>
                <a:cs typeface="+mn-cs"/>
              </a:rPr>
              <a:t> an operating budget, a capital budget, a five</a:t>
            </a:r>
            <a:r>
              <a:rPr lang="en-CA" sz="1200" kern="1200" baseline="0" dirty="0">
                <a:solidFill>
                  <a:schemeClr val="tx1"/>
                </a:solidFill>
                <a:latin typeface="+mn-lt"/>
                <a:ea typeface="+mn-ea"/>
                <a:cs typeface="+mn-cs"/>
              </a:rPr>
              <a:t> </a:t>
            </a:r>
            <a:r>
              <a:rPr lang="en-CA" sz="1200" kern="1200" dirty="0">
                <a:solidFill>
                  <a:schemeClr val="tx1"/>
                </a:solidFill>
                <a:latin typeface="+mn-lt"/>
                <a:ea typeface="+mn-ea"/>
                <a:cs typeface="+mn-cs"/>
              </a:rPr>
              <a:t>year capital expenditure program and any</a:t>
            </a:r>
            <a:r>
              <a:rPr lang="en-CA" sz="1200" kern="1200" baseline="0" dirty="0">
                <a:solidFill>
                  <a:schemeClr val="tx1"/>
                </a:solidFill>
                <a:latin typeface="+mn-lt"/>
                <a:ea typeface="+mn-ea"/>
                <a:cs typeface="+mn-cs"/>
              </a:rPr>
              <a:t> </a:t>
            </a:r>
            <a:r>
              <a:rPr lang="en-CA" sz="1200" kern="1200" dirty="0">
                <a:solidFill>
                  <a:schemeClr val="tx1"/>
                </a:solidFill>
                <a:latin typeface="+mn-lt"/>
                <a:ea typeface="+mn-ea"/>
                <a:cs typeface="+mn-cs"/>
              </a:rPr>
              <a:t>other component prescribed by the minister of MNR (which include a staff training plan, CED strategy</a:t>
            </a:r>
            <a:r>
              <a:rPr lang="en-CA" sz="1200" kern="1200" baseline="0" dirty="0">
                <a:solidFill>
                  <a:schemeClr val="tx1"/>
                </a:solidFill>
                <a:latin typeface="+mn-lt"/>
                <a:ea typeface="+mn-ea"/>
                <a:cs typeface="+mn-cs"/>
              </a:rPr>
              <a:t> for incorporated communities and those in receipt of CED funds)</a:t>
            </a:r>
            <a:r>
              <a:rPr lang="en-CA" sz="1200" kern="1200" dirty="0">
                <a:solidFill>
                  <a:schemeClr val="tx1"/>
                </a:solidFill>
                <a:latin typeface="+mn-lt"/>
                <a:ea typeface="+mn-ea"/>
                <a:cs typeface="+mn-cs"/>
              </a:rPr>
              <a:t>.</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61</a:t>
            </a:fld>
            <a:endParaRPr lang="en-CA"/>
          </a:p>
        </p:txBody>
      </p:sp>
    </p:spTree>
    <p:extLst>
      <p:ext uri="{BB962C8B-B14F-4D97-AF65-F5344CB8AC3E}">
        <p14:creationId xmlns:p14="http://schemas.microsoft.com/office/powerpoint/2010/main" val="69769084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tx1"/>
                </a:solidFill>
                <a:effectLst/>
              </a:rPr>
              <a:t>Financial Management</a:t>
            </a:r>
          </a:p>
          <a:p>
            <a:pPr eaLnBrk="1" hangingPunct="1">
              <a:lnSpc>
                <a:spcPct val="90000"/>
              </a:lnSpc>
              <a:buFontTx/>
              <a:buNone/>
              <a:defRPr/>
            </a:pPr>
            <a:r>
              <a:rPr lang="en-US" sz="1200" b="1" kern="1200" dirty="0">
                <a:solidFill>
                  <a:schemeClr val="tx1"/>
                </a:solidFill>
                <a:latin typeface="+mn-lt"/>
                <a:ea typeface="+mn-ea"/>
                <a:cs typeface="+mn-cs"/>
              </a:rPr>
              <a:t>Implementing:</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Throughout the year decisions are guided by the CMP.</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Significant deviations from the plan will require council to act to ensure council does not incur a </a:t>
            </a:r>
            <a:r>
              <a:rPr lang="en-CA" sz="1200" u="none" kern="1200" dirty="0">
                <a:solidFill>
                  <a:schemeClr val="tx1"/>
                </a:solidFill>
                <a:effectLst/>
                <a:latin typeface="+mn-lt"/>
                <a:ea typeface="+mn-ea"/>
                <a:cs typeface="+mn-cs"/>
              </a:rPr>
              <a:t>deficit.</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Anticipated deficits must be reported to the minister of MNR and may not be incurred</a:t>
            </a:r>
            <a:r>
              <a:rPr lang="en-US" sz="1200" kern="1200" baseline="0" dirty="0">
                <a:solidFill>
                  <a:schemeClr val="tx1"/>
                </a:solidFill>
                <a:effectLst/>
                <a:latin typeface="+mn-lt"/>
                <a:ea typeface="+mn-ea"/>
                <a:cs typeface="+mn-cs"/>
              </a:rPr>
              <a:t> without written </a:t>
            </a:r>
            <a:r>
              <a:rPr lang="en-US" sz="1200" kern="1200" dirty="0">
                <a:solidFill>
                  <a:schemeClr val="tx1"/>
                </a:solidFill>
                <a:effectLst/>
                <a:latin typeface="+mn-lt"/>
                <a:ea typeface="+mn-ea"/>
                <a:cs typeface="+mn-cs"/>
              </a:rPr>
              <a:t>approval from the minister</a:t>
            </a:r>
            <a:r>
              <a:rPr lang="en-US" sz="1200" kern="1200" baseline="0" dirty="0">
                <a:solidFill>
                  <a:schemeClr val="tx1"/>
                </a:solidFill>
                <a:effectLst/>
                <a:latin typeface="+mn-lt"/>
                <a:ea typeface="+mn-ea"/>
                <a:cs typeface="+mn-cs"/>
              </a:rPr>
              <a:t> in accordance with </a:t>
            </a:r>
            <a:r>
              <a:rPr lang="en-US" sz="1200" kern="1200" dirty="0">
                <a:solidFill>
                  <a:schemeClr val="tx1"/>
                </a:solidFill>
                <a:effectLst/>
                <a:latin typeface="+mn-lt"/>
                <a:ea typeface="+mn-ea"/>
                <a:cs typeface="+mn-cs"/>
              </a:rPr>
              <a:t>s. </a:t>
            </a:r>
            <a:r>
              <a:rPr lang="en-US" sz="1200" kern="1200" baseline="0" dirty="0">
                <a:solidFill>
                  <a:schemeClr val="tx1"/>
                </a:solidFill>
                <a:effectLst/>
                <a:latin typeface="+mn-lt"/>
                <a:ea typeface="+mn-ea"/>
                <a:cs typeface="+mn-cs"/>
              </a:rPr>
              <a:t>149 of the act.</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Council must identify cost savings or extra funding needed prior to approving any unplanned expenditures</a:t>
            </a:r>
            <a:r>
              <a:rPr lang="en-CA" sz="1200" kern="1200" baseline="0" dirty="0">
                <a:solidFill>
                  <a:schemeClr val="tx1"/>
                </a:solidFill>
                <a:effectLst/>
                <a:latin typeface="+mn-lt"/>
                <a:ea typeface="+mn-ea"/>
                <a:cs typeface="+mn-cs"/>
              </a:rPr>
              <a:t> per s. 150 of the act</a:t>
            </a:r>
            <a:r>
              <a:rPr lang="en-CA" sz="1200" kern="1200" dirty="0">
                <a:solidFill>
                  <a:schemeClr val="tx1"/>
                </a:solidFill>
                <a:effectLst/>
                <a:latin typeface="+mn-lt"/>
                <a:ea typeface="+mn-ea"/>
                <a:cs typeface="+mn-cs"/>
              </a:rPr>
              <a:t>.</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Counci</a:t>
            </a:r>
            <a:r>
              <a:rPr lang="en-CA" sz="1200" kern="1200" baseline="0" dirty="0">
                <a:solidFill>
                  <a:schemeClr val="tx1"/>
                </a:solidFill>
                <a:effectLst/>
                <a:latin typeface="+mn-lt"/>
                <a:ea typeface="+mn-ea"/>
                <a:cs typeface="+mn-cs"/>
              </a:rPr>
              <a:t>l may by resolution expend excess revenues for a purpose not set out in the operating budget, transfer to the capital budget or transfer it to a reserve fund. This is in accordance with s. 150(4) of the act.</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62</a:t>
            </a:fld>
            <a:endParaRPr lang="en-CA"/>
          </a:p>
        </p:txBody>
      </p:sp>
    </p:spTree>
    <p:extLst>
      <p:ext uri="{BB962C8B-B14F-4D97-AF65-F5344CB8AC3E}">
        <p14:creationId xmlns:p14="http://schemas.microsoft.com/office/powerpoint/2010/main" val="279694716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tx1"/>
                </a:solidFill>
                <a:effectLst/>
              </a:rPr>
              <a:t>Financial Management</a:t>
            </a:r>
          </a:p>
          <a:p>
            <a:pPr eaLnBrk="1" hangingPunct="1">
              <a:lnSpc>
                <a:spcPct val="90000"/>
              </a:lnSpc>
              <a:buFontTx/>
              <a:buNone/>
              <a:defRPr/>
            </a:pPr>
            <a:r>
              <a:rPr lang="en-US" b="1" dirty="0"/>
              <a:t>Controlling:</a:t>
            </a:r>
          </a:p>
          <a:p>
            <a:pPr marL="628650" lvl="1" indent="-171450" eaLnBrk="1" hangingPunct="1">
              <a:lnSpc>
                <a:spcPct val="90000"/>
              </a:lnSpc>
              <a:buFont typeface="Arial" panose="020B0604020202020204" pitchFamily="34" charset="0"/>
              <a:buChar char="•"/>
              <a:defRPr/>
            </a:pPr>
            <a:r>
              <a:rPr lang="en-CA" dirty="0"/>
              <a:t>Financial control by council requires current, complete and accurate financial information.</a:t>
            </a:r>
          </a:p>
          <a:p>
            <a:pPr marL="628650" lvl="1" indent="-171450" eaLnBrk="1" hangingPunct="1">
              <a:lnSpc>
                <a:spcPct val="90000"/>
              </a:lnSpc>
              <a:buFont typeface="Arial" panose="020B0604020202020204" pitchFamily="34" charset="0"/>
              <a:buChar char="•"/>
              <a:defRPr/>
            </a:pPr>
            <a:r>
              <a:rPr lang="en-CA" dirty="0"/>
              <a:t>Information is found in the community financial statements.</a:t>
            </a:r>
          </a:p>
          <a:p>
            <a:pPr marL="628650" lvl="1" indent="-171450" eaLnBrk="1" hangingPunct="1">
              <a:lnSpc>
                <a:spcPct val="90000"/>
              </a:lnSpc>
              <a:buFont typeface="Arial" panose="020B0604020202020204" pitchFamily="34" charset="0"/>
              <a:buChar char="•"/>
              <a:defRPr/>
            </a:pPr>
            <a:r>
              <a:rPr lang="en-CA" dirty="0"/>
              <a:t>Understanding of these financial statements is required to make good financial decisions of</a:t>
            </a:r>
            <a:r>
              <a:rPr lang="en-CA" baseline="0" dirty="0"/>
              <a:t> which further detail is provided in Appendix B – </a:t>
            </a:r>
            <a:r>
              <a:rPr lang="en-CA" i="0" u="none" baseline="0" dirty="0"/>
              <a:t>Understanding and Interpreting Financial Statements</a:t>
            </a:r>
            <a:r>
              <a:rPr lang="en-CA" baseline="0" dirty="0"/>
              <a:t>.</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63</a:t>
            </a:fld>
            <a:endParaRPr lang="en-CA"/>
          </a:p>
        </p:txBody>
      </p:sp>
    </p:spTree>
    <p:extLst>
      <p:ext uri="{BB962C8B-B14F-4D97-AF65-F5344CB8AC3E}">
        <p14:creationId xmlns:p14="http://schemas.microsoft.com/office/powerpoint/2010/main" val="76089965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tx1"/>
                </a:solidFill>
              </a:rPr>
              <a:t>Financial Management</a:t>
            </a:r>
          </a:p>
          <a:p>
            <a:pPr marL="0" indent="0">
              <a:buFont typeface="Arial" panose="020B0604020202020204" pitchFamily="34" charset="0"/>
              <a:buNone/>
            </a:pPr>
            <a:r>
              <a:rPr lang="en-CA" sz="1200" b="1" dirty="0">
                <a:solidFill>
                  <a:schemeClr val="tx1"/>
                </a:solidFill>
              </a:rPr>
              <a:t>Appendix B – Understanding and Interpreting Financial Statements:</a:t>
            </a:r>
          </a:p>
          <a:p>
            <a:pPr marL="628650" lvl="1" indent="-171450">
              <a:buFont typeface="Arial" panose="020B0604020202020204" pitchFamily="34" charset="0"/>
              <a:buChar char="•"/>
            </a:pPr>
            <a:r>
              <a:rPr lang="en-CA" altLang="en-US" sz="1200" b="0" dirty="0">
                <a:solidFill>
                  <a:schemeClr val="tx1"/>
                </a:solidFill>
              </a:rPr>
              <a:t>Refer to Appendix B of the Council Orientation Manual.</a:t>
            </a:r>
            <a:endParaRPr lang="en-CA" b="1"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64</a:t>
            </a:fld>
            <a:endParaRPr lang="en-CA"/>
          </a:p>
        </p:txBody>
      </p:sp>
    </p:spTree>
    <p:extLst>
      <p:ext uri="{BB962C8B-B14F-4D97-AF65-F5344CB8AC3E}">
        <p14:creationId xmlns:p14="http://schemas.microsoft.com/office/powerpoint/2010/main" val="368687491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7410456D-5B60-4147-AEFC-FDF2F05BA408}" type="slidenum">
              <a:rPr lang="en-CA" smtClean="0"/>
              <a:pPr>
                <a:defRPr/>
              </a:pPr>
              <a:t>65</a:t>
            </a:fld>
            <a:endParaRPr lang="en-CA"/>
          </a:p>
        </p:txBody>
      </p:sp>
    </p:spTree>
    <p:extLst>
      <p:ext uri="{BB962C8B-B14F-4D97-AF65-F5344CB8AC3E}">
        <p14:creationId xmlns:p14="http://schemas.microsoft.com/office/powerpoint/2010/main" val="119245756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Code of Conduct</a:t>
            </a: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Is a written document that helps to ensure members of council share a common basis for acceptable conduct and behaviour.</a:t>
            </a: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Is not intended to replace personal ethics and is in addition to existing legislation under which councils govern.</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This code can be attached to the rules of procedure in place for council and posted in the council office.</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A consequence of breaching the code is the member may be subject to censure by council which means to publicly reprimand a member at an open meeting of council or require an apology to be made. The process to make a complaint must be clearl</a:t>
            </a:r>
            <a:r>
              <a:rPr lang="en-GB" dirty="0"/>
              <a:t>y outlined in the document. It is always best to try and resolve violations using the informal process first.</a:t>
            </a:r>
            <a:endParaRPr lang="en-GB" sz="1200" kern="1200" dirty="0">
              <a:solidFill>
                <a:schemeClr val="tx1"/>
              </a:solidFill>
              <a:effectLst/>
              <a:latin typeface="+mn-lt"/>
              <a:ea typeface="+mn-ea"/>
              <a:cs typeface="+mn-cs"/>
            </a:endParaRP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A sample is provided in the </a:t>
            </a:r>
            <a:r>
              <a:rPr lang="en-GB" sz="1200" i="1" kern="1200" dirty="0">
                <a:solidFill>
                  <a:schemeClr val="tx1"/>
                </a:solidFill>
                <a:effectLst/>
                <a:latin typeface="+mn-lt"/>
                <a:ea typeface="+mn-ea"/>
                <a:cs typeface="+mn-cs"/>
              </a:rPr>
              <a:t>Financial Management Guide.</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66</a:t>
            </a:fld>
            <a:endParaRPr lang="en-CA"/>
          </a:p>
        </p:txBody>
      </p:sp>
    </p:spTree>
    <p:extLst>
      <p:ext uri="{BB962C8B-B14F-4D97-AF65-F5344CB8AC3E}">
        <p14:creationId xmlns:p14="http://schemas.microsoft.com/office/powerpoint/2010/main" val="109164564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pPr>
            <a:r>
              <a:rPr lang="en-CA" sz="950" b="1" dirty="0"/>
              <a:t>Code of Conduct</a:t>
            </a:r>
          </a:p>
          <a:p>
            <a:pPr>
              <a:spcBef>
                <a:spcPts val="0"/>
              </a:spcBef>
            </a:pPr>
            <a:r>
              <a:rPr lang="en-CA" sz="950" b="1" dirty="0"/>
              <a:t>Foundational Principles</a:t>
            </a:r>
            <a:r>
              <a:rPr lang="en-CA" sz="950" b="1" baseline="0" dirty="0"/>
              <a:t>:</a:t>
            </a:r>
          </a:p>
          <a:p>
            <a:pPr>
              <a:spcBef>
                <a:spcPts val="0"/>
              </a:spcBef>
            </a:pPr>
            <a:r>
              <a:rPr lang="en-CA" sz="950" dirty="0"/>
              <a:t>Every code of conduct should be built on these key foundational principles:</a:t>
            </a:r>
          </a:p>
          <a:p>
            <a:pPr marL="171450" indent="-171450">
              <a:spcBef>
                <a:spcPts val="0"/>
              </a:spcBef>
              <a:buFont typeface="Arial" panose="020B0604020202020204" pitchFamily="34" charset="0"/>
              <a:buChar char="•"/>
            </a:pPr>
            <a:r>
              <a:rPr lang="en-GB" sz="950" dirty="0"/>
              <a:t>Integrity: conducting oneself honestly and ethically. A</a:t>
            </a:r>
            <a:r>
              <a:rPr lang="en-CA" sz="950" dirty="0"/>
              <a:t>void real and apparent conflicts of interest and the improper use of your influence. Perform duties in a manner that promotes public confidence and bears close public scrutiny.</a:t>
            </a:r>
            <a:endParaRPr lang="en-GB" sz="950" dirty="0"/>
          </a:p>
          <a:p>
            <a:pPr marL="171450" indent="-171450">
              <a:spcBef>
                <a:spcPts val="0"/>
              </a:spcBef>
              <a:buFont typeface="Arial" panose="020B0604020202020204" pitchFamily="34" charset="0"/>
              <a:buChar char="•"/>
            </a:pPr>
            <a:r>
              <a:rPr lang="en-GB" sz="950" kern="1200" dirty="0">
                <a:solidFill>
                  <a:schemeClr val="tx1"/>
                </a:solidFill>
                <a:effectLst/>
                <a:latin typeface="+mn-lt"/>
                <a:ea typeface="+mn-ea"/>
                <a:cs typeface="+mn-cs"/>
              </a:rPr>
              <a:t>Respect: </a:t>
            </a:r>
            <a:r>
              <a:rPr lang="en-CA" sz="950" dirty="0"/>
              <a:t>treat</a:t>
            </a:r>
            <a:r>
              <a:rPr lang="en-CA" sz="950" baseline="0" dirty="0"/>
              <a:t> </a:t>
            </a:r>
            <a:r>
              <a:rPr lang="en-CA" sz="950" dirty="0"/>
              <a:t>others </a:t>
            </a:r>
            <a:r>
              <a:rPr lang="en-CA" sz="950" baseline="0" dirty="0"/>
              <a:t>as you would want to be treated. </a:t>
            </a:r>
            <a:r>
              <a:rPr lang="en-CA" sz="950" kern="1200" dirty="0">
                <a:solidFill>
                  <a:schemeClr val="tx1"/>
                </a:solidFill>
                <a:effectLst/>
                <a:latin typeface="+mn-lt"/>
                <a:ea typeface="+mn-ea"/>
                <a:cs typeface="+mn-cs"/>
              </a:rPr>
              <a:t>Your words and actions carry a lot of weight on how you and the community are perceived. </a:t>
            </a:r>
            <a:r>
              <a:rPr lang="en-CA" sz="950" kern="1200" baseline="0" dirty="0">
                <a:solidFill>
                  <a:schemeClr val="tx1"/>
                </a:solidFill>
                <a:effectLst/>
                <a:latin typeface="+mn-lt"/>
                <a:ea typeface="+mn-ea"/>
                <a:cs typeface="+mn-cs"/>
              </a:rPr>
              <a:t>I</a:t>
            </a:r>
            <a:r>
              <a:rPr lang="en-CA" sz="950" baseline="0" dirty="0"/>
              <a:t>nsight from various perspectives and experiences makes for sound decisions. C</a:t>
            </a:r>
            <a:r>
              <a:rPr lang="en-CA" sz="950" dirty="0"/>
              <a:t>reate</a:t>
            </a:r>
            <a:r>
              <a:rPr lang="en-CA" sz="950" baseline="0" dirty="0"/>
              <a:t> a safe space where people can share and participate and feel valued.</a:t>
            </a:r>
            <a:endParaRPr lang="en-GB" sz="950" baseline="0" dirty="0"/>
          </a:p>
          <a:p>
            <a:pPr marL="171450" indent="-171450">
              <a:spcBef>
                <a:spcPts val="0"/>
              </a:spcBef>
              <a:buFont typeface="Arial" panose="020B0604020202020204" pitchFamily="34" charset="0"/>
              <a:buChar char="•"/>
            </a:pPr>
            <a:r>
              <a:rPr lang="en-GB" sz="950" kern="1200" dirty="0">
                <a:solidFill>
                  <a:schemeClr val="tx1"/>
                </a:solidFill>
                <a:effectLst/>
                <a:latin typeface="+mn-lt"/>
                <a:ea typeface="+mn-ea"/>
                <a:cs typeface="+mn-cs"/>
              </a:rPr>
              <a:t>Accountability: </a:t>
            </a:r>
            <a:r>
              <a:rPr lang="en-CA" sz="950" dirty="0"/>
              <a:t>using community resources appropriately and taking responsibility for decisions and actions. </a:t>
            </a:r>
            <a:endParaRPr lang="en-GB" sz="950" kern="1200" dirty="0">
              <a:solidFill>
                <a:schemeClr val="tx1"/>
              </a:solidFill>
              <a:effectLst/>
              <a:latin typeface="+mn-lt"/>
              <a:ea typeface="+mn-ea"/>
              <a:cs typeface="+mn-cs"/>
            </a:endParaRPr>
          </a:p>
          <a:p>
            <a:pPr marL="171450" indent="-171450">
              <a:spcBef>
                <a:spcPts val="0"/>
              </a:spcBef>
              <a:buFont typeface="Arial" panose="020B0604020202020204" pitchFamily="34" charset="0"/>
              <a:buChar char="•"/>
            </a:pPr>
            <a:r>
              <a:rPr lang="en-GB" sz="950" dirty="0"/>
              <a:t>Leadership: generally denotes direction and authority. Someone must have the authority to define where it is that the organization is going and how it will proceed.</a:t>
            </a:r>
          </a:p>
          <a:p>
            <a:pPr marL="171450" indent="-171450">
              <a:spcBef>
                <a:spcPts val="0"/>
              </a:spcBef>
              <a:buFont typeface="Arial" panose="020B0604020202020204" pitchFamily="34" charset="0"/>
              <a:buChar char="•"/>
            </a:pPr>
            <a:r>
              <a:rPr lang="en-GB" sz="950" kern="1200" dirty="0">
                <a:solidFill>
                  <a:schemeClr val="tx1"/>
                </a:solidFill>
                <a:effectLst/>
                <a:latin typeface="+mn-lt"/>
                <a:ea typeface="+mn-ea"/>
                <a:cs typeface="+mn-cs"/>
              </a:rPr>
              <a:t>Professionalism: </a:t>
            </a:r>
            <a:r>
              <a:rPr lang="en-CA" sz="950" dirty="0"/>
              <a:t>following council decision-making and communications processes. Behaving in a manner that upholds public confidence in local government.</a:t>
            </a:r>
            <a:r>
              <a:rPr lang="en-CA" sz="950" baseline="0" dirty="0"/>
              <a:t> </a:t>
            </a:r>
            <a:r>
              <a:rPr lang="en-CA" sz="950" kern="1200" dirty="0">
                <a:solidFill>
                  <a:schemeClr val="tx1"/>
                </a:solidFill>
                <a:effectLst/>
                <a:latin typeface="+mn-lt"/>
                <a:ea typeface="+mn-ea"/>
                <a:cs typeface="+mn-cs"/>
              </a:rPr>
              <a:t>If you behave in a way that reflects negatively on the council this will put doubt in your taxpayers causing uncertainty in the abilities of  council members and staff. Staff are your professional expertise and in most instances carry the historical knowledge of the community. Entrust in the staff to implement the decisions of council to the best of their abilities, without interference. A</a:t>
            </a:r>
            <a:r>
              <a:rPr lang="en-CA" sz="950" dirty="0"/>
              <a:t>voiding the use of irrelevant or false considerations when carrying out duties.</a:t>
            </a:r>
            <a:endParaRPr lang="en-GB" sz="950" kern="1200" dirty="0">
              <a:solidFill>
                <a:schemeClr val="tx1"/>
              </a:solidFill>
              <a:effectLst/>
              <a:latin typeface="+mn-lt"/>
              <a:ea typeface="+mn-ea"/>
              <a:cs typeface="+mn-cs"/>
            </a:endParaRPr>
          </a:p>
          <a:p>
            <a:pPr marL="171450" indent="-171450">
              <a:spcBef>
                <a:spcPts val="0"/>
              </a:spcBef>
              <a:buFont typeface="Arial" panose="020B0604020202020204" pitchFamily="34" charset="0"/>
              <a:buChar char="•"/>
            </a:pPr>
            <a:r>
              <a:rPr lang="en-GB" sz="950" dirty="0" err="1"/>
              <a:t>Colloboration</a:t>
            </a:r>
            <a:r>
              <a:rPr lang="en-GB" sz="950" dirty="0"/>
              <a:t>: </a:t>
            </a:r>
            <a:r>
              <a:rPr lang="en-CA" sz="950" dirty="0"/>
              <a:t>be</a:t>
            </a:r>
            <a:r>
              <a:rPr lang="en-CA" sz="950" baseline="0" dirty="0"/>
              <a:t> inclusive and willing to collaborate.</a:t>
            </a:r>
            <a:r>
              <a:rPr lang="en-CA" sz="950" kern="1200" dirty="0">
                <a:solidFill>
                  <a:schemeClr val="tx1"/>
                </a:solidFill>
                <a:effectLst/>
                <a:latin typeface="+mn-lt"/>
                <a:ea typeface="+mn-ea"/>
                <a:cs typeface="+mn-cs"/>
              </a:rPr>
              <a:t> Without collaboration not only with the whole of council, but with staff and the public you may be missing out on ideas and solutions for the greater good of the community. The most important part of collaboration is listening to others thoughts and opinions.</a:t>
            </a:r>
            <a:r>
              <a:rPr lang="en-CA" sz="1100" baseline="0" dirty="0"/>
              <a:t> </a:t>
            </a:r>
            <a:endParaRPr lang="en-GB" sz="11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67</a:t>
            </a:fld>
            <a:endParaRPr lang="en-CA"/>
          </a:p>
        </p:txBody>
      </p:sp>
    </p:spTree>
    <p:extLst>
      <p:ext uri="{BB962C8B-B14F-4D97-AF65-F5344CB8AC3E}">
        <p14:creationId xmlns:p14="http://schemas.microsoft.com/office/powerpoint/2010/main" val="195848042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Code of Conduct</a:t>
            </a:r>
          </a:p>
          <a:p>
            <a:r>
              <a:rPr lang="en-CA" b="1" dirty="0"/>
              <a:t>Developing</a:t>
            </a:r>
            <a:r>
              <a:rPr lang="en-CA" b="1" baseline="0" dirty="0"/>
              <a:t> an effective code of conduct:</a:t>
            </a:r>
            <a:endParaRPr lang="en-CA" b="1" dirty="0"/>
          </a:p>
          <a:p>
            <a:r>
              <a:rPr lang="en-GB" sz="1200" kern="1200" dirty="0">
                <a:solidFill>
                  <a:schemeClr val="tx1"/>
                </a:solidFill>
                <a:effectLst/>
                <a:latin typeface="+mn-lt"/>
                <a:ea typeface="+mn-ea"/>
                <a:cs typeface="+mn-cs"/>
              </a:rPr>
              <a:t>Councils should consider the following to maximize the effectiveness of their code of conduct:</a:t>
            </a:r>
          </a:p>
          <a:p>
            <a:pPr marL="628650" lvl="1" indent="-171450">
              <a:buFont typeface="Arial" panose="020B0604020202020204" pitchFamily="34" charset="0"/>
              <a:buChar char="•"/>
            </a:pPr>
            <a:r>
              <a:rPr lang="en-GB" sz="1200" i="0" kern="1200" dirty="0">
                <a:solidFill>
                  <a:schemeClr val="tx1"/>
                </a:solidFill>
                <a:effectLst/>
                <a:latin typeface="+mn-lt"/>
                <a:ea typeface="+mn-ea"/>
                <a:cs typeface="+mn-cs"/>
              </a:rPr>
              <a:t>Don’t overlook the importance of the process.</a:t>
            </a:r>
            <a:endParaRPr lang="en-CA" sz="120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a:solidFill>
                  <a:schemeClr val="tx1"/>
                </a:solidFill>
                <a:effectLst/>
                <a:latin typeface="+mn-lt"/>
                <a:ea typeface="+mn-ea"/>
                <a:cs typeface="+mn-cs"/>
              </a:rPr>
              <a:t>Make the code of conduct meaningful.</a:t>
            </a:r>
            <a:endParaRPr lang="en-CA" sz="120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a:solidFill>
                  <a:schemeClr val="tx1"/>
                </a:solidFill>
                <a:effectLst/>
                <a:latin typeface="+mn-lt"/>
                <a:ea typeface="+mn-ea"/>
                <a:cs typeface="+mn-cs"/>
              </a:rPr>
              <a:t>Make sure the code of conduct is consistent with existing laws and policies.</a:t>
            </a:r>
            <a:endParaRPr lang="en-CA" sz="120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a:solidFill>
                  <a:schemeClr val="tx1"/>
                </a:solidFill>
                <a:effectLst/>
                <a:latin typeface="+mn-lt"/>
                <a:ea typeface="+mn-ea"/>
                <a:cs typeface="+mn-cs"/>
              </a:rPr>
              <a:t>Offer ongoing advice, education and support.</a:t>
            </a:r>
            <a:endParaRPr lang="en-CA" sz="120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GB" sz="1200" i="0" kern="1200" dirty="0">
                <a:solidFill>
                  <a:schemeClr val="tx1"/>
                </a:solidFill>
                <a:effectLst/>
                <a:latin typeface="+mn-lt"/>
                <a:ea typeface="+mn-ea"/>
                <a:cs typeface="+mn-cs"/>
              </a:rPr>
              <a:t>Revisit it regularly.</a:t>
            </a:r>
            <a:endParaRPr lang="en-CA" sz="120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68</a:t>
            </a:fld>
            <a:endParaRPr lang="en-CA"/>
          </a:p>
        </p:txBody>
      </p:sp>
    </p:spTree>
    <p:extLst>
      <p:ext uri="{BB962C8B-B14F-4D97-AF65-F5344CB8AC3E}">
        <p14:creationId xmlns:p14="http://schemas.microsoft.com/office/powerpoint/2010/main" val="224007890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7410456D-5B60-4147-AEFC-FDF2F05BA408}" type="slidenum">
              <a:rPr lang="en-CA" smtClean="0"/>
              <a:pPr>
                <a:defRPr/>
              </a:pPr>
              <a:t>69</a:t>
            </a:fld>
            <a:endParaRPr lang="en-CA"/>
          </a:p>
        </p:txBody>
      </p:sp>
    </p:spTree>
    <p:extLst>
      <p:ext uri="{BB962C8B-B14F-4D97-AF65-F5344CB8AC3E}">
        <p14:creationId xmlns:p14="http://schemas.microsoft.com/office/powerpoint/2010/main" val="584819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Arial" panose="020B0604020202020204" pitchFamily="34" charset="0"/>
              <a:buNone/>
              <a:defRPr/>
            </a:pPr>
            <a:r>
              <a:rPr lang="en-US" altLang="en-US" sz="1200" b="1" dirty="0"/>
              <a:t>Distribution</a:t>
            </a:r>
            <a:r>
              <a:rPr lang="en-US" altLang="en-US" sz="1200" b="1" baseline="0" dirty="0"/>
              <a:t> of Legislative Powers in Canada</a:t>
            </a:r>
          </a:p>
          <a:p>
            <a:pPr marL="0" indent="0" eaLnBrk="1" hangingPunct="1">
              <a:spcBef>
                <a:spcPct val="0"/>
              </a:spcBef>
              <a:buFont typeface="Arial" panose="020B0604020202020204" pitchFamily="34" charset="0"/>
              <a:buNone/>
              <a:defRPr/>
            </a:pPr>
            <a:r>
              <a:rPr lang="en-US" altLang="en-US" sz="1200" b="1" dirty="0"/>
              <a:t>Delegated Authority:</a:t>
            </a:r>
          </a:p>
          <a:p>
            <a:pPr marL="628650" lvl="1" indent="-171450" eaLnBrk="1" hangingPunct="1">
              <a:spcBef>
                <a:spcPct val="0"/>
              </a:spcBef>
              <a:buFont typeface="Arial" panose="020B0604020202020204" pitchFamily="34" charset="0"/>
              <a:buChar char="•"/>
              <a:defRPr/>
            </a:pPr>
            <a:r>
              <a:rPr lang="en-US" altLang="en-US" sz="1200" dirty="0"/>
              <a:t>Local government authorities are created by provincial legislation and have no sovereign powers.</a:t>
            </a:r>
          </a:p>
          <a:p>
            <a:pPr marL="628650" lvl="1" indent="-171450" eaLnBrk="1" hangingPunct="1">
              <a:spcBef>
                <a:spcPct val="0"/>
              </a:spcBef>
              <a:buFont typeface="Arial" panose="020B0604020202020204" pitchFamily="34" charset="0"/>
              <a:buChar char="•"/>
              <a:defRPr/>
            </a:pPr>
            <a:r>
              <a:rPr lang="en-US" altLang="en-US" sz="1200" dirty="0"/>
              <a:t>Local authorities have powers that are delegated by the provincial governments.</a:t>
            </a:r>
          </a:p>
          <a:p>
            <a:pPr marL="628650" lvl="1" indent="-171450" eaLnBrk="1" hangingPunct="1">
              <a:spcBef>
                <a:spcPct val="0"/>
              </a:spcBef>
              <a:buFont typeface="Arial" panose="020B0604020202020204" pitchFamily="34" charset="0"/>
              <a:buChar char="•"/>
              <a:defRPr/>
            </a:pPr>
            <a:r>
              <a:rPr lang="en-US" altLang="en-US" sz="1200" dirty="0"/>
              <a:t>Council receives its authority</a:t>
            </a:r>
            <a:r>
              <a:rPr lang="en-US" altLang="en-US" sz="1200" b="0" i="0" dirty="0"/>
              <a:t> and must govern</a:t>
            </a:r>
            <a:r>
              <a:rPr lang="en-US" altLang="en-US" sz="1200" b="0" i="0" baseline="0" dirty="0"/>
              <a:t> in accordance </a:t>
            </a:r>
            <a:r>
              <a:rPr lang="en-US" altLang="en-US" sz="1200" baseline="0" dirty="0"/>
              <a:t>with</a:t>
            </a:r>
            <a:r>
              <a:rPr lang="en-US" altLang="en-US" sz="1200" dirty="0"/>
              <a:t> The Northern Affairs Act administered by the department of Municipal and Northern Relations (MNR).</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9F6F8A-9094-402B-ADD1-89BB3EC21109}" type="slidenum">
              <a:rPr lang="en-CA" altLang="en-US" smtClean="0"/>
              <a:pPr/>
              <a:t>7</a:t>
            </a:fld>
            <a:endParaRPr lang="en-CA"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Conflict</a:t>
            </a:r>
            <a:r>
              <a:rPr lang="en-CA" b="1" baseline="0" dirty="0"/>
              <a:t> of Interest</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Arises when a council member takes advantage of their position on council to benefit themselves or their </a:t>
            </a:r>
            <a:r>
              <a:rPr lang="en-CA" sz="1200" u="sng" kern="1200" dirty="0">
                <a:solidFill>
                  <a:schemeClr val="tx1"/>
                </a:solidFill>
                <a:effectLst/>
                <a:latin typeface="+mn-lt"/>
                <a:ea typeface="+mn-ea"/>
                <a:cs typeface="+mn-cs"/>
              </a:rPr>
              <a:t>immediate family</a:t>
            </a:r>
            <a:r>
              <a:rPr lang="en-CA" sz="1200" kern="1200" dirty="0">
                <a:solidFill>
                  <a:schemeClr val="tx1"/>
                </a:solidFill>
                <a:effectLst/>
                <a:latin typeface="+mn-lt"/>
                <a:ea typeface="+mn-ea"/>
                <a:cs typeface="+mn-cs"/>
              </a:rPr>
              <a:t> members as defined in the conflict of interest</a:t>
            </a:r>
            <a:r>
              <a:rPr lang="en-CA" sz="1200" kern="1200" baseline="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legislation.</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Immediate</a:t>
            </a:r>
            <a:r>
              <a:rPr lang="en-CA" sz="1200" kern="1200" baseline="0" dirty="0">
                <a:solidFill>
                  <a:schemeClr val="tx1"/>
                </a:solidFill>
                <a:effectLst/>
                <a:latin typeface="+mn-lt"/>
                <a:ea typeface="+mn-ea"/>
                <a:cs typeface="+mn-cs"/>
              </a:rPr>
              <a:t> family r</a:t>
            </a:r>
            <a:r>
              <a:rPr lang="en-CA" sz="1200" kern="1200" dirty="0">
                <a:solidFill>
                  <a:schemeClr val="tx1"/>
                </a:solidFill>
                <a:effectLst/>
                <a:latin typeface="+mn-lt"/>
                <a:ea typeface="+mn-ea"/>
                <a:cs typeface="+mn-cs"/>
              </a:rPr>
              <a:t>efers to a spouse or common-law partner and any dependant child </a:t>
            </a:r>
            <a:r>
              <a:rPr lang="en-CA" sz="1200" b="1" kern="1200" dirty="0">
                <a:solidFill>
                  <a:schemeClr val="tx1"/>
                </a:solidFill>
                <a:effectLst/>
                <a:latin typeface="+mn-lt"/>
                <a:ea typeface="+mn-ea"/>
                <a:cs typeface="+mn-cs"/>
              </a:rPr>
              <a:t>residing</a:t>
            </a:r>
            <a:r>
              <a:rPr lang="en-CA" sz="1200" kern="1200" dirty="0">
                <a:solidFill>
                  <a:schemeClr val="tx1"/>
                </a:solidFill>
                <a:effectLst/>
                <a:latin typeface="+mn-lt"/>
                <a:ea typeface="+mn-ea"/>
                <a:cs typeface="+mn-cs"/>
              </a:rPr>
              <a:t> with the member.</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Members of council cannot use their position for direct personal gain and </a:t>
            </a:r>
            <a:r>
              <a:rPr lang="en-CA" sz="1200" b="1" u="sng" kern="1200" dirty="0">
                <a:solidFill>
                  <a:schemeClr val="tx1"/>
                </a:solidFill>
                <a:effectLst/>
                <a:latin typeface="+mn-lt"/>
                <a:ea typeface="+mn-ea"/>
                <a:cs typeface="+mn-cs"/>
              </a:rPr>
              <a:t>must</a:t>
            </a:r>
            <a:r>
              <a:rPr lang="en-CA" sz="1200" kern="1200" dirty="0">
                <a:solidFill>
                  <a:schemeClr val="tx1"/>
                </a:solidFill>
                <a:effectLst/>
                <a:latin typeface="+mn-lt"/>
                <a:ea typeface="+mn-ea"/>
                <a:cs typeface="+mn-cs"/>
              </a:rPr>
              <a:t> excuse themselves from the meeting if they have a conflict of interest.</a:t>
            </a:r>
            <a:r>
              <a:rPr lang="en-CA" sz="1200" kern="1200" baseline="0" dirty="0">
                <a:solidFill>
                  <a:schemeClr val="tx1"/>
                </a:solidFill>
                <a:effectLst/>
                <a:latin typeface="+mn-lt"/>
                <a:ea typeface="+mn-ea"/>
                <a:cs typeface="+mn-cs"/>
              </a:rPr>
              <a:t> The member must declare the conflict of interest </a:t>
            </a:r>
            <a:r>
              <a:rPr lang="en-CA" sz="1200" b="1" kern="1200" baseline="0" dirty="0">
                <a:solidFill>
                  <a:schemeClr val="tx1"/>
                </a:solidFill>
                <a:effectLst/>
                <a:latin typeface="+mn-lt"/>
                <a:ea typeface="+mn-ea"/>
                <a:cs typeface="+mn-cs"/>
              </a:rPr>
              <a:t>before</a:t>
            </a:r>
            <a:r>
              <a:rPr lang="en-CA" sz="1200" kern="1200" baseline="0" dirty="0">
                <a:solidFill>
                  <a:schemeClr val="tx1"/>
                </a:solidFill>
                <a:effectLst/>
                <a:latin typeface="+mn-lt"/>
                <a:ea typeface="+mn-ea"/>
                <a:cs typeface="+mn-cs"/>
              </a:rPr>
              <a:t> any consideration of the matter and must leave the room until all discussion and voting on the matter has finished.</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70</a:t>
            </a:fld>
            <a:endParaRPr lang="en-CA"/>
          </a:p>
        </p:txBody>
      </p:sp>
    </p:spTree>
    <p:extLst>
      <p:ext uri="{BB962C8B-B14F-4D97-AF65-F5344CB8AC3E}">
        <p14:creationId xmlns:p14="http://schemas.microsoft.com/office/powerpoint/2010/main" val="70657594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dirty="0">
                <a:solidFill>
                  <a:schemeClr val="tx1"/>
                </a:solidFill>
                <a:latin typeface="+mn-lt"/>
              </a:rPr>
              <a:t>Conflict of Interest</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The Conflict of Interest regulation and The Municipal Council Conflict of Interest Act requires that each member file a statement of assets and interests with the CAO prior to entering on the duties</a:t>
            </a:r>
            <a:r>
              <a:rPr lang="en-CA" sz="1200" kern="1200" baseline="0" dirty="0">
                <a:solidFill>
                  <a:schemeClr val="tx1"/>
                </a:solidFill>
                <a:effectLst/>
                <a:latin typeface="+mn-lt"/>
                <a:ea typeface="+mn-ea"/>
                <a:cs typeface="+mn-cs"/>
              </a:rPr>
              <a:t> as a </a:t>
            </a:r>
            <a:r>
              <a:rPr lang="en-CA" sz="1200" kern="1200" dirty="0">
                <a:solidFill>
                  <a:schemeClr val="tx1"/>
                </a:solidFill>
                <a:effectLst/>
                <a:latin typeface="+mn-lt"/>
                <a:ea typeface="+mn-ea"/>
                <a:cs typeface="+mn-cs"/>
              </a:rPr>
              <a:t>council member and must update the</a:t>
            </a:r>
            <a:r>
              <a:rPr lang="en-CA" sz="1200" kern="1200" baseline="0" dirty="0">
                <a:solidFill>
                  <a:schemeClr val="tx1"/>
                </a:solidFill>
                <a:effectLst/>
                <a:latin typeface="+mn-lt"/>
                <a:ea typeface="+mn-ea"/>
                <a:cs typeface="+mn-cs"/>
              </a:rPr>
              <a:t> statement </a:t>
            </a:r>
            <a:r>
              <a:rPr lang="en-CA" sz="1200" kern="1200" dirty="0">
                <a:solidFill>
                  <a:schemeClr val="tx1"/>
                </a:solidFill>
                <a:effectLst/>
                <a:latin typeface="+mn-lt"/>
                <a:ea typeface="+mn-ea"/>
                <a:cs typeface="+mn-cs"/>
              </a:rPr>
              <a:t>when a change occurs.</a:t>
            </a:r>
          </a:p>
          <a:p>
            <a:pPr marL="1085850" lvl="2" indent="-171450">
              <a:buFont typeface="Symbol" panose="05050102010706020507" pitchFamily="18" charset="2"/>
              <a:buChar char=""/>
            </a:pPr>
            <a:r>
              <a:rPr lang="en-CA" sz="1200" kern="1200" dirty="0">
                <a:solidFill>
                  <a:schemeClr val="tx1"/>
                </a:solidFill>
                <a:effectLst/>
                <a:latin typeface="+mn-lt"/>
                <a:ea typeface="+mn-ea"/>
                <a:cs typeface="+mn-cs"/>
              </a:rPr>
              <a:t>the act s. 10 details the assets and interests that must be disclosed and s. 11 details the exemptions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Each</a:t>
            </a:r>
            <a:r>
              <a:rPr lang="en-CA" sz="1200" kern="1200" baseline="0" dirty="0">
                <a:solidFill>
                  <a:schemeClr val="tx1"/>
                </a:solidFill>
                <a:effectLst/>
                <a:latin typeface="+mn-lt"/>
                <a:ea typeface="+mn-ea"/>
                <a:cs typeface="+mn-cs"/>
              </a:rPr>
              <a:t> member of council is required to file a statement of assets and interests annually by November 30. Newly elected members must file their initial statement of assets and interests before entering on the duties as a member of council. Where a council member has not filed this statement, the CAO would provide notification in writing to the council member and the council member has 30 days to file the statement.</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Council members must disclose any conflict of interest.</a:t>
            </a:r>
          </a:p>
          <a:p>
            <a:pPr marL="628650" lvl="1" indent="-171450">
              <a:buFont typeface="Arial" panose="020B0604020202020204" pitchFamily="34" charset="0"/>
              <a:buChar char="•"/>
            </a:pPr>
            <a:r>
              <a:rPr lang="en-CA" altLang="en-US" sz="1200" dirty="0">
                <a:latin typeface="+mn-lt"/>
              </a:rPr>
              <a:t>Statements filed are available</a:t>
            </a:r>
            <a:r>
              <a:rPr lang="en-CA" altLang="en-US" sz="1200" baseline="0" dirty="0">
                <a:latin typeface="+mn-lt"/>
              </a:rPr>
              <a:t> for </a:t>
            </a:r>
            <a:r>
              <a:rPr lang="en-CA" altLang="en-US" sz="1200" dirty="0">
                <a:latin typeface="+mn-lt"/>
              </a:rPr>
              <a:t>public inspection.</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71</a:t>
            </a:fld>
            <a:endParaRPr lang="en-CA"/>
          </a:p>
        </p:txBody>
      </p:sp>
    </p:spTree>
    <p:extLst>
      <p:ext uri="{BB962C8B-B14F-4D97-AF65-F5344CB8AC3E}">
        <p14:creationId xmlns:p14="http://schemas.microsoft.com/office/powerpoint/2010/main" val="257894274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72</a:t>
            </a:fld>
            <a:endParaRPr lang="en-CA"/>
          </a:p>
        </p:txBody>
      </p:sp>
    </p:spTree>
    <p:extLst>
      <p:ext uri="{BB962C8B-B14F-4D97-AF65-F5344CB8AC3E}">
        <p14:creationId xmlns:p14="http://schemas.microsoft.com/office/powerpoint/2010/main" val="402410267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Respectful Workplaces</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sz="1200" kern="1200" dirty="0">
                <a:solidFill>
                  <a:schemeClr val="tx1"/>
                </a:solidFill>
                <a:effectLst/>
                <a:latin typeface="+mn-lt"/>
                <a:ea typeface="+mn-ea"/>
                <a:cs typeface="+mn-cs"/>
              </a:rPr>
              <a:t>Every employee is entitled to work in an environment that is respectful and free of all forms of harassment, including sexual harassment and bullying.</a:t>
            </a:r>
            <a:endParaRPr lang="en-US"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The Manitoba Workplace Safety and Health regulation, under Part 10 requires that an employer </a:t>
            </a:r>
            <a:r>
              <a:rPr lang="en-US" sz="1200" b="1" u="sng" kern="1200" dirty="0">
                <a:solidFill>
                  <a:schemeClr val="tx1"/>
                </a:solidFill>
                <a:effectLst/>
                <a:latin typeface="+mn-lt"/>
                <a:ea typeface="+mn-ea"/>
                <a:cs typeface="+mn-cs"/>
              </a:rPr>
              <a:t>must</a:t>
            </a:r>
            <a:r>
              <a:rPr lang="en-US" sz="1200"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develop and implement a written policy to prevent harassment in the workplace.</a:t>
            </a: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Council must ensure workers comply with the community respectful workplace and harassment prevention policy.</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Council must ensure employees are aware of the policy and expected behaviors in the workplace.</a:t>
            </a:r>
            <a:endParaRPr lang="en-CA" b="1"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73</a:t>
            </a:fld>
            <a:endParaRPr lang="en-CA"/>
          </a:p>
        </p:txBody>
      </p:sp>
    </p:spTree>
    <p:extLst>
      <p:ext uri="{BB962C8B-B14F-4D97-AF65-F5344CB8AC3E}">
        <p14:creationId xmlns:p14="http://schemas.microsoft.com/office/powerpoint/2010/main" val="126061563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Respectful Workplaces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a:t>Types of Harassment:</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Discrimination means differential treatment of one employee </a:t>
            </a:r>
            <a:r>
              <a:rPr lang="en-US" sz="1200" b="0" i="1" kern="1200" dirty="0">
                <a:solidFill>
                  <a:schemeClr val="tx1"/>
                </a:solidFill>
                <a:effectLst/>
                <a:latin typeface="+mn-lt"/>
                <a:ea typeface="+mn-ea"/>
                <a:cs typeface="+mn-cs"/>
              </a:rPr>
              <a:t>vis a vis</a:t>
            </a:r>
            <a:r>
              <a:rPr lang="en-US" sz="1200" b="0" kern="1200" dirty="0">
                <a:solidFill>
                  <a:schemeClr val="tx1"/>
                </a:solidFill>
                <a:effectLst/>
                <a:latin typeface="+mn-lt"/>
                <a:ea typeface="+mn-ea"/>
                <a:cs typeface="+mn-cs"/>
              </a:rPr>
              <a:t> the treatment afforded to or the policies applied to that person’s coworkers, unless there is some demonstrable rationale for different treatment of the two employees.</a:t>
            </a:r>
            <a:endParaRPr lang="en-CA" sz="1200" b="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Disrespectful behavior is behavior that is unwelcome and inappropriate in the workplace.</a:t>
            </a:r>
            <a:endParaRPr lang="en-CA" sz="1200" b="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Disruptive workplace conflict is defined as an ongoing dispute or communications breakdown of two or more individuals that impacts their ability to work productively and cooperatively in the workplace.</a:t>
            </a:r>
            <a:endParaRPr lang="en-CA" sz="1200" b="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Harassment </a:t>
            </a:r>
            <a:r>
              <a:rPr lang="en-GB" sz="1200" b="0" kern="1200" dirty="0">
                <a:solidFill>
                  <a:schemeClr val="tx1"/>
                </a:solidFill>
                <a:effectLst/>
                <a:latin typeface="+mn-lt"/>
                <a:ea typeface="+mn-ea"/>
                <a:cs typeface="+mn-cs"/>
              </a:rPr>
              <a:t>is an action being taken by an individual that is offensive to another person and/or an offensive action that continues after it has been requested that this action cease.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Sexual harassment, includes abusive remarks or behaviors based on sex, gender or sexual orientation.</a:t>
            </a:r>
            <a:endParaRPr lang="en-CA"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74</a:t>
            </a:fld>
            <a:endParaRPr lang="en-CA"/>
          </a:p>
        </p:txBody>
      </p:sp>
    </p:spTree>
    <p:extLst>
      <p:ext uri="{BB962C8B-B14F-4D97-AF65-F5344CB8AC3E}">
        <p14:creationId xmlns:p14="http://schemas.microsoft.com/office/powerpoint/2010/main" val="11129670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a:t>Respectful Workplaces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a:t>Employee Rights and Responsibilities: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The right to a harassment-free workplace.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The right to file a complaint with the Manitoba Human Rights Commission.</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The responsibility to treat other employees with respect.</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The responsibility to speak up when harassment occurs.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The responsibility to report harassment to the appropriate person as soon as possible.</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75</a:t>
            </a:fld>
            <a:endParaRPr lang="en-CA"/>
          </a:p>
        </p:txBody>
      </p:sp>
    </p:spTree>
    <p:extLst>
      <p:ext uri="{BB962C8B-B14F-4D97-AF65-F5344CB8AC3E}">
        <p14:creationId xmlns:p14="http://schemas.microsoft.com/office/powerpoint/2010/main" val="22416844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Respectful Workplaces</a:t>
            </a:r>
            <a:endParaRPr lang="en-CA" b="0" dirty="0"/>
          </a:p>
          <a:p>
            <a:r>
              <a:rPr lang="en-CA" b="1" dirty="0">
                <a:effectLst/>
              </a:rPr>
              <a:t>Employer</a:t>
            </a:r>
            <a:r>
              <a:rPr lang="en-CA" b="1" baseline="0" dirty="0">
                <a:effectLst/>
              </a:rPr>
              <a:t> Responsibilities:</a:t>
            </a:r>
            <a:endParaRPr lang="en-CA" b="1" dirty="0">
              <a:effectLs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As an employer, you are responsible for:</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Ensuring a harassment-free workplace.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Providing leadership and taking responsibility for fostering a workplace culture of respect.</a:t>
            </a:r>
          </a:p>
          <a:p>
            <a:pPr marL="1085850" marR="0" lvl="2" indent="-171450" algn="l" defTabSz="914400" rtl="0" eaLnBrk="0" fontAlgn="base" latinLnBrk="0" hangingPunct="0">
              <a:lnSpc>
                <a:spcPct val="100000"/>
              </a:lnSpc>
              <a:spcBef>
                <a:spcPct val="30000"/>
              </a:spcBef>
              <a:spcAft>
                <a:spcPct val="0"/>
              </a:spcAft>
              <a:buClrTx/>
              <a:buSzTx/>
              <a:buFont typeface="Symbol" panose="05050102010706020507" pitchFamily="18" charset="2"/>
              <a:buChar char=""/>
              <a:tabLst/>
              <a:defRPr/>
            </a:pPr>
            <a:r>
              <a:rPr lang="en-US" sz="1200" kern="1200" dirty="0">
                <a:solidFill>
                  <a:schemeClr val="tx1"/>
                </a:solidFill>
                <a:effectLst/>
                <a:latin typeface="+mn-lt"/>
                <a:ea typeface="+mn-ea"/>
                <a:cs typeface="+mn-cs"/>
              </a:rPr>
              <a:t>a truly respectful workplace requires the cooperation and support of all persons in the organization</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Set a positive example.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Avoid behaving disrespectfully, including behavior that would reasonably offend, intimidate, embarrass or humiliate others, whether deliberately or unintentionally.</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Participate in respectful workplace and harassment prevention training. </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76</a:t>
            </a:fld>
            <a:endParaRPr lang="en-CA"/>
          </a:p>
        </p:txBody>
      </p:sp>
    </p:spTree>
    <p:extLst>
      <p:ext uri="{BB962C8B-B14F-4D97-AF65-F5344CB8AC3E}">
        <p14:creationId xmlns:p14="http://schemas.microsoft.com/office/powerpoint/2010/main" val="335794140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Respectful Workplaces</a:t>
            </a:r>
          </a:p>
          <a:p>
            <a:r>
              <a:rPr lang="en-CA" b="1" dirty="0"/>
              <a:t>Employer Responsibilities: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kern="1200" dirty="0"/>
              <a:t>As an employer, you are responsible to:</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Intervene promptly once aware of sexual harassment, harassment/bullying and/or workplace violence.</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Ensure all complaints are handled fairly, confidentially, effectively and in a timely manner.</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Take appropriate action respecting employees and that all actions taken to resolve the issue are documented.</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Ensure there is no reprisal or retaliation against the person who made the complaint.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Ensure workplace restoration measures are put in place following the resolution of a situation involving inappropriate behavior.</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Report or investigate all complaints and maintain confidentiality of all disclosures received under the community respectful workplace and harassment prevention policy.</a:t>
            </a:r>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77</a:t>
            </a:fld>
            <a:endParaRPr lang="en-CA"/>
          </a:p>
        </p:txBody>
      </p:sp>
    </p:spTree>
    <p:extLst>
      <p:ext uri="{BB962C8B-B14F-4D97-AF65-F5344CB8AC3E}">
        <p14:creationId xmlns:p14="http://schemas.microsoft.com/office/powerpoint/2010/main" val="299700281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78</a:t>
            </a:fld>
            <a:endParaRPr lang="en-CA"/>
          </a:p>
        </p:txBody>
      </p:sp>
    </p:spTree>
    <p:extLst>
      <p:ext uri="{BB962C8B-B14F-4D97-AF65-F5344CB8AC3E}">
        <p14:creationId xmlns:p14="http://schemas.microsoft.com/office/powerpoint/2010/main" val="20311756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dirty="0">
                <a:solidFill>
                  <a:schemeClr val="tx1"/>
                </a:solidFill>
                <a:latin typeface="+mn-lt"/>
              </a:rPr>
              <a:t>Fraud Awareness</a:t>
            </a:r>
          </a:p>
          <a:p>
            <a:pPr marL="171450" indent="-171450" eaLnBrk="1" hangingPunct="1">
              <a:lnSpc>
                <a:spcPct val="80000"/>
              </a:lnSpc>
              <a:buFont typeface="Arial" panose="020B0604020202020204" pitchFamily="34" charset="0"/>
              <a:buChar char="•"/>
              <a:defRPr/>
            </a:pPr>
            <a:r>
              <a:rPr lang="en-CA" sz="1200" dirty="0">
                <a:latin typeface="+mn-lt"/>
              </a:rPr>
              <a:t>Each council member is responsible to protect community assets from theft,</a:t>
            </a:r>
            <a:r>
              <a:rPr lang="en-CA" sz="1200" baseline="0" dirty="0">
                <a:latin typeface="+mn-lt"/>
              </a:rPr>
              <a:t> </a:t>
            </a:r>
            <a:r>
              <a:rPr lang="en-CA" sz="1200" dirty="0">
                <a:latin typeface="+mn-lt"/>
              </a:rPr>
              <a:t>misuse, neglect</a:t>
            </a:r>
            <a:r>
              <a:rPr lang="en-CA" sz="1200" baseline="0" dirty="0">
                <a:latin typeface="+mn-lt"/>
              </a:rPr>
              <a:t> and </a:t>
            </a:r>
            <a:r>
              <a:rPr lang="en-CA" sz="1200" dirty="0">
                <a:latin typeface="+mn-lt"/>
              </a:rPr>
              <a:t>fraud</a:t>
            </a:r>
            <a:r>
              <a:rPr lang="en-CA" sz="1200" baseline="0" dirty="0">
                <a:latin typeface="+mn-lt"/>
              </a:rPr>
              <a:t>.</a:t>
            </a:r>
            <a:endParaRPr lang="en-CA" sz="1200" dirty="0">
              <a:latin typeface="+mn-lt"/>
            </a:endParaRPr>
          </a:p>
          <a:p>
            <a:pPr eaLnBrk="1" hangingPunct="1">
              <a:lnSpc>
                <a:spcPct val="80000"/>
              </a:lnSpc>
              <a:buFontTx/>
              <a:buNone/>
              <a:defRPr/>
            </a:pPr>
            <a:endParaRPr lang="en-CA" sz="1200" b="1" dirty="0">
              <a:solidFill>
                <a:schemeClr val="folHlink"/>
              </a:solidFill>
              <a:effectLst>
                <a:outerShdw blurRad="38100" dist="38100" dir="2700000" algn="tl">
                  <a:srgbClr val="C0C0C0"/>
                </a:outerShdw>
              </a:effectLst>
              <a:latin typeface="+mn-lt"/>
            </a:endParaRPr>
          </a:p>
          <a:p>
            <a:pPr eaLnBrk="1" hangingPunct="1">
              <a:lnSpc>
                <a:spcPct val="80000"/>
              </a:lnSpc>
              <a:buFontTx/>
              <a:buNone/>
              <a:defRPr/>
            </a:pPr>
            <a:r>
              <a:rPr lang="en-CA" sz="1200" b="1" kern="1200" dirty="0">
                <a:solidFill>
                  <a:schemeClr val="tx1"/>
                </a:solidFill>
                <a:latin typeface="+mn-lt"/>
                <a:ea typeface="+mn-ea"/>
                <a:cs typeface="+mn-cs"/>
              </a:rPr>
              <a:t>Fraud Related Facts:</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Fraud is often a result of poor management practices which should not be tolerated by council.</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Early detection reduces losses, whereas delay increases them.</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Prevention starts with good financial and administrative practices.</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Be aware of the warning signs.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79</a:t>
            </a:fld>
            <a:endParaRPr lang="en-CA"/>
          </a:p>
        </p:txBody>
      </p:sp>
    </p:spTree>
    <p:extLst>
      <p:ext uri="{BB962C8B-B14F-4D97-AF65-F5344CB8AC3E}">
        <p14:creationId xmlns:p14="http://schemas.microsoft.com/office/powerpoint/2010/main" val="2419130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Community Council</a:t>
            </a:r>
          </a:p>
          <a:p>
            <a:r>
              <a:rPr lang="en-US" sz="1200" b="1" kern="1200" dirty="0">
                <a:solidFill>
                  <a:schemeClr val="tx1"/>
                </a:solidFill>
                <a:effectLst/>
                <a:latin typeface="+mn-lt"/>
                <a:ea typeface="+mn-ea"/>
                <a:cs typeface="+mn-cs"/>
              </a:rPr>
              <a:t>Definition:</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Group of representatives of the community elected by the residents to:</a:t>
            </a:r>
            <a:endParaRPr lang="en-CA" sz="1200" kern="1200" dirty="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a:solidFill>
                  <a:schemeClr val="tx1"/>
                </a:solidFill>
                <a:effectLst/>
                <a:latin typeface="+mn-lt"/>
                <a:ea typeface="+mn-ea"/>
                <a:cs typeface="+mn-cs"/>
              </a:rPr>
              <a:t>provide municipal services and programs</a:t>
            </a:r>
            <a:endParaRPr lang="en-CA" sz="1200" kern="1200" dirty="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a:solidFill>
                  <a:schemeClr val="tx1"/>
                </a:solidFill>
                <a:effectLst/>
                <a:latin typeface="+mn-lt"/>
                <a:ea typeface="+mn-ea"/>
                <a:cs typeface="+mn-cs"/>
              </a:rPr>
              <a:t>ensure all decisions are made by majority vote</a:t>
            </a:r>
          </a:p>
          <a:p>
            <a:pPr marL="1543050" lvl="3" indent="-171450">
              <a:buFont typeface="Symbol" panose="05050102010706020507" pitchFamily="18" charset="2"/>
              <a:buChar char=""/>
            </a:pPr>
            <a:r>
              <a:rPr lang="en-US" sz="1200" kern="1200" dirty="0">
                <a:solidFill>
                  <a:schemeClr val="tx1"/>
                </a:solidFill>
                <a:effectLst/>
                <a:latin typeface="+mn-lt"/>
                <a:ea typeface="+mn-ea"/>
                <a:cs typeface="+mn-cs"/>
              </a:rPr>
              <a:t>A majority vote means the majority of council members present at a meeting. In some specific instances, the act will require the majority of the number of members comprising council for the decision to pass at the meeting. </a:t>
            </a:r>
            <a:r>
              <a:rPr lang="en-US" dirty="0"/>
              <a:t>For example, s. 132(3) requires it</a:t>
            </a:r>
            <a:r>
              <a:rPr lang="en-US" sz="1200" kern="1200" dirty="0">
                <a:solidFill>
                  <a:schemeClr val="tx1"/>
                </a:solidFill>
                <a:effectLst/>
                <a:latin typeface="+mn-lt"/>
                <a:ea typeface="+mn-ea"/>
                <a:cs typeface="+mn-cs"/>
              </a:rPr>
              <a:t> for the suspension or revocation of </a:t>
            </a:r>
            <a:r>
              <a:rPr lang="en-US" dirty="0"/>
              <a:t>a person’s appointment as CAO. For a</a:t>
            </a:r>
            <a:r>
              <a:rPr lang="en-US" sz="1200" kern="1200" dirty="0">
                <a:solidFill>
                  <a:schemeClr val="tx1"/>
                </a:solidFill>
                <a:effectLst/>
                <a:latin typeface="+mn-lt"/>
                <a:ea typeface="+mn-ea"/>
                <a:cs typeface="+mn-cs"/>
              </a:rPr>
              <a:t> five person council, this would require three members to vote in favor for this decision to pass at the meeting.</a:t>
            </a:r>
            <a:endParaRPr lang="en-CA" sz="1200" kern="1200" dirty="0">
              <a:solidFill>
                <a:schemeClr val="tx1"/>
              </a:solidFill>
              <a:effectLst/>
              <a:latin typeface="+mn-lt"/>
              <a:ea typeface="+mn-ea"/>
              <a:cs typeface="+mn-cs"/>
            </a:endParaRPr>
          </a:p>
          <a:p>
            <a:pPr marL="1085850" lvl="2" indent="-171450">
              <a:buFont typeface="Symbol" panose="05050102010706020507" pitchFamily="18" charset="2"/>
              <a:buChar char=""/>
            </a:pPr>
            <a:r>
              <a:rPr lang="en-US" sz="1200" kern="1200" dirty="0">
                <a:solidFill>
                  <a:schemeClr val="tx1"/>
                </a:solidFill>
                <a:effectLst/>
                <a:latin typeface="+mn-lt"/>
                <a:ea typeface="+mn-ea"/>
                <a:cs typeface="+mn-cs"/>
              </a:rPr>
              <a:t>operate in an open and transparent manner</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The number of council members and maximum honorarium payable is set by a ministerial regulation for unincorporated communities and can not</a:t>
            </a:r>
            <a:r>
              <a:rPr lang="en-US" sz="1200" kern="1200" baseline="0" dirty="0">
                <a:solidFill>
                  <a:schemeClr val="tx1"/>
                </a:solidFill>
                <a:effectLst/>
                <a:latin typeface="+mn-lt"/>
                <a:ea typeface="+mn-ea"/>
                <a:cs typeface="+mn-cs"/>
              </a:rPr>
              <a:t> be exceeded by council</a:t>
            </a:r>
            <a:r>
              <a:rPr lang="en-US" sz="1200" kern="1200" dirty="0">
                <a:solidFill>
                  <a:schemeClr val="tx1"/>
                </a:solidFill>
                <a:effectLst/>
                <a:latin typeface="+mn-lt"/>
                <a:ea typeface="+mn-ea"/>
                <a:cs typeface="+mn-cs"/>
              </a:rPr>
              <a:t>.</a:t>
            </a:r>
            <a:endParaRPr lang="en-CA" sz="1200" kern="1200" dirty="0">
              <a:solidFill>
                <a:schemeClr val="tx1"/>
              </a:solidFill>
              <a:effectLst/>
              <a:latin typeface="+mn-lt"/>
              <a:ea typeface="+mn-ea"/>
              <a:cs typeface="+mn-cs"/>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8</a:t>
            </a:fld>
            <a:endParaRPr lang="en-CA" alt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solidFill>
                  <a:schemeClr val="tx1"/>
                </a:solidFill>
              </a:rPr>
              <a:t>Fraud Awareness</a:t>
            </a:r>
          </a:p>
          <a:p>
            <a:pPr eaLnBrk="1" hangingPunct="1">
              <a:lnSpc>
                <a:spcPct val="80000"/>
              </a:lnSpc>
              <a:buFontTx/>
              <a:buNone/>
              <a:defRPr/>
            </a:pPr>
            <a:r>
              <a:rPr lang="en-CA" b="1" dirty="0"/>
              <a:t>Warning Signs: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Infrequent council meetings.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No approval of prior minutes, expenditures and financial statements in council minutes.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Unapproved expenditures.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No documentation for expenditures. </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Late or no bank reconciliations.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Late payments/late payment charges and penalties.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Inability to complete projects on a timely basis.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Failure to deposit reserve funds into reserve investments on a timely basis.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Signing of blank cheques.</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80</a:t>
            </a:fld>
            <a:endParaRPr lang="en-CA"/>
          </a:p>
        </p:txBody>
      </p:sp>
    </p:spTree>
    <p:extLst>
      <p:ext uri="{BB962C8B-B14F-4D97-AF65-F5344CB8AC3E}">
        <p14:creationId xmlns:p14="http://schemas.microsoft.com/office/powerpoint/2010/main" val="49543976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solidFill>
                  <a:schemeClr val="tx1"/>
                </a:solidFill>
              </a:rPr>
              <a:t>Fraud Awareness</a:t>
            </a:r>
          </a:p>
          <a:p>
            <a:pPr eaLnBrk="1" hangingPunct="1">
              <a:lnSpc>
                <a:spcPct val="80000"/>
              </a:lnSpc>
              <a:buFontTx/>
              <a:buNone/>
              <a:defRPr/>
            </a:pPr>
            <a:r>
              <a:rPr lang="en-CA" b="1" dirty="0"/>
              <a:t>Warning Signs:</a:t>
            </a: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Use</a:t>
            </a:r>
            <a:r>
              <a:rPr lang="en-CA" sz="1200" kern="1200" baseline="0" dirty="0">
                <a:solidFill>
                  <a:schemeClr val="tx1"/>
                </a:solidFill>
                <a:effectLst/>
                <a:latin typeface="+mn-lt"/>
                <a:ea typeface="+mn-ea"/>
                <a:cs typeface="+mn-cs"/>
              </a:rPr>
              <a:t> of private email to conduct council business and using the internet for financial transactions without a proper paper trail for audit purposes.</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Non-compliance</a:t>
            </a:r>
            <a:r>
              <a:rPr lang="en-CA" sz="1200" kern="1200" baseline="0" dirty="0">
                <a:solidFill>
                  <a:schemeClr val="tx1"/>
                </a:solidFill>
                <a:effectLst/>
                <a:latin typeface="+mn-lt"/>
                <a:ea typeface="+mn-ea"/>
                <a:cs typeface="+mn-cs"/>
              </a:rPr>
              <a:t> with department reporting requirements, ex. late receipt of the financial audit report, CMP, quarterly financial statements, year-end financial statement. Council must ensure reports are submitted in a timely manner to the department.</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a:solidFill>
                  <a:schemeClr val="tx1"/>
                </a:solidFill>
                <a:effectLst/>
                <a:latin typeface="+mn-lt"/>
                <a:ea typeface="+mn-ea"/>
                <a:cs typeface="+mn-cs"/>
              </a:rPr>
              <a:t>Late or not</a:t>
            </a:r>
            <a:r>
              <a:rPr lang="en-CA" sz="1200" kern="1200" baseline="0" dirty="0">
                <a:solidFill>
                  <a:schemeClr val="tx1"/>
                </a:solidFill>
                <a:effectLst/>
                <a:latin typeface="+mn-lt"/>
                <a:ea typeface="+mn-ea"/>
                <a:cs typeface="+mn-cs"/>
              </a:rPr>
              <a:t> submitting required documents when requested to do so either by the department or other agencies, ex. auditor.</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81</a:t>
            </a:fld>
            <a:endParaRPr lang="en-CA"/>
          </a:p>
        </p:txBody>
      </p:sp>
    </p:spTree>
    <p:extLst>
      <p:ext uri="{BB962C8B-B14F-4D97-AF65-F5344CB8AC3E}">
        <p14:creationId xmlns:p14="http://schemas.microsoft.com/office/powerpoint/2010/main" val="30725341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dirty="0">
                <a:solidFill>
                  <a:schemeClr val="tx1"/>
                </a:solidFill>
              </a:rPr>
              <a:t>Fraud Awareness</a:t>
            </a:r>
          </a:p>
          <a:p>
            <a:pPr marL="0" indent="0" eaLnBrk="1" hangingPunct="1">
              <a:lnSpc>
                <a:spcPct val="80000"/>
              </a:lnSpc>
              <a:buFontTx/>
              <a:buNone/>
              <a:defRPr/>
            </a:pPr>
            <a:r>
              <a:rPr lang="en-CA" sz="1200" b="1" kern="1200" dirty="0">
                <a:solidFill>
                  <a:schemeClr val="tx1"/>
                </a:solidFill>
                <a:latin typeface="+mn-lt"/>
                <a:ea typeface="+mn-ea"/>
                <a:cs typeface="+mn-cs"/>
              </a:rPr>
              <a:t>Preventing Fraud in Your Community:</a:t>
            </a:r>
          </a:p>
          <a:p>
            <a:pPr marL="0" indent="0" eaLnBrk="1" hangingPunct="1">
              <a:lnSpc>
                <a:spcPct val="80000"/>
              </a:lnSpc>
              <a:buFontTx/>
              <a:buNone/>
              <a:defRPr/>
            </a:pPr>
            <a:r>
              <a:rPr lang="en-CA" sz="1200" b="0" kern="1200" dirty="0">
                <a:solidFill>
                  <a:schemeClr val="tx1"/>
                </a:solidFill>
                <a:latin typeface="+mn-lt"/>
                <a:ea typeface="+mn-ea"/>
                <a:cs typeface="+mn-cs"/>
              </a:rPr>
              <a:t>Your </a:t>
            </a:r>
            <a:r>
              <a:rPr lang="en-CA" sz="1200" b="0" kern="1200" baseline="0" dirty="0">
                <a:solidFill>
                  <a:schemeClr val="tx1"/>
                </a:solidFill>
                <a:latin typeface="+mn-lt"/>
                <a:ea typeface="+mn-ea"/>
                <a:cs typeface="+mn-cs"/>
              </a:rPr>
              <a:t>duty as a m</a:t>
            </a:r>
            <a:r>
              <a:rPr lang="en-CA" sz="1200" b="0" kern="1200" dirty="0">
                <a:solidFill>
                  <a:schemeClr val="tx1"/>
                </a:solidFill>
                <a:latin typeface="+mn-lt"/>
                <a:ea typeface="+mn-ea"/>
                <a:cs typeface="+mn-cs"/>
              </a:rPr>
              <a:t>ember of council:</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Attend all council meetings, participate FULLY and ensure they occur at least monthly.</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Ensure resolutions are passed approving all payments made or to be made each month and list totals are correct.</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Ensure a resolution is passed approving the latest financial statements and a bank reconciliation is attached.</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Ensure minutes are complete prior to approval, with all lists attached.</a:t>
            </a: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82</a:t>
            </a:fld>
            <a:endParaRPr lang="en-CA"/>
          </a:p>
        </p:txBody>
      </p:sp>
    </p:spTree>
    <p:extLst>
      <p:ext uri="{BB962C8B-B14F-4D97-AF65-F5344CB8AC3E}">
        <p14:creationId xmlns:p14="http://schemas.microsoft.com/office/powerpoint/2010/main" val="185316928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dirty="0">
                <a:solidFill>
                  <a:schemeClr val="tx1"/>
                </a:solidFill>
              </a:rPr>
              <a:t>Fraud Awareness</a:t>
            </a:r>
          </a:p>
          <a:p>
            <a:pPr marL="0" indent="0" eaLnBrk="1" hangingPunct="1">
              <a:lnSpc>
                <a:spcPct val="80000"/>
              </a:lnSpc>
              <a:buFontTx/>
              <a:buNone/>
              <a:defRPr/>
            </a:pPr>
            <a:r>
              <a:rPr lang="en-CA" sz="1200" b="1" kern="1200" dirty="0">
                <a:solidFill>
                  <a:schemeClr val="tx1"/>
                </a:solidFill>
                <a:latin typeface="+mn-lt"/>
                <a:ea typeface="+mn-ea"/>
                <a:cs typeface="+mn-cs"/>
              </a:rPr>
              <a:t>Preventing Fraud in Your Community</a:t>
            </a:r>
          </a:p>
          <a:p>
            <a:pPr marL="0" indent="0" eaLnBrk="1" hangingPunct="1">
              <a:lnSpc>
                <a:spcPct val="80000"/>
              </a:lnSpc>
              <a:buFontTx/>
              <a:buNone/>
              <a:defRPr/>
            </a:pPr>
            <a:r>
              <a:rPr lang="en-CA" sz="1200" b="0" kern="1200" dirty="0">
                <a:solidFill>
                  <a:schemeClr val="tx1"/>
                </a:solidFill>
                <a:latin typeface="+mn-lt"/>
                <a:ea typeface="+mn-ea"/>
                <a:cs typeface="+mn-cs"/>
              </a:rPr>
              <a:t>Your duty as a member of council:</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Ensure all payments presented for approval have</a:t>
            </a:r>
            <a:r>
              <a:rPr lang="en-CA" sz="1200" kern="1200" baseline="0" dirty="0">
                <a:solidFill>
                  <a:schemeClr val="tx1"/>
                </a:solidFill>
                <a:latin typeface="+mn-lt"/>
                <a:ea typeface="+mn-ea"/>
                <a:cs typeface="+mn-cs"/>
              </a:rPr>
              <a:t> </a:t>
            </a:r>
            <a:r>
              <a:rPr lang="en-CA" sz="1200" kern="1200" dirty="0">
                <a:solidFill>
                  <a:schemeClr val="tx1"/>
                </a:solidFill>
                <a:latin typeface="+mn-lt"/>
                <a:ea typeface="+mn-ea"/>
                <a:cs typeface="+mn-cs"/>
              </a:rPr>
              <a:t>backup and any unusual interest charges are noted in the minutes with council’s plan to investigate/correct the situation.</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Ensure all travel advances are within department policy and adequately accounted for.</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Take any complaint or rumour of misuse of community assets seriously.</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Ensure immediate family as defined under conflict of interest legislation are not signatories on a cheque.</a:t>
            </a:r>
          </a:p>
          <a:p>
            <a:pPr marL="628650" lvl="1" indent="-171450" eaLnBrk="1" hangingPunct="1">
              <a:lnSpc>
                <a:spcPct val="80000"/>
              </a:lnSpc>
              <a:buFont typeface="Arial" panose="020B0604020202020204" pitchFamily="34" charset="0"/>
              <a:buChar char="•"/>
              <a:defRPr/>
            </a:pPr>
            <a:r>
              <a:rPr lang="en-CA" sz="1200" kern="1200" dirty="0">
                <a:solidFill>
                  <a:schemeClr val="tx1"/>
                </a:solidFill>
                <a:latin typeface="+mn-lt"/>
                <a:ea typeface="+mn-ea"/>
                <a:cs typeface="+mn-cs"/>
              </a:rPr>
              <a:t>Report any concerns immediately to the department’s Northern Affairs regional office (</a:t>
            </a:r>
            <a:r>
              <a:rPr lang="en-CA" dirty="0"/>
              <a:t>MDC or regional director) </a:t>
            </a:r>
            <a:r>
              <a:rPr lang="en-CA" sz="1200" kern="1200" dirty="0">
                <a:solidFill>
                  <a:schemeClr val="tx1"/>
                </a:solidFill>
                <a:latin typeface="+mn-lt"/>
                <a:ea typeface="+mn-ea"/>
                <a:cs typeface="+mn-cs"/>
              </a:rPr>
              <a:t>where council fails to adequately address any of the above deficiencies.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83</a:t>
            </a:fld>
            <a:endParaRPr lang="en-CA"/>
          </a:p>
        </p:txBody>
      </p:sp>
    </p:spTree>
    <p:extLst>
      <p:ext uri="{BB962C8B-B14F-4D97-AF65-F5344CB8AC3E}">
        <p14:creationId xmlns:p14="http://schemas.microsoft.com/office/powerpoint/2010/main" val="239110713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Questions?</a:t>
            </a:r>
          </a:p>
          <a:p>
            <a:pPr marL="628650" lvl="1" indent="-171450">
              <a:buFont typeface="Arial" panose="020B0604020202020204" pitchFamily="34" charset="0"/>
              <a:buChar char="•"/>
            </a:pPr>
            <a:r>
              <a:rPr lang="en-CA" dirty="0"/>
              <a:t>Most questions can be answered utilizing</a:t>
            </a:r>
            <a:r>
              <a:rPr lang="en-CA" baseline="0" dirty="0"/>
              <a:t> the community documents available on the departments website.</a:t>
            </a:r>
          </a:p>
          <a:p>
            <a:pPr marL="628650" lvl="1" indent="-171450">
              <a:buFont typeface="Arial" panose="020B0604020202020204" pitchFamily="34" charset="0"/>
              <a:buChar char="•"/>
            </a:pPr>
            <a:r>
              <a:rPr lang="en-CA" baseline="0" dirty="0"/>
              <a:t>Your CAO is your main source of information and advice. Department staff are also available to support </a:t>
            </a:r>
            <a:r>
              <a:rPr lang="en-CA" baseline="0"/>
              <a:t>communities.</a:t>
            </a:r>
            <a:endParaRPr lang="en-CA" baseline="0" dirty="0"/>
          </a:p>
        </p:txBody>
      </p:sp>
      <p:sp>
        <p:nvSpPr>
          <p:cNvPr id="4" name="Slide Number Placeholder 3"/>
          <p:cNvSpPr>
            <a:spLocks noGrp="1"/>
          </p:cNvSpPr>
          <p:nvPr>
            <p:ph type="sldNum" sz="quarter" idx="10"/>
          </p:nvPr>
        </p:nvSpPr>
        <p:spPr/>
        <p:txBody>
          <a:bodyPr/>
          <a:lstStyle/>
          <a:p>
            <a:pPr>
              <a:defRPr/>
            </a:pPr>
            <a:fld id="{7410456D-5B60-4147-AEFC-FDF2F05BA408}" type="slidenum">
              <a:rPr lang="en-CA" smtClean="0"/>
              <a:pPr>
                <a:defRPr/>
              </a:pPr>
              <a:t>84</a:t>
            </a:fld>
            <a:endParaRPr lang="en-CA"/>
          </a:p>
        </p:txBody>
      </p:sp>
    </p:spTree>
    <p:extLst>
      <p:ext uri="{BB962C8B-B14F-4D97-AF65-F5344CB8AC3E}">
        <p14:creationId xmlns:p14="http://schemas.microsoft.com/office/powerpoint/2010/main" val="37132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200" b="1" kern="1200" dirty="0">
                <a:solidFill>
                  <a:schemeClr val="tx1"/>
                </a:solidFill>
                <a:latin typeface="+mn-lt"/>
                <a:ea typeface="+mn-ea"/>
                <a:cs typeface="+mn-cs"/>
              </a:rPr>
              <a:t>Purpose</a:t>
            </a:r>
            <a:r>
              <a:rPr lang="en-GB" sz="1200" b="1" kern="1200" baseline="0" dirty="0">
                <a:solidFill>
                  <a:schemeClr val="tx1"/>
                </a:solidFill>
                <a:latin typeface="+mn-lt"/>
                <a:ea typeface="+mn-ea"/>
                <a:cs typeface="+mn-cs"/>
              </a:rPr>
              <a:t> of a Community</a:t>
            </a: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Provide good government.</a:t>
            </a:r>
            <a:endParaRPr lang="en-CA" sz="120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GB" sz="1200" b="0" i="0" kern="1200" dirty="0">
                <a:solidFill>
                  <a:schemeClr val="tx1"/>
                </a:solidFill>
                <a:effectLst/>
                <a:latin typeface="+mn-lt"/>
                <a:ea typeface="+mn-ea"/>
                <a:cs typeface="+mn-cs"/>
              </a:rPr>
              <a:t>Provide municipal</a:t>
            </a:r>
            <a:r>
              <a:rPr lang="en-GB" sz="1200" b="0" i="0" kern="1200" baseline="0" dirty="0">
                <a:solidFill>
                  <a:schemeClr val="tx1"/>
                </a:solidFill>
                <a:effectLst/>
                <a:latin typeface="+mn-lt"/>
                <a:ea typeface="+mn-ea"/>
                <a:cs typeface="+mn-cs"/>
              </a:rPr>
              <a:t> programs/services/facilities, ex. water, wastewater, household waste, roads, fire and emergency response, community safety, recreation within its boundaries. </a:t>
            </a:r>
            <a:r>
              <a:rPr lang="en-GB" sz="1200" b="0" i="0" u="sng" kern="1200" baseline="0" dirty="0">
                <a:solidFill>
                  <a:schemeClr val="tx1"/>
                </a:solidFill>
                <a:effectLst/>
                <a:latin typeface="+mn-lt"/>
                <a:ea typeface="+mn-ea"/>
                <a:cs typeface="+mn-cs"/>
              </a:rPr>
              <a:t>Note:</a:t>
            </a:r>
            <a:r>
              <a:rPr lang="en-GB" sz="1200" b="0" i="0" kern="1200" baseline="0" dirty="0">
                <a:solidFill>
                  <a:schemeClr val="tx1"/>
                </a:solidFill>
                <a:effectLst/>
                <a:latin typeface="+mn-lt"/>
                <a:ea typeface="+mn-ea"/>
                <a:cs typeface="+mn-cs"/>
              </a:rPr>
              <a:t> Residential housing is under the authority of the department of Manitoba Housing, Addictions and Homelessness. Public education (schools) is the responsibility of the department of Manitoba Education and Early Childhood Learning.</a:t>
            </a:r>
            <a:endParaRPr lang="en-CA" sz="1200" b="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Develop and maintain a safe and viable community.</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Foster economic, social and environmental well being.</a:t>
            </a:r>
            <a:endParaRPr lang="en-CA"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a:solidFill>
                  <a:schemeClr val="tx1"/>
                </a:solidFill>
                <a:effectLst/>
                <a:latin typeface="+mn-lt"/>
                <a:ea typeface="+mn-ea"/>
                <a:cs typeface="+mn-cs"/>
              </a:rPr>
              <a:t>Provide</a:t>
            </a:r>
            <a:r>
              <a:rPr lang="en-GB" sz="1200" kern="1200" baseline="0" dirty="0">
                <a:solidFill>
                  <a:schemeClr val="tx1"/>
                </a:solidFill>
                <a:effectLst/>
                <a:latin typeface="+mn-lt"/>
                <a:ea typeface="+mn-ea"/>
                <a:cs typeface="+mn-cs"/>
              </a:rPr>
              <a:t> w</a:t>
            </a:r>
            <a:r>
              <a:rPr lang="en-GB" sz="1200" kern="1200" dirty="0">
                <a:solidFill>
                  <a:schemeClr val="tx1"/>
                </a:solidFill>
                <a:effectLst/>
                <a:latin typeface="+mn-lt"/>
                <a:ea typeface="+mn-ea"/>
                <a:cs typeface="+mn-cs"/>
              </a:rPr>
              <a:t>ise stewardship of public assets</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 proper operation and maintenance of buildings, facilities and equipment.</a:t>
            </a:r>
          </a:p>
          <a:p>
            <a:pPr marL="457200" marR="0" lvl="1" indent="0" algn="l" defTabSz="914400" rtl="0" eaLnBrk="0" fontAlgn="base" latinLnBrk="0" hangingPunct="0">
              <a:lnSpc>
                <a:spcPct val="100000"/>
              </a:lnSpc>
              <a:spcBef>
                <a:spcPct val="30000"/>
              </a:spcBef>
              <a:spcAft>
                <a:spcPct val="0"/>
              </a:spcAft>
              <a:buClrTx/>
              <a:buSzTx/>
              <a:buFontTx/>
              <a:buNone/>
              <a:tabLst/>
              <a:defRPr/>
            </a:pPr>
            <a:r>
              <a:rPr lang="en-GB" sz="1200" b="0" kern="1200" baseline="0" dirty="0">
                <a:solidFill>
                  <a:schemeClr val="tx1"/>
                </a:solidFill>
                <a:latin typeface="+mn-lt"/>
                <a:ea typeface="+mn-ea"/>
                <a:cs typeface="+mn-cs"/>
              </a:rPr>
              <a:t>In essence, the community has three primary activities: as service provider, law-maker and taxing authority.</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1E8955-37D3-4B6F-9135-814EC5C512DE}" type="slidenum">
              <a:rPr lang="en-CA" altLang="en-US" smtClean="0"/>
              <a:pPr/>
              <a:t>9</a:t>
            </a:fld>
            <a:endParaRPr lang="en-CA" altLang="en-US"/>
          </a:p>
        </p:txBody>
      </p:sp>
    </p:spTree>
    <p:extLst>
      <p:ext uri="{BB962C8B-B14F-4D97-AF65-F5344CB8AC3E}">
        <p14:creationId xmlns:p14="http://schemas.microsoft.com/office/powerpoint/2010/main" val="25229498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TitlePage_SE Graphic_Buff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p:cNvSpPr txBox="1">
            <a:spLocks noChangeArrowheads="1"/>
          </p:cNvSpPr>
          <p:nvPr userDrawn="1"/>
        </p:nvSpPr>
        <p:spPr bwMode="auto">
          <a:xfrm>
            <a:off x="2794000" y="2830513"/>
            <a:ext cx="58118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en-US" altLang="en-US" sz="3200" b="1"/>
              <a:t>. . . . . . . . . . . . . . . . . . .</a:t>
            </a:r>
          </a:p>
        </p:txBody>
      </p:sp>
      <p:sp>
        <p:nvSpPr>
          <p:cNvPr id="3080" name="Rectangle 8"/>
          <p:cNvSpPr>
            <a:spLocks noGrp="1" noChangeArrowheads="1"/>
          </p:cNvSpPr>
          <p:nvPr>
            <p:ph type="ctrTitle"/>
          </p:nvPr>
        </p:nvSpPr>
        <p:spPr>
          <a:xfrm>
            <a:off x="2743200" y="614363"/>
            <a:ext cx="6022975" cy="1752600"/>
          </a:xfrm>
        </p:spPr>
        <p:txBody>
          <a:bodyPr/>
          <a:lstStyle>
            <a:lvl1pPr algn="l">
              <a:defRPr sz="4400"/>
            </a:lvl1pPr>
          </a:lstStyle>
          <a:p>
            <a:r>
              <a:rPr lang="en-US"/>
              <a:t>Click to edit Master title style</a:t>
            </a:r>
          </a:p>
        </p:txBody>
      </p:sp>
      <p:sp>
        <p:nvSpPr>
          <p:cNvPr id="3081" name="Rectangle 9"/>
          <p:cNvSpPr>
            <a:spLocks noGrp="1" noChangeArrowheads="1"/>
          </p:cNvSpPr>
          <p:nvPr>
            <p:ph type="subTitle" idx="1"/>
          </p:nvPr>
        </p:nvSpPr>
        <p:spPr>
          <a:xfrm>
            <a:off x="2743200" y="3532188"/>
            <a:ext cx="6096000" cy="1531937"/>
          </a:xfrm>
        </p:spPr>
        <p:txBody>
          <a:bodyPr/>
          <a:lstStyle>
            <a:lvl1pPr marL="0" indent="0">
              <a:buFontTx/>
              <a:buNone/>
              <a:defRPr/>
            </a:lvl1pPr>
          </a:lstStyle>
          <a:p>
            <a:r>
              <a:rPr lang="en-US"/>
              <a:t>Click to edit Master subtitle style</a:t>
            </a:r>
          </a:p>
        </p:txBody>
      </p:sp>
    </p:spTree>
    <p:extLst>
      <p:ext uri="{BB962C8B-B14F-4D97-AF65-F5344CB8AC3E}">
        <p14:creationId xmlns:p14="http://schemas.microsoft.com/office/powerpoint/2010/main" val="3720677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322745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758825"/>
            <a:ext cx="2058987" cy="57658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44500" y="758825"/>
            <a:ext cx="6024563" cy="5765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126502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4500" y="758825"/>
            <a:ext cx="8229600" cy="1143000"/>
          </a:xfrm>
        </p:spPr>
        <p:txBody>
          <a:bodyPr/>
          <a:lstStyle/>
          <a:p>
            <a:r>
              <a:rPr lang="en-US"/>
              <a:t>Click to edit Master title style</a:t>
            </a:r>
            <a:endParaRPr lang="en-CA"/>
          </a:p>
        </p:txBody>
      </p:sp>
      <p:sp>
        <p:nvSpPr>
          <p:cNvPr id="3" name="Text Placeholder 2"/>
          <p:cNvSpPr>
            <a:spLocks noGrp="1"/>
          </p:cNvSpPr>
          <p:nvPr>
            <p:ph type="body" sz="half" idx="1"/>
          </p:nvPr>
        </p:nvSpPr>
        <p:spPr>
          <a:xfrm>
            <a:off x="450850" y="2149475"/>
            <a:ext cx="4038600" cy="43751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1850" y="2149475"/>
            <a:ext cx="4038600" cy="43751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784277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112418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41758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0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1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73090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023796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3760030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6146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5834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45679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TextPage_SE Graphic_Buffy"/>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52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44500" y="7588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450850" y="2149475"/>
            <a:ext cx="8229600" cy="437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4141"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 id="2147484140" r:id="rId12"/>
  </p:sldLayoutIdLst>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defRPr>
      </a:lvl2pPr>
      <a:lvl3pPr algn="ctr" rtl="0" eaLnBrk="0" fontAlgn="base" hangingPunct="0">
        <a:spcBef>
          <a:spcPct val="0"/>
        </a:spcBef>
        <a:spcAft>
          <a:spcPct val="0"/>
        </a:spcAft>
        <a:defRPr sz="4000" b="1">
          <a:solidFill>
            <a:schemeClr val="tx2"/>
          </a:solidFill>
          <a:latin typeface="Arial" charset="0"/>
        </a:defRPr>
      </a:lvl3pPr>
      <a:lvl4pPr algn="ctr" rtl="0" eaLnBrk="0" fontAlgn="base" hangingPunct="0">
        <a:spcBef>
          <a:spcPct val="0"/>
        </a:spcBef>
        <a:spcAft>
          <a:spcPct val="0"/>
        </a:spcAft>
        <a:defRPr sz="4000" b="1">
          <a:solidFill>
            <a:schemeClr val="tx2"/>
          </a:solidFill>
          <a:latin typeface="Arial" charset="0"/>
        </a:defRPr>
      </a:lvl4pPr>
      <a:lvl5pPr algn="ctr" rtl="0" eaLnBrk="0" fontAlgn="base" hangingPunct="0">
        <a:spcBef>
          <a:spcPct val="0"/>
        </a:spcBef>
        <a:spcAft>
          <a:spcPct val="0"/>
        </a:spcAft>
        <a:defRPr sz="4000" b="1">
          <a:solidFill>
            <a:schemeClr val="tx2"/>
          </a:solidFill>
          <a:latin typeface="Arial" charset="0"/>
        </a:defRPr>
      </a:lvl5pPr>
      <a:lvl6pPr marL="457200" algn="ctr" rtl="0" fontAlgn="base">
        <a:spcBef>
          <a:spcPct val="0"/>
        </a:spcBef>
        <a:spcAft>
          <a:spcPct val="0"/>
        </a:spcAft>
        <a:defRPr sz="4000" b="1">
          <a:solidFill>
            <a:schemeClr val="tx2"/>
          </a:solidFill>
          <a:latin typeface="Arial" charset="0"/>
        </a:defRPr>
      </a:lvl6pPr>
      <a:lvl7pPr marL="914400" algn="ctr" rtl="0" fontAlgn="base">
        <a:spcBef>
          <a:spcPct val="0"/>
        </a:spcBef>
        <a:spcAft>
          <a:spcPct val="0"/>
        </a:spcAft>
        <a:defRPr sz="4000" b="1">
          <a:solidFill>
            <a:schemeClr val="tx2"/>
          </a:solidFill>
          <a:latin typeface="Arial" charset="0"/>
        </a:defRPr>
      </a:lvl7pPr>
      <a:lvl8pPr marL="1371600" algn="ctr" rtl="0" fontAlgn="base">
        <a:spcBef>
          <a:spcPct val="0"/>
        </a:spcBef>
        <a:spcAft>
          <a:spcPct val="0"/>
        </a:spcAft>
        <a:defRPr sz="4000" b="1">
          <a:solidFill>
            <a:schemeClr val="tx2"/>
          </a:solidFill>
          <a:latin typeface="Arial" charset="0"/>
        </a:defRPr>
      </a:lvl8pPr>
      <a:lvl9pPr marL="1828800" algn="ctr" rtl="0" fontAlgn="base">
        <a:spcBef>
          <a:spcPct val="0"/>
        </a:spcBef>
        <a:spcAft>
          <a:spcPct val="0"/>
        </a:spcAft>
        <a:defRPr sz="4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eb2.gov.mb.ca/laws/statutes/ccsm/n100.php?lang=en"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gov.mb.ca/mr/northern/community-docs.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NorthernAffairs@gov.mb.ca"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mailto:irnrfundadministrator@gov.mb.ca"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5" Type="http://schemas.openxmlformats.org/officeDocument/2006/relationships/hyperlink" Target="mailto:IRNRtaxes@gov.mb.ca" TargetMode="External"/><Relationship Id="rId4" Type="http://schemas.openxmlformats.org/officeDocument/2006/relationships/hyperlink" Target="mailto:IRNRmebp@gov.mb.ca"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2393950" y="1731963"/>
            <a:ext cx="6022975" cy="1273175"/>
          </a:xfrm>
        </p:spPr>
        <p:txBody>
          <a:bodyPr/>
          <a:lstStyle/>
          <a:p>
            <a:pPr eaLnBrk="1" hangingPunct="1">
              <a:defRPr/>
            </a:pPr>
            <a:r>
              <a:rPr lang="en-US" dirty="0">
                <a:solidFill>
                  <a:srgbClr val="FF0000"/>
                </a:solidFill>
                <a:effectLst>
                  <a:outerShdw blurRad="38100" dist="38100" dir="2700000" algn="tl">
                    <a:srgbClr val="C0C0C0"/>
                  </a:outerShdw>
                </a:effectLst>
                <a:latin typeface="+mn-lt"/>
              </a:rPr>
              <a:t>Enter Your Community Name</a:t>
            </a:r>
          </a:p>
        </p:txBody>
      </p:sp>
      <p:sp>
        <p:nvSpPr>
          <p:cNvPr id="2053" name="Rectangle 5"/>
          <p:cNvSpPr>
            <a:spLocks noGrp="1" noChangeArrowheads="1"/>
          </p:cNvSpPr>
          <p:nvPr>
            <p:ph type="subTitle" idx="1"/>
          </p:nvPr>
        </p:nvSpPr>
        <p:spPr>
          <a:xfrm>
            <a:off x="2292350" y="3509963"/>
            <a:ext cx="6096000" cy="1430337"/>
          </a:xfrm>
        </p:spPr>
        <p:txBody>
          <a:bodyPr/>
          <a:lstStyle/>
          <a:p>
            <a:pPr eaLnBrk="1" hangingPunct="1">
              <a:defRPr/>
            </a:pPr>
            <a:r>
              <a:rPr lang="en-US" sz="4400" b="1" dirty="0">
                <a:effectLst>
                  <a:outerShdw blurRad="38100" dist="38100" dir="2700000" algn="tl">
                    <a:srgbClr val="C0C0C0"/>
                  </a:outerShdw>
                </a:effectLst>
              </a:rPr>
              <a:t>COUNCIL ORIENTATION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4556" y="1007269"/>
            <a:ext cx="8286416" cy="1097597"/>
          </a:xfrm>
        </p:spPr>
        <p:txBody>
          <a:bodyPr/>
          <a:lstStyle/>
          <a:p>
            <a:pPr eaLnBrk="1" hangingPunct="1">
              <a:defRPr/>
            </a:pPr>
            <a:r>
              <a:rPr lang="en-US" dirty="0">
                <a:solidFill>
                  <a:schemeClr val="tx1"/>
                </a:solidFill>
                <a:effectLst>
                  <a:outerShdw blurRad="38100" dist="38100" dir="2700000" algn="tl">
                    <a:srgbClr val="C0C0C0"/>
                  </a:outerShdw>
                </a:effectLst>
              </a:rPr>
              <a:t>Basic Principles of Elected Office</a:t>
            </a:r>
          </a:p>
        </p:txBody>
      </p:sp>
      <p:sp>
        <p:nvSpPr>
          <p:cNvPr id="9237" name="Rectangle 21"/>
          <p:cNvSpPr>
            <a:spLocks noChangeArrowheads="1"/>
          </p:cNvSpPr>
          <p:nvPr/>
        </p:nvSpPr>
        <p:spPr bwMode="auto">
          <a:xfrm>
            <a:off x="337366" y="2104866"/>
            <a:ext cx="8518634" cy="4457909"/>
          </a:xfrm>
          <a:prstGeom prst="rect">
            <a:avLst/>
          </a:prstGeom>
          <a:noFill/>
          <a:ln w="9525">
            <a:noFill/>
            <a:miter lim="800000"/>
            <a:headEnd/>
            <a:tailEnd/>
          </a:ln>
          <a:effectLst/>
        </p:spPr>
        <p:txBody>
          <a:bodyPr/>
          <a:lstStyle/>
          <a:p>
            <a:pPr lvl="0"/>
            <a:r>
              <a:rPr lang="en-GB" sz="2800" b="1" dirty="0"/>
              <a:t>10 Principles</a:t>
            </a:r>
            <a:r>
              <a:rPr lang="en-GB" sz="2800" dirty="0"/>
              <a:t>:</a:t>
            </a:r>
          </a:p>
          <a:p>
            <a:pPr marL="971550" lvl="1" indent="-514350">
              <a:buFont typeface="+mj-lt"/>
              <a:buAutoNum type="arabicPeriod"/>
            </a:pPr>
            <a:r>
              <a:rPr lang="en-GB" sz="2800" dirty="0"/>
              <a:t>Democratic representation.</a:t>
            </a:r>
            <a:endParaRPr lang="en-CA" sz="2800" dirty="0"/>
          </a:p>
          <a:p>
            <a:pPr marL="971550" lvl="1" indent="-514350">
              <a:buFont typeface="+mj-lt"/>
              <a:buAutoNum type="arabicPeriod"/>
            </a:pPr>
            <a:r>
              <a:rPr lang="en-GB" sz="2800" dirty="0"/>
              <a:t>Principle of accountability.</a:t>
            </a:r>
            <a:endParaRPr lang="en-CA" sz="2800" dirty="0"/>
          </a:p>
          <a:p>
            <a:pPr marL="971550" lvl="1" indent="-514350">
              <a:buFont typeface="+mj-lt"/>
              <a:buAutoNum type="arabicPeriod"/>
            </a:pPr>
            <a:r>
              <a:rPr lang="en-GB" sz="2800" dirty="0"/>
              <a:t>The role of an elected official is unique.</a:t>
            </a:r>
            <a:endParaRPr lang="en-CA" sz="2800" dirty="0"/>
          </a:p>
          <a:p>
            <a:pPr marL="971550" lvl="1" indent="-514350">
              <a:buFont typeface="+mj-lt"/>
              <a:buAutoNum type="arabicPeriod"/>
            </a:pPr>
            <a:r>
              <a:rPr lang="en-GB" sz="2800" dirty="0"/>
              <a:t>Communicating out to the public is as important as receiving input. </a:t>
            </a:r>
            <a:endParaRPr lang="en-CA" sz="2800" dirty="0"/>
          </a:p>
          <a:p>
            <a:pPr marL="971550" lvl="1" indent="-514350">
              <a:buFont typeface="+mj-lt"/>
              <a:buAutoNum type="arabicPeriod"/>
            </a:pPr>
            <a:r>
              <a:rPr lang="en-GB" sz="2800" dirty="0"/>
              <a:t>The will of the majority (as perceived by council).</a:t>
            </a:r>
          </a:p>
          <a:p>
            <a:pPr marL="971550" lvl="1" indent="-514350">
              <a:buFont typeface="+mj-lt"/>
              <a:buAutoNum type="arabicPeriod"/>
            </a:pPr>
            <a:r>
              <a:rPr lang="en-GB" sz="2800" dirty="0"/>
              <a:t>Council and the administration should serve as a team.</a:t>
            </a:r>
            <a:endParaRPr lang="en-CA" sz="2800" dirty="0"/>
          </a:p>
          <a:p>
            <a:pPr lvl="1"/>
            <a:endParaRPr lang="en-CA" sz="2800" dirty="0"/>
          </a:p>
          <a:p>
            <a:pPr lvl="0"/>
            <a:endParaRPr lang="en-GB" sz="3200" dirty="0"/>
          </a:p>
          <a:p>
            <a:pPr marL="971550" lvl="1" indent="-514350">
              <a:buFont typeface="+mj-lt"/>
              <a:buAutoNum type="arabicPeriod"/>
            </a:pPr>
            <a:endParaRPr lang="en-CA" sz="3200" dirty="0"/>
          </a:p>
        </p:txBody>
      </p:sp>
    </p:spTree>
    <p:extLst>
      <p:ext uri="{BB962C8B-B14F-4D97-AF65-F5344CB8AC3E}">
        <p14:creationId xmlns:p14="http://schemas.microsoft.com/office/powerpoint/2010/main" val="2146430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1766" y="930312"/>
            <a:ext cx="8345276" cy="1219163"/>
          </a:xfrm>
        </p:spPr>
        <p:txBody>
          <a:bodyPr/>
          <a:lstStyle/>
          <a:p>
            <a:pPr eaLnBrk="1" hangingPunct="1">
              <a:defRPr/>
            </a:pPr>
            <a:r>
              <a:rPr lang="en-US" dirty="0">
                <a:solidFill>
                  <a:schemeClr val="tx1"/>
                </a:solidFill>
                <a:effectLst>
                  <a:outerShdw blurRad="38100" dist="38100" dir="2700000" algn="tl">
                    <a:srgbClr val="C0C0C0"/>
                  </a:outerShdw>
                </a:effectLst>
              </a:rPr>
              <a:t>Basic Principles of Elected Office</a:t>
            </a:r>
          </a:p>
        </p:txBody>
      </p:sp>
      <p:sp>
        <p:nvSpPr>
          <p:cNvPr id="12291" name="Rectangle 3"/>
          <p:cNvSpPr>
            <a:spLocks noGrp="1" noChangeArrowheads="1"/>
          </p:cNvSpPr>
          <p:nvPr>
            <p:ph type="body" sz="half" idx="1"/>
          </p:nvPr>
        </p:nvSpPr>
        <p:spPr>
          <a:xfrm>
            <a:off x="450850" y="2149475"/>
            <a:ext cx="8460516" cy="4375150"/>
          </a:xfrm>
        </p:spPr>
        <p:txBody>
          <a:bodyPr/>
          <a:lstStyle/>
          <a:p>
            <a:pPr lvl="1" eaLnBrk="1" hangingPunct="1"/>
            <a:endParaRPr lang="en-US" altLang="en-US" sz="2400" dirty="0">
              <a:latin typeface="Comic Sans MS" panose="030F0702030302020204" pitchFamily="66" charset="0"/>
            </a:endParaRPr>
          </a:p>
          <a:p>
            <a:pPr eaLnBrk="1" hangingPunct="1"/>
            <a:endParaRPr lang="en-US" altLang="en-US" dirty="0">
              <a:latin typeface="Comic Sans MS" panose="030F0702030302020204" pitchFamily="66" charset="0"/>
            </a:endParaRPr>
          </a:p>
        </p:txBody>
      </p:sp>
      <p:sp>
        <p:nvSpPr>
          <p:cNvPr id="9237" name="Rectangle 21"/>
          <p:cNvSpPr>
            <a:spLocks noChangeArrowheads="1"/>
          </p:cNvSpPr>
          <p:nvPr/>
        </p:nvSpPr>
        <p:spPr bwMode="auto">
          <a:xfrm>
            <a:off x="237356" y="2080905"/>
            <a:ext cx="8186644" cy="4377698"/>
          </a:xfrm>
          <a:prstGeom prst="rect">
            <a:avLst/>
          </a:prstGeom>
          <a:noFill/>
          <a:ln w="9525">
            <a:noFill/>
            <a:miter lim="800000"/>
            <a:headEnd/>
            <a:tailEnd/>
          </a:ln>
          <a:effectLst/>
        </p:spPr>
        <p:txBody>
          <a:bodyPr/>
          <a:lstStyle/>
          <a:p>
            <a:r>
              <a:rPr lang="en-GB" sz="2800" b="1" dirty="0"/>
              <a:t>10 Principles cont.</a:t>
            </a:r>
            <a:r>
              <a:rPr lang="en-GB" sz="2800" dirty="0"/>
              <a:t>:</a:t>
            </a:r>
          </a:p>
          <a:p>
            <a:pPr marL="971550" lvl="1" indent="-514350">
              <a:buFont typeface="+mj-lt"/>
              <a:buAutoNum type="arabicPeriod" startAt="7"/>
            </a:pPr>
            <a:r>
              <a:rPr lang="en-GB" sz="2800" dirty="0"/>
              <a:t>Council deals with the organization through one employee, the community administrative officer (CAO).</a:t>
            </a:r>
            <a:endParaRPr lang="en-CA" sz="2800" dirty="0"/>
          </a:p>
          <a:p>
            <a:pPr marL="971550" lvl="1" indent="-514350">
              <a:buFont typeface="+mj-lt"/>
              <a:buAutoNum type="arabicPeriod" startAt="7"/>
            </a:pPr>
            <a:r>
              <a:rPr lang="en-GB" sz="2800" dirty="0"/>
              <a:t>Council members need to respect their colleagues on council. </a:t>
            </a:r>
            <a:endParaRPr lang="en-CA" sz="2800" dirty="0"/>
          </a:p>
          <a:p>
            <a:pPr marL="971550" lvl="1" indent="-514350">
              <a:buFont typeface="+mj-lt"/>
              <a:buAutoNum type="arabicPeriod" startAt="7"/>
            </a:pPr>
            <a:r>
              <a:rPr lang="en-GB" sz="2800" dirty="0"/>
              <a:t>Ethical behaviour.</a:t>
            </a:r>
            <a:endParaRPr lang="en-CA" sz="2800" dirty="0">
              <a:solidFill>
                <a:srgbClr val="FF0000"/>
              </a:solidFill>
            </a:endParaRPr>
          </a:p>
          <a:p>
            <a:pPr marL="971550" lvl="1" indent="-514350">
              <a:buFont typeface="+mj-lt"/>
              <a:buAutoNum type="arabicPeriod" startAt="7"/>
            </a:pPr>
            <a:r>
              <a:rPr lang="en-GB" sz="2800" dirty="0"/>
              <a:t>Council members should develop an expertise in leadership and governing.</a:t>
            </a:r>
            <a:endParaRPr lang="en-CA" sz="2800" dirty="0"/>
          </a:p>
          <a:p>
            <a:endParaRPr lang="en-GB" sz="2800" dirty="0"/>
          </a:p>
        </p:txBody>
      </p:sp>
    </p:spTree>
    <p:extLst>
      <p:ext uri="{BB962C8B-B14F-4D97-AF65-F5344CB8AC3E}">
        <p14:creationId xmlns:p14="http://schemas.microsoft.com/office/powerpoint/2010/main" val="3877348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90550" y="673100"/>
            <a:ext cx="8229600" cy="866775"/>
          </a:xfrm>
        </p:spPr>
        <p:txBody>
          <a:bodyPr/>
          <a:lstStyle/>
          <a:p>
            <a:pPr eaLnBrk="1" hangingPunct="1">
              <a:defRPr/>
            </a:pPr>
            <a:r>
              <a:rPr lang="en-US" dirty="0">
                <a:solidFill>
                  <a:schemeClr val="tx1"/>
                </a:solidFill>
                <a:effectLst>
                  <a:outerShdw blurRad="38100" dist="38100" dir="2700000" algn="tl">
                    <a:srgbClr val="C0C0C0"/>
                  </a:outerShdw>
                </a:effectLst>
                <a:latin typeface="+mn-lt"/>
              </a:rPr>
              <a:t>Authority to Govern</a:t>
            </a:r>
          </a:p>
        </p:txBody>
      </p:sp>
      <p:sp>
        <p:nvSpPr>
          <p:cNvPr id="14339" name="Rectangle 3"/>
          <p:cNvSpPr>
            <a:spLocks noGrp="1" noChangeArrowheads="1"/>
          </p:cNvSpPr>
          <p:nvPr>
            <p:ph type="body" sz="half" idx="1"/>
          </p:nvPr>
        </p:nvSpPr>
        <p:spPr/>
        <p:txBody>
          <a:bodyPr/>
          <a:lstStyle/>
          <a:p>
            <a:pPr lvl="1" eaLnBrk="1" hangingPunct="1"/>
            <a:endParaRPr lang="en-US" altLang="en-US" sz="2400" dirty="0">
              <a:latin typeface="Comic Sans MS" panose="030F0702030302020204" pitchFamily="66" charset="0"/>
            </a:endParaRPr>
          </a:p>
          <a:p>
            <a:pPr eaLnBrk="1" hangingPunct="1"/>
            <a:endParaRPr lang="en-US" altLang="en-US" dirty="0">
              <a:latin typeface="Comic Sans MS" panose="030F0702030302020204" pitchFamily="66" charset="0"/>
            </a:endParaRPr>
          </a:p>
        </p:txBody>
      </p:sp>
      <p:sp>
        <p:nvSpPr>
          <p:cNvPr id="9237" name="Rectangle 21"/>
          <p:cNvSpPr>
            <a:spLocks noChangeArrowheads="1"/>
          </p:cNvSpPr>
          <p:nvPr/>
        </p:nvSpPr>
        <p:spPr bwMode="auto">
          <a:xfrm>
            <a:off x="403547" y="1411207"/>
            <a:ext cx="8336905" cy="5038135"/>
          </a:xfrm>
          <a:prstGeom prst="rect">
            <a:avLst/>
          </a:prstGeom>
          <a:noFill/>
          <a:ln w="9525">
            <a:noFill/>
            <a:miter lim="800000"/>
            <a:headEnd/>
            <a:tailEnd/>
          </a:ln>
          <a:effectLst/>
        </p:spPr>
        <p:txBody>
          <a:bodyPr/>
          <a:lstStyle/>
          <a:p>
            <a:pPr eaLnBrk="1" hangingPunct="1">
              <a:spcBef>
                <a:spcPct val="20000"/>
              </a:spcBef>
              <a:defRPr/>
            </a:pPr>
            <a:r>
              <a:rPr lang="en-US" sz="3200" b="1" dirty="0"/>
              <a:t>Acts:</a:t>
            </a:r>
            <a:endParaRPr lang="en-US" sz="3200" b="1" dirty="0">
              <a:latin typeface="+mn-lt"/>
              <a:cs typeface="+mn-cs"/>
            </a:endParaRPr>
          </a:p>
          <a:p>
            <a:pPr marL="800100" lvl="1" indent="-342900" eaLnBrk="1" hangingPunct="1">
              <a:spcBef>
                <a:spcPct val="20000"/>
              </a:spcBef>
              <a:buFontTx/>
              <a:buChar char="•"/>
              <a:defRPr/>
            </a:pPr>
            <a:r>
              <a:rPr lang="en-US" sz="3200" dirty="0">
                <a:latin typeface="+mn-lt"/>
                <a:cs typeface="+mn-cs"/>
              </a:rPr>
              <a:t>The Northern Affairs Act: </a:t>
            </a:r>
          </a:p>
          <a:p>
            <a:pPr lvl="1" eaLnBrk="1" hangingPunct="1">
              <a:spcBef>
                <a:spcPct val="20000"/>
              </a:spcBef>
              <a:defRPr/>
            </a:pPr>
            <a:r>
              <a:rPr lang="pt-BR" sz="2800" dirty="0">
                <a:hlinkClick r:id="rId3"/>
              </a:rPr>
              <a:t>C.C.S.M. c. N100</a:t>
            </a:r>
            <a:endParaRPr lang="en-US" sz="2800" dirty="0">
              <a:latin typeface="+mn-lt"/>
              <a:cs typeface="+mn-cs"/>
            </a:endParaRPr>
          </a:p>
          <a:p>
            <a:pPr marL="1371600" lvl="2" indent="-457200" eaLnBrk="1" hangingPunct="1">
              <a:spcBef>
                <a:spcPct val="20000"/>
              </a:spcBef>
              <a:buFont typeface="Symbol" panose="05050102010706020507" pitchFamily="18" charset="2"/>
              <a:buChar char=""/>
              <a:defRPr/>
            </a:pPr>
            <a:r>
              <a:rPr lang="en-US" sz="3200" dirty="0">
                <a:latin typeface="+mn-lt"/>
                <a:cs typeface="+mn-cs"/>
              </a:rPr>
              <a:t>legal authority </a:t>
            </a:r>
          </a:p>
          <a:p>
            <a:pPr marL="1371600" lvl="2" indent="-457200" eaLnBrk="1" hangingPunct="1">
              <a:spcBef>
                <a:spcPct val="20000"/>
              </a:spcBef>
              <a:buFont typeface="Symbol" panose="05050102010706020507" pitchFamily="18" charset="2"/>
              <a:buChar char=""/>
              <a:defRPr/>
            </a:pPr>
            <a:r>
              <a:rPr lang="en-US" sz="3200" dirty="0">
                <a:latin typeface="+mn-lt"/>
                <a:cs typeface="+mn-cs"/>
              </a:rPr>
              <a:t>provides for incorporation</a:t>
            </a:r>
          </a:p>
          <a:p>
            <a:pPr marL="800100" lvl="1" indent="-342900" eaLnBrk="1" hangingPunct="1">
              <a:spcBef>
                <a:spcPct val="20000"/>
              </a:spcBef>
              <a:buFontTx/>
              <a:buChar char="•"/>
              <a:defRPr/>
            </a:pPr>
            <a:r>
              <a:rPr lang="en-US" sz="3200" dirty="0">
                <a:latin typeface="+mn-lt"/>
                <a:cs typeface="+mn-cs"/>
              </a:rPr>
              <a:t>minister has legislated authority</a:t>
            </a:r>
          </a:p>
          <a:p>
            <a:pPr marL="806450" lvl="1" indent="-349250" eaLnBrk="1" hangingPunct="1">
              <a:spcBef>
                <a:spcPct val="20000"/>
              </a:spcBef>
              <a:buFont typeface="Arial" panose="020B0604020202020204" pitchFamily="34" charset="0"/>
              <a:buChar char="•"/>
              <a:defRPr/>
            </a:pPr>
            <a:r>
              <a:rPr lang="en-US" sz="3200" dirty="0">
                <a:latin typeface="+mn-lt"/>
                <a:cs typeface="+mn-cs"/>
              </a:rPr>
              <a:t>meaning of terms used in legislation:</a:t>
            </a:r>
          </a:p>
          <a:p>
            <a:pPr marL="1371600" lvl="2" indent="-457200" eaLnBrk="1" hangingPunct="1">
              <a:spcBef>
                <a:spcPct val="20000"/>
              </a:spcBef>
              <a:buFont typeface="Symbol" panose="05050102010706020507" pitchFamily="18" charset="2"/>
              <a:buChar char=""/>
              <a:defRPr/>
            </a:pPr>
            <a:r>
              <a:rPr lang="en-US" sz="3200" b="1" dirty="0">
                <a:latin typeface="+mn-lt"/>
                <a:cs typeface="+mn-cs"/>
              </a:rPr>
              <a:t>“shall”</a:t>
            </a:r>
            <a:r>
              <a:rPr lang="en-US" sz="3200" dirty="0">
                <a:latin typeface="+mn-lt"/>
                <a:cs typeface="+mn-cs"/>
              </a:rPr>
              <a:t> obligates council to act</a:t>
            </a:r>
          </a:p>
          <a:p>
            <a:pPr marL="1371600" lvl="2" indent="-457200" eaLnBrk="1" hangingPunct="1">
              <a:spcBef>
                <a:spcPct val="20000"/>
              </a:spcBef>
              <a:buFont typeface="Symbol" panose="05050102010706020507" pitchFamily="18" charset="2"/>
              <a:buChar char=""/>
              <a:defRPr/>
            </a:pPr>
            <a:r>
              <a:rPr lang="en-US" sz="3200" b="1" dirty="0">
                <a:latin typeface="+mn-lt"/>
                <a:cs typeface="+mn-cs"/>
              </a:rPr>
              <a:t>“may”</a:t>
            </a:r>
            <a:r>
              <a:rPr lang="en-US" sz="3200" dirty="0">
                <a:latin typeface="+mn-lt"/>
                <a:cs typeface="+mn-cs"/>
              </a:rPr>
              <a:t> empowers council to act</a:t>
            </a:r>
          </a:p>
          <a:p>
            <a:pPr marL="342900" indent="-342900" eaLnBrk="1" hangingPunct="1">
              <a:spcBef>
                <a:spcPct val="20000"/>
              </a:spcBef>
              <a:buFontTx/>
              <a:buChar char="•"/>
              <a:defRPr/>
            </a:pPr>
            <a:endParaRPr lang="en-US" sz="3000" dirty="0">
              <a:latin typeface="Arial" charset="0"/>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34975" y="495300"/>
            <a:ext cx="8229600" cy="1143000"/>
          </a:xfrm>
        </p:spPr>
        <p:txBody>
          <a:bodyPr/>
          <a:lstStyle/>
          <a:p>
            <a:pPr eaLnBrk="1" hangingPunct="1">
              <a:defRPr/>
            </a:pPr>
            <a:r>
              <a:rPr lang="en-US" dirty="0">
                <a:solidFill>
                  <a:schemeClr val="tx1"/>
                </a:solidFill>
                <a:effectLst>
                  <a:outerShdw blurRad="38100" dist="38100" dir="2700000" algn="tl">
                    <a:srgbClr val="C0C0C0"/>
                  </a:outerShdw>
                </a:effectLst>
              </a:rPr>
              <a:t>Authority to Govern</a:t>
            </a:r>
          </a:p>
        </p:txBody>
      </p:sp>
      <p:sp>
        <p:nvSpPr>
          <p:cNvPr id="11267" name="Rectangle 3"/>
          <p:cNvSpPr>
            <a:spLocks noGrp="1" noChangeArrowheads="1"/>
          </p:cNvSpPr>
          <p:nvPr>
            <p:ph type="body" idx="1"/>
          </p:nvPr>
        </p:nvSpPr>
        <p:spPr>
          <a:xfrm>
            <a:off x="738162" y="1316551"/>
            <a:ext cx="7591646" cy="5541449"/>
          </a:xfrm>
        </p:spPr>
        <p:txBody>
          <a:bodyPr/>
          <a:lstStyle/>
          <a:p>
            <a:pPr marL="0" indent="0" eaLnBrk="1" hangingPunct="1">
              <a:buNone/>
              <a:defRPr/>
            </a:pPr>
            <a:r>
              <a:rPr lang="en-US" b="1" dirty="0"/>
              <a:t>Regulations: </a:t>
            </a:r>
            <a:endParaRPr lang="en-US" sz="2800" b="1" dirty="0"/>
          </a:p>
          <a:p>
            <a:pPr marL="0" indent="0" eaLnBrk="1" hangingPunct="1">
              <a:buNone/>
              <a:defRPr/>
            </a:pPr>
            <a:r>
              <a:rPr lang="en-US" dirty="0"/>
              <a:t>Have same authority as an act of the legislature:</a:t>
            </a:r>
          </a:p>
          <a:p>
            <a:pPr lvl="1" eaLnBrk="1" hangingPunct="1">
              <a:defRPr/>
            </a:pPr>
            <a:r>
              <a:rPr lang="en-US" dirty="0"/>
              <a:t>Community Councils Election regulation</a:t>
            </a:r>
          </a:p>
          <a:p>
            <a:pPr lvl="1" eaLnBrk="1" hangingPunct="1">
              <a:defRPr/>
            </a:pPr>
            <a:r>
              <a:rPr lang="en-US" dirty="0"/>
              <a:t>Status and Boundaries – Unincorporated Communities and Settlements regulation</a:t>
            </a:r>
          </a:p>
          <a:p>
            <a:pPr lvl="1" eaLnBrk="1" hangingPunct="1">
              <a:defRPr/>
            </a:pPr>
            <a:r>
              <a:rPr lang="en-US" dirty="0"/>
              <a:t>Council Compensation regulation</a:t>
            </a:r>
          </a:p>
          <a:p>
            <a:pPr lvl="1" eaLnBrk="1" hangingPunct="1">
              <a:defRPr/>
            </a:pPr>
            <a:r>
              <a:rPr lang="en-US" dirty="0"/>
              <a:t>Procedures and Delegation of Bylaw Making Powers (Communities that are not Incorporated) regulation  </a:t>
            </a:r>
          </a:p>
          <a:p>
            <a:pPr lvl="1" eaLnBrk="1" hangingPunct="1">
              <a:defRPr/>
            </a:pPr>
            <a:r>
              <a:rPr lang="en-US" dirty="0"/>
              <a:t>Conflict of Interest regulation</a:t>
            </a:r>
          </a:p>
          <a:p>
            <a:pPr lvl="1" eaLnBrk="1" hangingPunct="1">
              <a:defRPr/>
            </a:pPr>
            <a:endParaRPr lang="en-US" i="1" dirty="0">
              <a:latin typeface="Comic Sans MS" pitchFamily="66" charset="0"/>
            </a:endParaRPr>
          </a:p>
          <a:p>
            <a:pPr lvl="1" eaLnBrk="1" hangingPunct="1">
              <a:defRPr/>
            </a:pPr>
            <a:endParaRPr lang="en-US" sz="3000" i="1" dirty="0">
              <a:latin typeface="Comic Sans MS" pitchFamily="66" charset="0"/>
            </a:endParaRPr>
          </a:p>
          <a:p>
            <a:pPr lvl="1" eaLnBrk="1" hangingPunct="1">
              <a:defRPr/>
            </a:pPr>
            <a:endParaRPr lang="en-US" sz="3000" dirty="0">
              <a:latin typeface="Comic Sans MS" pitchFamily="66" charset="0"/>
            </a:endParaRPr>
          </a:p>
          <a:p>
            <a:pPr eaLnBrk="1" hangingPunct="1">
              <a:defRPr/>
            </a:pPr>
            <a:endParaRPr lang="en-US" sz="3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0375" y="603434"/>
            <a:ext cx="8229600" cy="1273491"/>
          </a:xfrm>
        </p:spPr>
        <p:txBody>
          <a:bodyPr/>
          <a:lstStyle/>
          <a:p>
            <a:pPr eaLnBrk="1" hangingPunct="1">
              <a:defRPr/>
            </a:pPr>
            <a:r>
              <a:rPr lang="en-US" dirty="0">
                <a:solidFill>
                  <a:schemeClr val="tx1"/>
                </a:solidFill>
                <a:effectLst>
                  <a:outerShdw blurRad="38100" dist="38100" dir="2700000" algn="tl">
                    <a:srgbClr val="C0C0C0"/>
                  </a:outerShdw>
                </a:effectLst>
              </a:rPr>
              <a:t>Authority to Govern</a:t>
            </a:r>
          </a:p>
        </p:txBody>
      </p:sp>
      <p:sp>
        <p:nvSpPr>
          <p:cNvPr id="25603" name="Rectangle 3"/>
          <p:cNvSpPr>
            <a:spLocks noGrp="1" noChangeArrowheads="1"/>
          </p:cNvSpPr>
          <p:nvPr>
            <p:ph type="body" idx="1"/>
          </p:nvPr>
        </p:nvSpPr>
        <p:spPr>
          <a:xfrm>
            <a:off x="334962" y="2117558"/>
            <a:ext cx="8355013" cy="4623483"/>
          </a:xfrm>
        </p:spPr>
        <p:txBody>
          <a:bodyPr/>
          <a:lstStyle/>
          <a:p>
            <a:pPr marL="0" indent="0" eaLnBrk="1" hangingPunct="1">
              <a:buNone/>
            </a:pPr>
            <a:r>
              <a:rPr lang="en-US" altLang="en-US" dirty="0"/>
              <a:t>Govern under the following other legislation:</a:t>
            </a:r>
          </a:p>
          <a:p>
            <a:pPr lvl="1" eaLnBrk="1" hangingPunct="1"/>
            <a:r>
              <a:rPr lang="en-US" altLang="en-US" sz="3200" dirty="0"/>
              <a:t>The Municipal Council Conflict of Interest Act</a:t>
            </a:r>
          </a:p>
          <a:p>
            <a:pPr lvl="1" eaLnBrk="1" hangingPunct="1">
              <a:defRPr/>
            </a:pPr>
            <a:r>
              <a:rPr lang="en-US" sz="3200" dirty="0"/>
              <a:t>The Freedom of Information and Protection of Privacy Act (FIPPA)</a:t>
            </a:r>
          </a:p>
          <a:p>
            <a:pPr lvl="1" eaLnBrk="1" hangingPunct="1">
              <a:defRPr/>
            </a:pPr>
            <a:r>
              <a:rPr lang="en-US" sz="3200" dirty="0"/>
              <a:t>Criminal Code (Canada)</a:t>
            </a:r>
            <a:endParaRPr lang="en-US" sz="3200" dirty="0">
              <a:solidFill>
                <a:srgbClr val="FF0000"/>
              </a:solidFill>
            </a:endParaRPr>
          </a:p>
          <a:p>
            <a:pPr eaLnBrk="1" hangingPunct="1"/>
            <a:endParaRPr lang="en-US" altLang="en-US" sz="2800" dirty="0"/>
          </a:p>
          <a:p>
            <a:pPr marL="457200" lvl="1" indent="0" eaLnBrk="1" hangingPunct="1">
              <a:buNone/>
            </a:pPr>
            <a:endParaRPr lang="en-US" altLang="en-US" dirty="0"/>
          </a:p>
          <a:p>
            <a:pPr lvl="1" eaLnBrk="1" hangingPunct="1"/>
            <a:endParaRPr lang="en-US" altLang="en-US" dirty="0">
              <a:latin typeface="Comic Sans MS" panose="030F0702030302020204" pitchFamily="66" charset="0"/>
            </a:endParaRPr>
          </a:p>
          <a:p>
            <a:pPr eaLnBrk="1" hangingPunct="1">
              <a:buFontTx/>
              <a:buNone/>
            </a:pPr>
            <a:endParaRPr lang="en-US" altLang="en-US" sz="3600" dirty="0">
              <a:latin typeface="Comic Sans MS" panose="030F0702030302020204" pitchFamily="66" charset="0"/>
            </a:endParaRPr>
          </a:p>
          <a:p>
            <a:pPr eaLnBrk="1" hangingPunct="1"/>
            <a:endParaRPr lang="en-US" altLang="en-US" dirty="0">
              <a:latin typeface="Comic Sans MS" panose="030F0702030302020204" pitchFamily="66" charset="0"/>
            </a:endParaRPr>
          </a:p>
        </p:txBody>
      </p:sp>
    </p:spTree>
    <p:extLst>
      <p:ext uri="{BB962C8B-B14F-4D97-AF65-F5344CB8AC3E}">
        <p14:creationId xmlns:p14="http://schemas.microsoft.com/office/powerpoint/2010/main" val="1680904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9293" y="589034"/>
            <a:ext cx="8229600" cy="1273491"/>
          </a:xfrm>
        </p:spPr>
        <p:txBody>
          <a:bodyPr/>
          <a:lstStyle/>
          <a:p>
            <a:pPr eaLnBrk="1" hangingPunct="1">
              <a:defRPr/>
            </a:pPr>
            <a:r>
              <a:rPr lang="en-US" dirty="0">
                <a:solidFill>
                  <a:schemeClr val="tx1"/>
                </a:solidFill>
                <a:effectLst>
                  <a:outerShdw blurRad="38100" dist="38100" dir="2700000" algn="tl">
                    <a:srgbClr val="C0C0C0"/>
                  </a:outerShdw>
                </a:effectLst>
              </a:rPr>
              <a:t>Other Acts and Regulations</a:t>
            </a:r>
          </a:p>
        </p:txBody>
      </p:sp>
      <p:sp>
        <p:nvSpPr>
          <p:cNvPr id="25603" name="Rectangle 3"/>
          <p:cNvSpPr>
            <a:spLocks noGrp="1" noChangeArrowheads="1"/>
          </p:cNvSpPr>
          <p:nvPr>
            <p:ph type="body" idx="1"/>
          </p:nvPr>
        </p:nvSpPr>
        <p:spPr>
          <a:xfrm>
            <a:off x="344985" y="1607281"/>
            <a:ext cx="8283908" cy="4661685"/>
          </a:xfrm>
        </p:spPr>
        <p:txBody>
          <a:bodyPr/>
          <a:lstStyle/>
          <a:p>
            <a:pPr lvl="1" eaLnBrk="1" hangingPunct="1">
              <a:defRPr/>
            </a:pPr>
            <a:r>
              <a:rPr lang="en-US" sz="3200" dirty="0"/>
              <a:t>The Planning Act</a:t>
            </a:r>
          </a:p>
          <a:p>
            <a:pPr lvl="2" eaLnBrk="1" hangingPunct="1">
              <a:defRPr/>
            </a:pPr>
            <a:r>
              <a:rPr lang="en-US" sz="2800" dirty="0"/>
              <a:t>Northern Manitoba Planning By-laws Regulation</a:t>
            </a:r>
          </a:p>
          <a:p>
            <a:pPr lvl="1" eaLnBrk="1" hangingPunct="1">
              <a:defRPr/>
            </a:pPr>
            <a:r>
              <a:rPr lang="en-US" sz="3200" dirty="0"/>
              <a:t>The Fires Prevention and Emergency Response Act</a:t>
            </a:r>
          </a:p>
          <a:p>
            <a:pPr lvl="2" eaLnBrk="1" hangingPunct="1">
              <a:defRPr/>
            </a:pPr>
            <a:r>
              <a:rPr lang="en-US" sz="2800" dirty="0"/>
              <a:t>Fire Safety Inspections (2014) Regulation</a:t>
            </a:r>
          </a:p>
          <a:p>
            <a:pPr lvl="2" eaLnBrk="1" hangingPunct="1">
              <a:defRPr/>
            </a:pPr>
            <a:r>
              <a:rPr lang="en-US" sz="2800" dirty="0"/>
              <a:t>Manitoba Fire Code</a:t>
            </a:r>
          </a:p>
          <a:p>
            <a:pPr lvl="1" eaLnBrk="1" hangingPunct="1">
              <a:defRPr/>
            </a:pPr>
            <a:r>
              <a:rPr lang="en-US" sz="3200" dirty="0"/>
              <a:t>The Emergency Measures Act</a:t>
            </a:r>
          </a:p>
          <a:p>
            <a:pPr lvl="2" eaLnBrk="1" hangingPunct="1">
              <a:defRPr/>
            </a:pPr>
            <a:r>
              <a:rPr lang="en-US" sz="2800" dirty="0"/>
              <a:t>Local Authorities Emergency Planning and Preparedness Regulation</a:t>
            </a:r>
            <a:endParaRPr lang="en-US" altLang="en-US" sz="2800" dirty="0"/>
          </a:p>
          <a:p>
            <a:pPr marL="457200" lvl="1" indent="0" eaLnBrk="1" hangingPunct="1">
              <a:buNone/>
            </a:pPr>
            <a:endParaRPr lang="en-US" altLang="en-US" dirty="0"/>
          </a:p>
          <a:p>
            <a:pPr lvl="1" eaLnBrk="1" hangingPunct="1"/>
            <a:endParaRPr lang="en-US" altLang="en-US" dirty="0">
              <a:latin typeface="Comic Sans MS" panose="030F0702030302020204" pitchFamily="66" charset="0"/>
            </a:endParaRPr>
          </a:p>
          <a:p>
            <a:pPr eaLnBrk="1" hangingPunct="1">
              <a:buFontTx/>
              <a:buNone/>
            </a:pPr>
            <a:endParaRPr lang="en-US" altLang="en-US" sz="3600" dirty="0">
              <a:latin typeface="Comic Sans MS" panose="030F0702030302020204" pitchFamily="66" charset="0"/>
            </a:endParaRPr>
          </a:p>
          <a:p>
            <a:pPr eaLnBrk="1" hangingPunct="1"/>
            <a:endParaRPr lang="en-US" altLang="en-US" dirty="0">
              <a:latin typeface="Comic Sans MS" panose="030F0702030302020204" pitchFamily="66" charset="0"/>
            </a:endParaRPr>
          </a:p>
        </p:txBody>
      </p:sp>
    </p:spTree>
    <p:extLst>
      <p:ext uri="{BB962C8B-B14F-4D97-AF65-F5344CB8AC3E}">
        <p14:creationId xmlns:p14="http://schemas.microsoft.com/office/powerpoint/2010/main" val="1172289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9293" y="589034"/>
            <a:ext cx="8229600" cy="1273491"/>
          </a:xfrm>
        </p:spPr>
        <p:txBody>
          <a:bodyPr/>
          <a:lstStyle/>
          <a:p>
            <a:pPr eaLnBrk="1" hangingPunct="1">
              <a:defRPr/>
            </a:pPr>
            <a:r>
              <a:rPr lang="en-US" dirty="0">
                <a:solidFill>
                  <a:schemeClr val="tx1"/>
                </a:solidFill>
                <a:effectLst>
                  <a:outerShdw blurRad="38100" dist="38100" dir="2700000" algn="tl">
                    <a:srgbClr val="C0C0C0"/>
                  </a:outerShdw>
                </a:effectLst>
              </a:rPr>
              <a:t>Other Acts and Regulations</a:t>
            </a:r>
          </a:p>
        </p:txBody>
      </p:sp>
      <p:sp>
        <p:nvSpPr>
          <p:cNvPr id="25603" name="Rectangle 3"/>
          <p:cNvSpPr>
            <a:spLocks noGrp="1" noChangeArrowheads="1"/>
          </p:cNvSpPr>
          <p:nvPr>
            <p:ph type="body" idx="1"/>
          </p:nvPr>
        </p:nvSpPr>
        <p:spPr>
          <a:xfrm>
            <a:off x="208184" y="1835477"/>
            <a:ext cx="8635191" cy="4753214"/>
          </a:xfrm>
        </p:spPr>
        <p:txBody>
          <a:bodyPr/>
          <a:lstStyle/>
          <a:p>
            <a:pPr lvl="1" eaLnBrk="1" hangingPunct="1">
              <a:defRPr/>
            </a:pPr>
            <a:r>
              <a:rPr lang="en-US" sz="3200" dirty="0"/>
              <a:t>The Environment Act</a:t>
            </a:r>
          </a:p>
          <a:p>
            <a:pPr lvl="2" eaLnBrk="1" hangingPunct="1">
              <a:defRPr/>
            </a:pPr>
            <a:r>
              <a:rPr lang="en-US" sz="2800" dirty="0"/>
              <a:t>Waste Management Facilities Regulation</a:t>
            </a:r>
          </a:p>
          <a:p>
            <a:pPr lvl="2" eaLnBrk="1" hangingPunct="1">
              <a:defRPr/>
            </a:pPr>
            <a:r>
              <a:rPr lang="en-US" sz="2800" dirty="0"/>
              <a:t>Water and Wastewater Facility Operators Regulation</a:t>
            </a:r>
          </a:p>
          <a:p>
            <a:pPr lvl="1" eaLnBrk="1" hangingPunct="1">
              <a:defRPr/>
            </a:pPr>
            <a:r>
              <a:rPr lang="en-US" sz="3200" dirty="0"/>
              <a:t>The Drinking Water Safety Act</a:t>
            </a:r>
          </a:p>
          <a:p>
            <a:pPr lvl="2" eaLnBrk="1" hangingPunct="1">
              <a:buFont typeface="Arial" panose="020B0604020202020204" pitchFamily="34" charset="0"/>
              <a:buChar char="•"/>
              <a:defRPr/>
            </a:pPr>
            <a:r>
              <a:rPr lang="en-US" sz="2800" dirty="0"/>
              <a:t>Drinking Water Safety Regulation</a:t>
            </a:r>
          </a:p>
          <a:p>
            <a:pPr lvl="1" eaLnBrk="1" hangingPunct="1">
              <a:defRPr/>
            </a:pPr>
            <a:r>
              <a:rPr lang="en-US" sz="3200" dirty="0"/>
              <a:t>The Workplace Safety and Health Act</a:t>
            </a:r>
          </a:p>
          <a:p>
            <a:pPr lvl="2" eaLnBrk="1" hangingPunct="1">
              <a:defRPr/>
            </a:pPr>
            <a:r>
              <a:rPr lang="en-US" sz="2800" dirty="0"/>
              <a:t>Workplace Safety and Health Regulation</a:t>
            </a:r>
          </a:p>
          <a:p>
            <a:pPr lvl="1" eaLnBrk="1" hangingPunct="1">
              <a:defRPr/>
            </a:pPr>
            <a:r>
              <a:rPr lang="en-US" sz="3200" dirty="0"/>
              <a:t>The Employment Standards Code</a:t>
            </a:r>
            <a:endParaRPr lang="en-US" altLang="en-US" sz="3200" dirty="0"/>
          </a:p>
          <a:p>
            <a:pPr marL="457200" lvl="1" indent="0" eaLnBrk="1" hangingPunct="1">
              <a:buNone/>
            </a:pPr>
            <a:endParaRPr lang="en-US" altLang="en-US" dirty="0"/>
          </a:p>
          <a:p>
            <a:pPr lvl="1" eaLnBrk="1" hangingPunct="1"/>
            <a:endParaRPr lang="en-US" altLang="en-US" dirty="0">
              <a:latin typeface="Comic Sans MS" panose="030F0702030302020204" pitchFamily="66" charset="0"/>
            </a:endParaRPr>
          </a:p>
          <a:p>
            <a:pPr eaLnBrk="1" hangingPunct="1">
              <a:buFontTx/>
              <a:buNone/>
            </a:pPr>
            <a:endParaRPr lang="en-US" altLang="en-US" sz="3600" dirty="0">
              <a:latin typeface="Comic Sans MS" panose="030F0702030302020204" pitchFamily="66" charset="0"/>
            </a:endParaRPr>
          </a:p>
          <a:p>
            <a:pPr eaLnBrk="1" hangingPunct="1"/>
            <a:endParaRPr lang="en-US" altLang="en-US" dirty="0">
              <a:latin typeface="Comic Sans MS" panose="030F0702030302020204" pitchFamily="66" charset="0"/>
            </a:endParaRPr>
          </a:p>
        </p:txBody>
      </p:sp>
    </p:spTree>
    <p:extLst>
      <p:ext uri="{BB962C8B-B14F-4D97-AF65-F5344CB8AC3E}">
        <p14:creationId xmlns:p14="http://schemas.microsoft.com/office/powerpoint/2010/main" val="1560904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30778" y="996869"/>
            <a:ext cx="8229600" cy="1273491"/>
          </a:xfrm>
        </p:spPr>
        <p:txBody>
          <a:bodyPr/>
          <a:lstStyle/>
          <a:p>
            <a:pPr eaLnBrk="1" hangingPunct="1">
              <a:defRPr/>
            </a:pPr>
            <a:r>
              <a:rPr lang="en-US" dirty="0">
                <a:solidFill>
                  <a:schemeClr val="tx1"/>
                </a:solidFill>
                <a:effectLst>
                  <a:outerShdw blurRad="38100" dist="38100" dir="2700000" algn="tl">
                    <a:srgbClr val="C0C0C0"/>
                  </a:outerShdw>
                </a:effectLst>
              </a:rPr>
              <a:t>Governance During a </a:t>
            </a:r>
            <a:br>
              <a:rPr lang="en-US" dirty="0">
                <a:solidFill>
                  <a:schemeClr val="tx1"/>
                </a:solidFill>
                <a:effectLst>
                  <a:outerShdw blurRad="38100" dist="38100" dir="2700000" algn="tl">
                    <a:srgbClr val="C0C0C0"/>
                  </a:outerShdw>
                </a:effectLst>
              </a:rPr>
            </a:br>
            <a:r>
              <a:rPr lang="en-US" dirty="0">
                <a:solidFill>
                  <a:schemeClr val="tx1"/>
                </a:solidFill>
                <a:effectLst>
                  <a:outerShdw blurRad="38100" dist="38100" dir="2700000" algn="tl">
                    <a:srgbClr val="C0C0C0"/>
                  </a:outerShdw>
                </a:effectLst>
              </a:rPr>
              <a:t>State of Local Emergency</a:t>
            </a:r>
          </a:p>
        </p:txBody>
      </p:sp>
      <p:sp>
        <p:nvSpPr>
          <p:cNvPr id="25603" name="Rectangle 3"/>
          <p:cNvSpPr>
            <a:spLocks noGrp="1" noChangeArrowheads="1"/>
          </p:cNvSpPr>
          <p:nvPr>
            <p:ph type="body" idx="1"/>
          </p:nvPr>
        </p:nvSpPr>
        <p:spPr>
          <a:xfrm>
            <a:off x="335465" y="2543368"/>
            <a:ext cx="8420227" cy="3970166"/>
          </a:xfrm>
        </p:spPr>
        <p:txBody>
          <a:bodyPr/>
          <a:lstStyle/>
          <a:p>
            <a:pPr lvl="1" eaLnBrk="1" hangingPunct="1">
              <a:buFont typeface="Arial" panose="020B0604020202020204" pitchFamily="34" charset="0"/>
              <a:buChar char="•"/>
              <a:defRPr/>
            </a:pPr>
            <a:r>
              <a:rPr lang="en-US" dirty="0"/>
              <a:t>early notification of real or potential emergency situations can greatly enhance the response activity</a:t>
            </a:r>
          </a:p>
          <a:p>
            <a:pPr lvl="1" eaLnBrk="1" hangingPunct="1">
              <a:buFont typeface="Arial" panose="020B0604020202020204" pitchFamily="34" charset="0"/>
              <a:buChar char="•"/>
              <a:defRPr/>
            </a:pPr>
            <a:r>
              <a:rPr lang="en-US" dirty="0"/>
              <a:t>definition of an emergency under The Emergency Measures Act:</a:t>
            </a:r>
          </a:p>
          <a:p>
            <a:pPr lvl="2" eaLnBrk="1" hangingPunct="1">
              <a:buFont typeface="Arial" panose="020B0604020202020204" pitchFamily="34" charset="0"/>
              <a:buChar char="-"/>
              <a:defRPr/>
            </a:pPr>
            <a:r>
              <a:rPr lang="en-US" altLang="en-US" dirty="0"/>
              <a:t>present or imminent situation or condition that requires prompt action to prevent or limit loss of life, harm or damage to the safety, health or welfare of people or damage to property or environment</a:t>
            </a:r>
            <a:endParaRPr lang="en-US" altLang="en-US" dirty="0">
              <a:latin typeface="Comic Sans MS" panose="030F0702030302020204" pitchFamily="66" charset="0"/>
            </a:endParaRPr>
          </a:p>
          <a:p>
            <a:pPr eaLnBrk="1" hangingPunct="1">
              <a:buFontTx/>
              <a:buNone/>
            </a:pPr>
            <a:endParaRPr lang="en-US" altLang="en-US" sz="3600" dirty="0">
              <a:latin typeface="Comic Sans MS" panose="030F0702030302020204" pitchFamily="66" charset="0"/>
            </a:endParaRPr>
          </a:p>
          <a:p>
            <a:pPr eaLnBrk="1" hangingPunct="1"/>
            <a:endParaRPr lang="en-US" altLang="en-US" dirty="0">
              <a:latin typeface="Comic Sans MS" panose="030F0702030302020204" pitchFamily="66" charset="0"/>
            </a:endParaRPr>
          </a:p>
        </p:txBody>
      </p:sp>
    </p:spTree>
    <p:extLst>
      <p:ext uri="{BB962C8B-B14F-4D97-AF65-F5344CB8AC3E}">
        <p14:creationId xmlns:p14="http://schemas.microsoft.com/office/powerpoint/2010/main" val="3973006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90181" y="1026261"/>
            <a:ext cx="6526060" cy="1248439"/>
          </a:xfrm>
        </p:spPr>
        <p:txBody>
          <a:bodyPr/>
          <a:lstStyle/>
          <a:p>
            <a:pPr eaLnBrk="1" hangingPunct="1">
              <a:defRPr/>
            </a:pPr>
            <a:r>
              <a:rPr lang="en-US" dirty="0">
                <a:solidFill>
                  <a:schemeClr val="tx1"/>
                </a:solidFill>
                <a:effectLst>
                  <a:outerShdw blurRad="38100" dist="38100" dir="2700000" algn="tl">
                    <a:srgbClr val="C0C0C0"/>
                  </a:outerShdw>
                </a:effectLst>
              </a:rPr>
              <a:t>Governance During a State of Local Emergency</a:t>
            </a:r>
          </a:p>
        </p:txBody>
      </p:sp>
      <p:sp>
        <p:nvSpPr>
          <p:cNvPr id="25603" name="Rectangle 3"/>
          <p:cNvSpPr>
            <a:spLocks noGrp="1" noChangeArrowheads="1"/>
          </p:cNvSpPr>
          <p:nvPr>
            <p:ph type="body" idx="1"/>
          </p:nvPr>
        </p:nvSpPr>
        <p:spPr>
          <a:xfrm>
            <a:off x="72420" y="2468213"/>
            <a:ext cx="8457805" cy="4107951"/>
          </a:xfrm>
        </p:spPr>
        <p:txBody>
          <a:bodyPr/>
          <a:lstStyle/>
          <a:p>
            <a:pPr lvl="1" eaLnBrk="1" hangingPunct="1">
              <a:buFont typeface="Arial" panose="020B0604020202020204" pitchFamily="34" charset="0"/>
              <a:buChar char="•"/>
              <a:defRPr/>
            </a:pPr>
            <a:r>
              <a:rPr lang="en-US" sz="3000" dirty="0"/>
              <a:t>only the minister may declare a state of local emergency (SOLE) for an unincorporated community, otherwise mayor if incorporated</a:t>
            </a:r>
          </a:p>
          <a:p>
            <a:pPr lvl="1" eaLnBrk="1" hangingPunct="1">
              <a:buFont typeface="Arial" panose="020B0604020202020204" pitchFamily="34" charset="0"/>
              <a:buChar char="•"/>
              <a:defRPr/>
            </a:pPr>
            <a:r>
              <a:rPr lang="en-US" altLang="en-US" sz="3000" dirty="0"/>
              <a:t>department emergency contact information:</a:t>
            </a:r>
          </a:p>
          <a:p>
            <a:pPr lvl="2" eaLnBrk="1" hangingPunct="1">
              <a:defRPr/>
            </a:pPr>
            <a:r>
              <a:rPr lang="en-US" altLang="en-US" dirty="0"/>
              <a:t>Toll free 24 hour emergency line: 1-866-735-3111</a:t>
            </a:r>
          </a:p>
          <a:p>
            <a:pPr lvl="2" eaLnBrk="1" hangingPunct="1">
              <a:defRPr/>
            </a:pPr>
            <a:r>
              <a:rPr lang="en-US" altLang="en-US" dirty="0"/>
              <a:t>Email: irnremergencyinfo@gov.mb.ca</a:t>
            </a:r>
            <a:endParaRPr lang="en-US" sz="2000" dirty="0"/>
          </a:p>
          <a:p>
            <a:pPr lvl="1" eaLnBrk="1" hangingPunct="1">
              <a:buFont typeface="Arial" panose="020B0604020202020204" pitchFamily="34" charset="0"/>
              <a:buChar char="•"/>
            </a:pPr>
            <a:r>
              <a:rPr lang="en-US" sz="3000" dirty="0"/>
              <a:t>council resolution to request a SOLE</a:t>
            </a:r>
          </a:p>
          <a:p>
            <a:pPr lvl="1" eaLnBrk="1" hangingPunct="1">
              <a:buFont typeface="Arial" panose="020B0604020202020204" pitchFamily="34" charset="0"/>
              <a:buChar char="•"/>
            </a:pPr>
            <a:r>
              <a:rPr lang="en-US" sz="3000" dirty="0"/>
              <a:t>SOLE is valid for a period of 30 days</a:t>
            </a:r>
          </a:p>
          <a:p>
            <a:pPr lvl="1" eaLnBrk="1" hangingPunct="1">
              <a:buFont typeface="Arial" panose="020B0604020202020204" pitchFamily="34" charset="0"/>
              <a:buChar char="•"/>
            </a:pPr>
            <a:endParaRPr lang="en-US" altLang="en-US" dirty="0"/>
          </a:p>
          <a:p>
            <a:pPr marL="457200" lvl="1" indent="0" eaLnBrk="1" hangingPunct="1">
              <a:buNone/>
              <a:defRPr/>
            </a:pPr>
            <a:endParaRPr lang="en-US" altLang="en-US" dirty="0"/>
          </a:p>
          <a:p>
            <a:pPr lvl="1" eaLnBrk="1" hangingPunct="1"/>
            <a:endParaRPr lang="en-US" altLang="en-US" dirty="0">
              <a:latin typeface="Comic Sans MS" panose="030F0702030302020204" pitchFamily="66" charset="0"/>
            </a:endParaRPr>
          </a:p>
          <a:p>
            <a:pPr eaLnBrk="1" hangingPunct="1">
              <a:buFontTx/>
              <a:buNone/>
            </a:pPr>
            <a:endParaRPr lang="en-US" altLang="en-US" sz="3600" dirty="0">
              <a:latin typeface="Comic Sans MS" panose="030F0702030302020204" pitchFamily="66" charset="0"/>
            </a:endParaRPr>
          </a:p>
          <a:p>
            <a:pPr eaLnBrk="1" hangingPunct="1"/>
            <a:endParaRPr lang="en-US" altLang="en-US" dirty="0">
              <a:latin typeface="Comic Sans MS" panose="030F0702030302020204" pitchFamily="66" charset="0"/>
            </a:endParaRPr>
          </a:p>
        </p:txBody>
      </p:sp>
    </p:spTree>
    <p:extLst>
      <p:ext uri="{BB962C8B-B14F-4D97-AF65-F5344CB8AC3E}">
        <p14:creationId xmlns:p14="http://schemas.microsoft.com/office/powerpoint/2010/main" val="2685409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64921" y="1056934"/>
            <a:ext cx="6480850" cy="1273491"/>
          </a:xfrm>
        </p:spPr>
        <p:txBody>
          <a:bodyPr/>
          <a:lstStyle/>
          <a:p>
            <a:pPr eaLnBrk="1" hangingPunct="1">
              <a:defRPr/>
            </a:pPr>
            <a:r>
              <a:rPr lang="en-US" dirty="0">
                <a:solidFill>
                  <a:schemeClr val="tx1"/>
                </a:solidFill>
                <a:effectLst>
                  <a:outerShdw blurRad="38100" dist="38100" dir="2700000" algn="tl">
                    <a:srgbClr val="C0C0C0"/>
                  </a:outerShdw>
                </a:effectLst>
              </a:rPr>
              <a:t>Governance During a State of Local Emergency</a:t>
            </a:r>
          </a:p>
        </p:txBody>
      </p:sp>
      <p:sp>
        <p:nvSpPr>
          <p:cNvPr id="25603" name="Rectangle 3"/>
          <p:cNvSpPr>
            <a:spLocks noGrp="1" noChangeArrowheads="1"/>
          </p:cNvSpPr>
          <p:nvPr>
            <p:ph type="body" idx="1"/>
          </p:nvPr>
        </p:nvSpPr>
        <p:spPr>
          <a:xfrm>
            <a:off x="430779" y="2555893"/>
            <a:ext cx="8475226" cy="4095428"/>
          </a:xfrm>
        </p:spPr>
        <p:txBody>
          <a:bodyPr/>
          <a:lstStyle/>
          <a:p>
            <a:pPr lvl="1" eaLnBrk="1" hangingPunct="1">
              <a:buFont typeface="Arial" panose="020B0604020202020204" pitchFamily="34" charset="0"/>
              <a:buChar char="•"/>
              <a:defRPr/>
            </a:pPr>
            <a:r>
              <a:rPr lang="en-US" sz="3200" dirty="0"/>
              <a:t>Council role includes:</a:t>
            </a:r>
          </a:p>
          <a:p>
            <a:pPr marL="1371600" lvl="2" indent="-457200" eaLnBrk="1" hangingPunct="1">
              <a:buFont typeface="Symbol" panose="05050102010706020507" pitchFamily="18" charset="2"/>
              <a:buChar char=""/>
              <a:defRPr/>
            </a:pPr>
            <a:r>
              <a:rPr lang="en-US" sz="2800" kern="1200" dirty="0">
                <a:ea typeface="+mn-ea"/>
                <a:cs typeface="+mn-cs"/>
              </a:rPr>
              <a:t>enact community emergency plan</a:t>
            </a:r>
          </a:p>
          <a:p>
            <a:pPr marL="1371600" lvl="2" indent="-457200" eaLnBrk="1" hangingPunct="1">
              <a:buFont typeface="Symbol" panose="05050102010706020507" pitchFamily="18" charset="2"/>
              <a:buChar char=""/>
              <a:defRPr/>
            </a:pPr>
            <a:r>
              <a:rPr lang="en-US" sz="2800" kern="1200" dirty="0">
                <a:ea typeface="+mn-ea"/>
                <a:cs typeface="+mn-cs"/>
              </a:rPr>
              <a:t>coordinate response with the department</a:t>
            </a:r>
          </a:p>
          <a:p>
            <a:pPr marL="1371600" lvl="2" indent="-457200" eaLnBrk="1" hangingPunct="1">
              <a:buFont typeface="Symbol" panose="05050102010706020507" pitchFamily="18" charset="2"/>
              <a:buChar char=""/>
              <a:defRPr/>
            </a:pPr>
            <a:r>
              <a:rPr lang="en-US" sz="2800" kern="1200" dirty="0">
                <a:ea typeface="+mn-ea"/>
                <a:cs typeface="+mn-cs"/>
              </a:rPr>
              <a:t>responsible for financial decisions</a:t>
            </a:r>
          </a:p>
          <a:p>
            <a:pPr lvl="1" eaLnBrk="1" hangingPunct="1">
              <a:buFont typeface="Arial" panose="020B0604020202020204" pitchFamily="34" charset="0"/>
              <a:buChar char="•"/>
              <a:defRPr/>
            </a:pPr>
            <a:r>
              <a:rPr lang="en-US" sz="3200" dirty="0"/>
              <a:t>Department role includes:</a:t>
            </a:r>
          </a:p>
          <a:p>
            <a:pPr marL="1371600" lvl="2" indent="-457200" eaLnBrk="1" hangingPunct="1">
              <a:buFont typeface="Symbol" panose="05050102010706020507" pitchFamily="18" charset="2"/>
              <a:buChar char=""/>
              <a:defRPr/>
            </a:pPr>
            <a:r>
              <a:rPr lang="en-US" sz="2800" kern="1200" dirty="0">
                <a:ea typeface="+mn-ea"/>
                <a:cs typeface="+mn-cs"/>
              </a:rPr>
              <a:t>assist council to respond to the emergency</a:t>
            </a:r>
          </a:p>
          <a:p>
            <a:pPr marL="1371600" lvl="2" indent="-457200" eaLnBrk="1" hangingPunct="1">
              <a:buFont typeface="Symbol" panose="05050102010706020507" pitchFamily="18" charset="2"/>
              <a:buChar char=""/>
              <a:defRPr/>
            </a:pPr>
            <a:r>
              <a:rPr lang="en-US" sz="2800" kern="1200" dirty="0">
                <a:ea typeface="+mn-ea"/>
                <a:cs typeface="+mn-cs"/>
              </a:rPr>
              <a:t>engage appropriate department(s) and resources, as necessary </a:t>
            </a:r>
            <a:endParaRPr lang="en-US" altLang="en-US" sz="2800" kern="1200" dirty="0">
              <a:ea typeface="+mn-ea"/>
              <a:cs typeface="+mn-cs"/>
            </a:endParaRPr>
          </a:p>
          <a:p>
            <a:pPr eaLnBrk="1" hangingPunct="1">
              <a:buFontTx/>
              <a:buNone/>
            </a:pPr>
            <a:endParaRPr lang="en-US" altLang="en-US" sz="3600" dirty="0">
              <a:latin typeface="Comic Sans MS" panose="030F0702030302020204" pitchFamily="66" charset="0"/>
            </a:endParaRPr>
          </a:p>
          <a:p>
            <a:pPr eaLnBrk="1" hangingPunct="1"/>
            <a:endParaRPr lang="en-US" altLang="en-US" dirty="0">
              <a:latin typeface="Comic Sans MS" panose="030F0702030302020204" pitchFamily="66" charset="0"/>
            </a:endParaRPr>
          </a:p>
        </p:txBody>
      </p:sp>
    </p:spTree>
    <p:extLst>
      <p:ext uri="{BB962C8B-B14F-4D97-AF65-F5344CB8AC3E}">
        <p14:creationId xmlns:p14="http://schemas.microsoft.com/office/powerpoint/2010/main" val="3593487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dirty="0">
                <a:solidFill>
                  <a:schemeClr val="tx1"/>
                </a:solidFill>
                <a:effectLst>
                  <a:outerShdw blurRad="38100" dist="38100" dir="2700000" algn="tl">
                    <a:srgbClr val="C0C0C0"/>
                  </a:outerShdw>
                </a:effectLst>
                <a:latin typeface="+mn-lt"/>
              </a:rPr>
              <a:t>Council Members</a:t>
            </a:r>
          </a:p>
        </p:txBody>
      </p:sp>
      <p:sp>
        <p:nvSpPr>
          <p:cNvPr id="5123" name="Rectangle 3"/>
          <p:cNvSpPr>
            <a:spLocks noGrp="1" noChangeArrowheads="1"/>
          </p:cNvSpPr>
          <p:nvPr>
            <p:ph type="body" idx="1"/>
          </p:nvPr>
        </p:nvSpPr>
        <p:spPr/>
        <p:txBody>
          <a:bodyPr/>
          <a:lstStyle/>
          <a:p>
            <a:pPr eaLnBrk="1" hangingPunct="1">
              <a:lnSpc>
                <a:spcPct val="80000"/>
              </a:lnSpc>
              <a:buFontTx/>
              <a:buNone/>
              <a:defRPr/>
            </a:pPr>
            <a:r>
              <a:rPr lang="en-US" sz="3600" dirty="0">
                <a:effectLst>
                  <a:outerShdw blurRad="38100" dist="38100" dir="2700000" algn="tl">
                    <a:srgbClr val="C0C0C0"/>
                  </a:outerShdw>
                </a:effectLst>
              </a:rPr>
              <a:t>Mayor:</a:t>
            </a:r>
          </a:p>
          <a:p>
            <a:pPr eaLnBrk="1" hangingPunct="1">
              <a:lnSpc>
                <a:spcPct val="80000"/>
              </a:lnSpc>
              <a:defRPr/>
            </a:pPr>
            <a:r>
              <a:rPr lang="en-US" sz="2800" dirty="0"/>
              <a:t>Insert Name</a:t>
            </a:r>
            <a:r>
              <a:rPr lang="en-US" dirty="0"/>
              <a:t> </a:t>
            </a:r>
            <a:r>
              <a:rPr lang="en-US" sz="2400" dirty="0"/>
              <a:t>(Term expires October 20__)</a:t>
            </a:r>
          </a:p>
          <a:p>
            <a:pPr eaLnBrk="1" hangingPunct="1">
              <a:lnSpc>
                <a:spcPct val="80000"/>
              </a:lnSpc>
              <a:buFontTx/>
              <a:buNone/>
              <a:defRPr/>
            </a:pPr>
            <a:endParaRPr lang="en-US" sz="2400" b="1" dirty="0">
              <a:effectLst>
                <a:outerShdw blurRad="38100" dist="38100" dir="2700000" algn="tl">
                  <a:srgbClr val="C0C0C0"/>
                </a:outerShdw>
              </a:effectLst>
            </a:endParaRPr>
          </a:p>
          <a:p>
            <a:pPr eaLnBrk="1" hangingPunct="1">
              <a:lnSpc>
                <a:spcPct val="80000"/>
              </a:lnSpc>
              <a:buFontTx/>
              <a:buNone/>
              <a:defRPr/>
            </a:pPr>
            <a:r>
              <a:rPr lang="en-US" sz="3600" dirty="0">
                <a:effectLst>
                  <a:outerShdw blurRad="38100" dist="38100" dir="2700000" algn="tl">
                    <a:srgbClr val="C0C0C0"/>
                  </a:outerShdw>
                </a:effectLst>
              </a:rPr>
              <a:t>Councillors:</a:t>
            </a:r>
          </a:p>
          <a:p>
            <a:pPr eaLnBrk="1" hangingPunct="1">
              <a:lnSpc>
                <a:spcPct val="80000"/>
              </a:lnSpc>
              <a:defRPr/>
            </a:pPr>
            <a:r>
              <a:rPr lang="en-US" sz="2800" dirty="0"/>
              <a:t>Insert Name</a:t>
            </a:r>
            <a:r>
              <a:rPr lang="en-US" dirty="0"/>
              <a:t> </a:t>
            </a:r>
            <a:r>
              <a:rPr lang="en-US" sz="2400" dirty="0"/>
              <a:t>(Term expires October 20__)</a:t>
            </a:r>
            <a:r>
              <a:rPr lang="en-US" dirty="0"/>
              <a:t> </a:t>
            </a:r>
          </a:p>
          <a:p>
            <a:pPr eaLnBrk="1" hangingPunct="1">
              <a:lnSpc>
                <a:spcPct val="80000"/>
              </a:lnSpc>
              <a:defRPr/>
            </a:pPr>
            <a:r>
              <a:rPr lang="en-US" sz="2800" dirty="0"/>
              <a:t>Insert Name</a:t>
            </a:r>
            <a:r>
              <a:rPr lang="en-US" dirty="0"/>
              <a:t> </a:t>
            </a:r>
            <a:r>
              <a:rPr lang="en-US" sz="2400" dirty="0"/>
              <a:t>(Term expires October 20__)</a:t>
            </a:r>
            <a:endParaRPr lang="en-US" dirty="0"/>
          </a:p>
          <a:p>
            <a:pPr eaLnBrk="1" hangingPunct="1">
              <a:lnSpc>
                <a:spcPct val="80000"/>
              </a:lnSpc>
              <a:defRPr/>
            </a:pPr>
            <a:r>
              <a:rPr lang="en-US" sz="2800" dirty="0"/>
              <a:t>Insert Name</a:t>
            </a:r>
            <a:r>
              <a:rPr lang="en-US" dirty="0"/>
              <a:t> </a:t>
            </a:r>
            <a:r>
              <a:rPr lang="en-US" sz="2400" dirty="0"/>
              <a:t>(Term expires October 20__)</a:t>
            </a:r>
            <a:endParaRPr lang="en-US" dirty="0"/>
          </a:p>
          <a:p>
            <a:pPr eaLnBrk="1" hangingPunct="1">
              <a:lnSpc>
                <a:spcPct val="80000"/>
              </a:lnSpc>
              <a:defRPr/>
            </a:pPr>
            <a:r>
              <a:rPr lang="en-US" sz="2800" dirty="0"/>
              <a:t>Insert Name</a:t>
            </a:r>
            <a:r>
              <a:rPr lang="en-US" dirty="0"/>
              <a:t> </a:t>
            </a:r>
            <a:r>
              <a:rPr lang="en-US" sz="2400" dirty="0"/>
              <a:t>(Term expires October 20__)</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17787" y="1141774"/>
            <a:ext cx="6480850" cy="1273491"/>
          </a:xfrm>
        </p:spPr>
        <p:txBody>
          <a:bodyPr/>
          <a:lstStyle/>
          <a:p>
            <a:pPr eaLnBrk="1" hangingPunct="1">
              <a:defRPr/>
            </a:pPr>
            <a:r>
              <a:rPr lang="en-US" dirty="0">
                <a:solidFill>
                  <a:schemeClr val="tx1"/>
                </a:solidFill>
                <a:effectLst>
                  <a:outerShdw blurRad="38100" dist="38100" dir="2700000" algn="tl">
                    <a:srgbClr val="C0C0C0"/>
                  </a:outerShdw>
                </a:effectLst>
              </a:rPr>
              <a:t>Governance During a State of Local Emergency</a:t>
            </a:r>
          </a:p>
        </p:txBody>
      </p:sp>
      <p:sp>
        <p:nvSpPr>
          <p:cNvPr id="25603" name="Rectangle 3"/>
          <p:cNvSpPr>
            <a:spLocks noGrp="1" noChangeArrowheads="1"/>
          </p:cNvSpPr>
          <p:nvPr>
            <p:ph type="body" idx="1"/>
          </p:nvPr>
        </p:nvSpPr>
        <p:spPr>
          <a:xfrm>
            <a:off x="589105" y="2566095"/>
            <a:ext cx="7965789" cy="4362606"/>
          </a:xfrm>
        </p:spPr>
        <p:txBody>
          <a:bodyPr/>
          <a:lstStyle/>
          <a:p>
            <a:pPr marL="457200" lvl="1" indent="0" eaLnBrk="1" hangingPunct="1">
              <a:buNone/>
              <a:defRPr/>
            </a:pPr>
            <a:r>
              <a:rPr lang="en-US" sz="3200" dirty="0"/>
              <a:t>Council has a duty to:</a:t>
            </a:r>
          </a:p>
          <a:p>
            <a:pPr lvl="1" eaLnBrk="1" hangingPunct="1">
              <a:buFont typeface="Arial" panose="020B0604020202020204" pitchFamily="34" charset="0"/>
              <a:buChar char="•"/>
              <a:defRPr/>
            </a:pPr>
            <a:r>
              <a:rPr lang="en-US" sz="3200" dirty="0"/>
              <a:t>establish and maintain a local emergency response control group (LERCG)</a:t>
            </a:r>
          </a:p>
          <a:p>
            <a:pPr lvl="2" eaLnBrk="1" hangingPunct="1">
              <a:buFont typeface="Arial" panose="020B0604020202020204" pitchFamily="34" charset="0"/>
              <a:buChar char="•"/>
              <a:defRPr/>
            </a:pPr>
            <a:r>
              <a:rPr lang="en-US" sz="2800" dirty="0"/>
              <a:t>appoint persons to the LERCG</a:t>
            </a:r>
            <a:endParaRPr lang="en-US" altLang="en-US" sz="3600" dirty="0">
              <a:latin typeface="Comic Sans MS" panose="030F0702030302020204" pitchFamily="66" charset="0"/>
            </a:endParaRPr>
          </a:p>
          <a:p>
            <a:pPr marL="442913" indent="0" eaLnBrk="1" hangingPunct="1">
              <a:buNone/>
            </a:pPr>
            <a:r>
              <a:rPr lang="en-US" sz="3200" dirty="0"/>
              <a:t>Role of the LERCG is to:</a:t>
            </a:r>
          </a:p>
          <a:p>
            <a:pPr lvl="1" eaLnBrk="1" hangingPunct="1"/>
            <a:r>
              <a:rPr lang="en-US" dirty="0"/>
              <a:t>provide support and decision making to deal with the emergency</a:t>
            </a:r>
          </a:p>
          <a:p>
            <a:pPr eaLnBrk="1" hangingPunct="1"/>
            <a:endParaRPr lang="en-US" altLang="en-US" dirty="0">
              <a:latin typeface="Comic Sans MS" panose="030F0702030302020204" pitchFamily="66" charset="0"/>
            </a:endParaRPr>
          </a:p>
        </p:txBody>
      </p:sp>
    </p:spTree>
    <p:extLst>
      <p:ext uri="{BB962C8B-B14F-4D97-AF65-F5344CB8AC3E}">
        <p14:creationId xmlns:p14="http://schemas.microsoft.com/office/powerpoint/2010/main" val="31975439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88949" y="810108"/>
            <a:ext cx="8229600" cy="875579"/>
          </a:xfrm>
        </p:spPr>
        <p:txBody>
          <a:bodyPr/>
          <a:lstStyle/>
          <a:p>
            <a:pPr eaLnBrk="1" hangingPunct="1">
              <a:defRPr/>
            </a:pPr>
            <a:r>
              <a:rPr lang="en-US" dirty="0">
                <a:solidFill>
                  <a:schemeClr val="tx1"/>
                </a:solidFill>
                <a:effectLst>
                  <a:outerShdw blurRad="38100" dist="38100" dir="2700000" algn="tl">
                    <a:srgbClr val="C0C0C0"/>
                  </a:outerShdw>
                </a:effectLst>
                <a:latin typeface="+mn-lt"/>
              </a:rPr>
              <a:t>Community Documents</a:t>
            </a:r>
            <a:endParaRPr lang="en-US" sz="2800" dirty="0">
              <a:solidFill>
                <a:schemeClr val="tx1"/>
              </a:solidFill>
              <a:effectLst>
                <a:outerShdw blurRad="38100" dist="38100" dir="2700000" algn="tl">
                  <a:srgbClr val="C0C0C0"/>
                </a:outerShdw>
              </a:effectLst>
              <a:latin typeface="+mn-lt"/>
            </a:endParaRPr>
          </a:p>
        </p:txBody>
      </p:sp>
      <p:sp>
        <p:nvSpPr>
          <p:cNvPr id="16387" name="Rectangle 3"/>
          <p:cNvSpPr>
            <a:spLocks noGrp="1" noChangeArrowheads="1"/>
          </p:cNvSpPr>
          <p:nvPr>
            <p:ph type="body" idx="1"/>
          </p:nvPr>
        </p:nvSpPr>
        <p:spPr>
          <a:xfrm>
            <a:off x="678872" y="1787236"/>
            <a:ext cx="8039677" cy="4738254"/>
          </a:xfrm>
        </p:spPr>
        <p:txBody>
          <a:bodyPr/>
          <a:lstStyle/>
          <a:p>
            <a:pPr marL="0" indent="0" eaLnBrk="1" hangingPunct="1">
              <a:buNone/>
            </a:pPr>
            <a:r>
              <a:rPr lang="en-US" b="1" dirty="0"/>
              <a:t>Northern Affairs Manual of Policies and Procedures (NAMPP): </a:t>
            </a:r>
          </a:p>
          <a:p>
            <a:pPr marL="0" indent="0" eaLnBrk="1" hangingPunct="1">
              <a:buNone/>
            </a:pPr>
            <a:r>
              <a:rPr lang="en-CA" sz="2000" dirty="0">
                <a:hlinkClick r:id="rId3"/>
              </a:rPr>
              <a:t>Province of Manitoba | Community Documents</a:t>
            </a:r>
            <a:endParaRPr lang="en-US" sz="2000" b="1" dirty="0"/>
          </a:p>
          <a:p>
            <a:pPr lvl="1" eaLnBrk="1" hangingPunct="1"/>
            <a:r>
              <a:rPr lang="en-US" altLang="en-US" dirty="0"/>
              <a:t>Financial</a:t>
            </a:r>
          </a:p>
          <a:p>
            <a:pPr lvl="1" eaLnBrk="1" hangingPunct="1"/>
            <a:r>
              <a:rPr lang="en-US" altLang="en-US" dirty="0"/>
              <a:t>Public Works </a:t>
            </a:r>
          </a:p>
          <a:p>
            <a:pPr lvl="1" eaLnBrk="1" hangingPunct="1"/>
            <a:r>
              <a:rPr lang="en-US" altLang="en-US" dirty="0"/>
              <a:t>Land</a:t>
            </a:r>
          </a:p>
          <a:p>
            <a:pPr lvl="1" eaLnBrk="1" hangingPunct="1"/>
            <a:r>
              <a:rPr lang="en-US" altLang="en-US" dirty="0"/>
              <a:t>Protective Services</a:t>
            </a:r>
          </a:p>
          <a:p>
            <a:pPr lvl="1" eaLnBrk="1" hangingPunct="1"/>
            <a:r>
              <a:rPr lang="en-US" altLang="en-US" dirty="0"/>
              <a:t>Environmental Health Services</a:t>
            </a:r>
          </a:p>
          <a:p>
            <a:pPr lvl="1" eaLnBrk="1" hangingPunct="1"/>
            <a:r>
              <a:rPr lang="en-US" altLang="en-US" dirty="0"/>
              <a:t>Elections</a:t>
            </a:r>
          </a:p>
          <a:p>
            <a:pPr lvl="1" eaLnBrk="1" hangingPunct="1"/>
            <a:r>
              <a:rPr lang="en-US" altLang="en-US" dirty="0"/>
              <a:t>General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8313" y="748144"/>
            <a:ext cx="8229600" cy="845129"/>
          </a:xfrm>
        </p:spPr>
        <p:txBody>
          <a:bodyPr/>
          <a:lstStyle/>
          <a:p>
            <a:pPr eaLnBrk="1" hangingPunct="1">
              <a:defRPr/>
            </a:pPr>
            <a:r>
              <a:rPr lang="en-US" dirty="0">
                <a:solidFill>
                  <a:schemeClr val="tx1"/>
                </a:solidFill>
                <a:effectLst>
                  <a:outerShdw blurRad="38100" dist="38100" dir="2700000" algn="tl">
                    <a:srgbClr val="C0C0C0"/>
                  </a:outerShdw>
                </a:effectLst>
                <a:latin typeface="+mn-lt"/>
              </a:rPr>
              <a:t>Community Documents</a:t>
            </a:r>
          </a:p>
        </p:txBody>
      </p:sp>
      <p:sp>
        <p:nvSpPr>
          <p:cNvPr id="18435" name="Rectangle 3"/>
          <p:cNvSpPr>
            <a:spLocks noGrp="1" noChangeArrowheads="1"/>
          </p:cNvSpPr>
          <p:nvPr>
            <p:ph type="body" idx="1"/>
          </p:nvPr>
        </p:nvSpPr>
        <p:spPr>
          <a:xfrm>
            <a:off x="468313" y="1939636"/>
            <a:ext cx="7068560" cy="4130820"/>
          </a:xfrm>
        </p:spPr>
        <p:txBody>
          <a:bodyPr/>
          <a:lstStyle/>
          <a:p>
            <a:pPr marL="0" indent="0" eaLnBrk="1" hangingPunct="1">
              <a:buNone/>
            </a:pPr>
            <a:r>
              <a:rPr lang="en-US" altLang="en-US" b="1" dirty="0"/>
              <a:t>Financial Management Guide:</a:t>
            </a:r>
          </a:p>
          <a:p>
            <a:pPr lvl="1" eaLnBrk="1" hangingPunct="1"/>
            <a:r>
              <a:rPr lang="en-US" altLang="en-US" sz="3200" dirty="0"/>
              <a:t>Administrative</a:t>
            </a:r>
          </a:p>
          <a:p>
            <a:pPr lvl="1" eaLnBrk="1" hangingPunct="1"/>
            <a:r>
              <a:rPr lang="en-US" altLang="en-US" sz="3200" dirty="0"/>
              <a:t>Financial</a:t>
            </a:r>
          </a:p>
          <a:p>
            <a:pPr lvl="1" eaLnBrk="1" hangingPunct="1"/>
            <a:r>
              <a:rPr lang="en-US" altLang="en-US" sz="3200" dirty="0"/>
              <a:t>Budgeting and Coding</a:t>
            </a:r>
          </a:p>
          <a:p>
            <a:pPr lvl="1" eaLnBrk="1" hangingPunct="1"/>
            <a:r>
              <a:rPr lang="en-US" altLang="en-US" sz="3200" dirty="0"/>
              <a:t>Appendices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49263" y="762000"/>
            <a:ext cx="8229600" cy="782638"/>
          </a:xfrm>
        </p:spPr>
        <p:txBody>
          <a:bodyPr/>
          <a:lstStyle/>
          <a:p>
            <a:pPr eaLnBrk="1" hangingPunct="1">
              <a:defRPr/>
            </a:pPr>
            <a:r>
              <a:rPr lang="en-US" dirty="0">
                <a:solidFill>
                  <a:schemeClr val="tx1"/>
                </a:solidFill>
                <a:effectLst>
                  <a:outerShdw blurRad="38100" dist="38100" dir="2700000" algn="tl">
                    <a:srgbClr val="C0C0C0"/>
                  </a:outerShdw>
                </a:effectLst>
              </a:rPr>
              <a:t>Community Documents</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19459" name="Rectangle 3"/>
          <p:cNvSpPr>
            <a:spLocks noGrp="1" noChangeArrowheads="1"/>
          </p:cNvSpPr>
          <p:nvPr>
            <p:ph type="body" idx="1"/>
          </p:nvPr>
        </p:nvSpPr>
        <p:spPr>
          <a:xfrm>
            <a:off x="218862" y="1544638"/>
            <a:ext cx="8802738" cy="5180162"/>
          </a:xfrm>
        </p:spPr>
        <p:txBody>
          <a:bodyPr numCol="2"/>
          <a:lstStyle/>
          <a:p>
            <a:pPr marL="0" indent="0" eaLnBrk="1" hangingPunct="1">
              <a:buNone/>
            </a:pPr>
            <a:r>
              <a:rPr lang="en-US" altLang="en-US" b="1" dirty="0"/>
              <a:t>A Safe Workplace: A Workplace Safety and Health Manual for Your Community</a:t>
            </a:r>
          </a:p>
          <a:p>
            <a:pPr lvl="0"/>
            <a:r>
              <a:rPr lang="en-CA" sz="2600" dirty="0"/>
              <a:t>Safety and Health Policy</a:t>
            </a:r>
          </a:p>
          <a:p>
            <a:pPr lvl="0"/>
            <a:r>
              <a:rPr lang="en-CA" sz="2600" dirty="0"/>
              <a:t>Hazards/Risk Assessment</a:t>
            </a:r>
          </a:p>
          <a:p>
            <a:pPr lvl="0"/>
            <a:r>
              <a:rPr lang="en-CA" sz="2600" dirty="0"/>
              <a:t>Safe Work Practices, Safe Work Procedures</a:t>
            </a:r>
          </a:p>
          <a:p>
            <a:pPr lvl="0"/>
            <a:r>
              <a:rPr lang="en-CA" sz="2600" dirty="0"/>
              <a:t>Community Council Rules</a:t>
            </a:r>
          </a:p>
          <a:p>
            <a:pPr lvl="0"/>
            <a:r>
              <a:rPr lang="en-CA" sz="2600" dirty="0"/>
              <a:t>Personal Protective Equipment</a:t>
            </a:r>
          </a:p>
          <a:p>
            <a:pPr lvl="0"/>
            <a:r>
              <a:rPr lang="en-CA" sz="2600" dirty="0"/>
              <a:t>Preventative Maintenance</a:t>
            </a:r>
          </a:p>
          <a:p>
            <a:pPr lvl="0"/>
            <a:r>
              <a:rPr lang="en-CA" sz="2600" dirty="0"/>
              <a:t>Training and Communication</a:t>
            </a:r>
          </a:p>
          <a:p>
            <a:pPr lvl="0"/>
            <a:r>
              <a:rPr lang="en-CA" sz="2600" dirty="0"/>
              <a:t>Inspections</a:t>
            </a:r>
          </a:p>
          <a:p>
            <a:pPr lvl="0"/>
            <a:r>
              <a:rPr lang="en-CA" sz="2600" dirty="0"/>
              <a:t>Investigating and Reporting</a:t>
            </a:r>
          </a:p>
          <a:p>
            <a:pPr lvl="0"/>
            <a:r>
              <a:rPr lang="en-CA" sz="2600" dirty="0"/>
              <a:t>Emergency Preparedness</a:t>
            </a:r>
          </a:p>
          <a:p>
            <a:pPr lvl="0"/>
            <a:r>
              <a:rPr lang="en-CA" sz="2600" dirty="0"/>
              <a:t>Records and Statistics</a:t>
            </a:r>
          </a:p>
          <a:p>
            <a:pPr lvl="0"/>
            <a:r>
              <a:rPr lang="en-CA" sz="2600" dirty="0"/>
              <a:t>Legislation</a:t>
            </a:r>
          </a:p>
          <a:p>
            <a:pPr lvl="0"/>
            <a:r>
              <a:rPr lang="en-CA" sz="2600" dirty="0"/>
              <a:t>Manitoba Supplement</a:t>
            </a:r>
          </a:p>
          <a:p>
            <a:pPr lvl="0"/>
            <a:r>
              <a:rPr lang="en-CA" sz="2600" dirty="0"/>
              <a:t>WHMIS Program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9900" y="762000"/>
            <a:ext cx="8229600" cy="914400"/>
          </a:xfrm>
        </p:spPr>
        <p:txBody>
          <a:bodyPr/>
          <a:lstStyle/>
          <a:p>
            <a:pPr eaLnBrk="1" hangingPunct="1">
              <a:defRPr/>
            </a:pPr>
            <a:r>
              <a:rPr lang="en-US" dirty="0">
                <a:solidFill>
                  <a:schemeClr val="tx1"/>
                </a:solidFill>
                <a:effectLst>
                  <a:outerShdw blurRad="38100" dist="38100" dir="2700000" algn="tl">
                    <a:srgbClr val="C0C0C0"/>
                  </a:outerShdw>
                </a:effectLst>
              </a:rPr>
              <a:t>Community Documents</a:t>
            </a:r>
            <a:endParaRPr lang="en-US" dirty="0">
              <a:solidFill>
                <a:srgbClr val="92D050"/>
              </a:solidFill>
              <a:effectLst>
                <a:outerShdw blurRad="38100" dist="38100" dir="2700000" algn="tl">
                  <a:srgbClr val="C0C0C0"/>
                </a:outerShdw>
              </a:effectLst>
              <a:latin typeface="Comic Sans MS" pitchFamily="66" charset="0"/>
            </a:endParaRPr>
          </a:p>
        </p:txBody>
      </p:sp>
      <p:sp>
        <p:nvSpPr>
          <p:cNvPr id="20483" name="Rectangle 3"/>
          <p:cNvSpPr>
            <a:spLocks noGrp="1" noChangeArrowheads="1"/>
          </p:cNvSpPr>
          <p:nvPr>
            <p:ph type="body" idx="1"/>
          </p:nvPr>
        </p:nvSpPr>
        <p:spPr>
          <a:xfrm>
            <a:off x="469900" y="1595127"/>
            <a:ext cx="8306900" cy="4683274"/>
          </a:xfrm>
        </p:spPr>
        <p:txBody>
          <a:bodyPr/>
          <a:lstStyle/>
          <a:p>
            <a:pPr marL="0" indent="0" eaLnBrk="1" hangingPunct="1">
              <a:buNone/>
            </a:pPr>
            <a:r>
              <a:rPr lang="en-US" altLang="en-US" b="1" dirty="0"/>
              <a:t>Election Official’s Handbook:</a:t>
            </a:r>
          </a:p>
          <a:p>
            <a:pPr lvl="1" eaLnBrk="1" hangingPunct="1"/>
            <a:r>
              <a:rPr lang="en-US" altLang="en-US" sz="3200" dirty="0"/>
              <a:t>Election Officials</a:t>
            </a:r>
          </a:p>
          <a:p>
            <a:pPr lvl="1" eaLnBrk="1" hangingPunct="1"/>
            <a:r>
              <a:rPr lang="en-US" altLang="en-US" sz="3200" dirty="0"/>
              <a:t>Senior Election Official’s Duties</a:t>
            </a:r>
          </a:p>
          <a:p>
            <a:pPr lvl="1" eaLnBrk="1" hangingPunct="1"/>
            <a:r>
              <a:rPr lang="en-US" altLang="en-US" sz="3200" dirty="0"/>
              <a:t>Voting Official’s Duties</a:t>
            </a:r>
          </a:p>
          <a:p>
            <a:pPr lvl="1" eaLnBrk="1" hangingPunct="1"/>
            <a:r>
              <a:rPr lang="en-US" altLang="en-US" sz="3200" dirty="0"/>
              <a:t>Department Staff Roles</a:t>
            </a:r>
          </a:p>
          <a:p>
            <a:pPr lvl="1" eaLnBrk="1" hangingPunct="1"/>
            <a:r>
              <a:rPr lang="en-US" altLang="en-US" sz="3200" dirty="0"/>
              <a:t>Election Material</a:t>
            </a:r>
          </a:p>
          <a:p>
            <a:pPr lvl="1" eaLnBrk="1" hangingPunct="1"/>
            <a:r>
              <a:rPr lang="en-US" altLang="en-US" sz="3200" dirty="0"/>
              <a:t>Appendices</a:t>
            </a:r>
          </a:p>
        </p:txBody>
      </p:sp>
    </p:spTree>
    <p:extLst>
      <p:ext uri="{BB962C8B-B14F-4D97-AF65-F5344CB8AC3E}">
        <p14:creationId xmlns:p14="http://schemas.microsoft.com/office/powerpoint/2010/main" val="545164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9900" y="762000"/>
            <a:ext cx="8229600" cy="914400"/>
          </a:xfrm>
        </p:spPr>
        <p:txBody>
          <a:bodyPr/>
          <a:lstStyle/>
          <a:p>
            <a:pPr eaLnBrk="1" hangingPunct="1">
              <a:defRPr/>
            </a:pPr>
            <a:r>
              <a:rPr lang="en-US" dirty="0">
                <a:solidFill>
                  <a:schemeClr val="tx1"/>
                </a:solidFill>
                <a:effectLst>
                  <a:outerShdw blurRad="38100" dist="38100" dir="2700000" algn="tl">
                    <a:srgbClr val="C0C0C0"/>
                  </a:outerShdw>
                </a:effectLst>
              </a:rPr>
              <a:t>Community Documents</a:t>
            </a:r>
            <a:endParaRPr lang="en-US" dirty="0">
              <a:solidFill>
                <a:srgbClr val="92D050"/>
              </a:solidFill>
              <a:effectLst>
                <a:outerShdw blurRad="38100" dist="38100" dir="2700000" algn="tl">
                  <a:srgbClr val="C0C0C0"/>
                </a:outerShdw>
              </a:effectLst>
              <a:latin typeface="Comic Sans MS" pitchFamily="66" charset="0"/>
            </a:endParaRPr>
          </a:p>
        </p:txBody>
      </p:sp>
      <p:sp>
        <p:nvSpPr>
          <p:cNvPr id="20483" name="Rectangle 3"/>
          <p:cNvSpPr>
            <a:spLocks noGrp="1" noChangeArrowheads="1"/>
          </p:cNvSpPr>
          <p:nvPr>
            <p:ph type="body" idx="1"/>
          </p:nvPr>
        </p:nvSpPr>
        <p:spPr>
          <a:xfrm>
            <a:off x="469899" y="1595126"/>
            <a:ext cx="8355445" cy="4985673"/>
          </a:xfrm>
        </p:spPr>
        <p:txBody>
          <a:bodyPr/>
          <a:lstStyle/>
          <a:p>
            <a:pPr marL="0" indent="0" eaLnBrk="1" hangingPunct="1">
              <a:buNone/>
            </a:pPr>
            <a:r>
              <a:rPr lang="en-US" altLang="en-US" b="1" dirty="0"/>
              <a:t>Community Development Corporation Manual for Northern Affairs Communities:</a:t>
            </a:r>
          </a:p>
          <a:p>
            <a:pPr lvl="1" eaLnBrk="1" hangingPunct="1"/>
            <a:r>
              <a:rPr lang="en-US" altLang="en-US" sz="3200" dirty="0"/>
              <a:t>Introduction</a:t>
            </a:r>
          </a:p>
          <a:p>
            <a:pPr lvl="1" eaLnBrk="1" hangingPunct="1"/>
            <a:r>
              <a:rPr lang="en-US" altLang="en-US" sz="3200" dirty="0"/>
              <a:t>Start-up</a:t>
            </a:r>
          </a:p>
          <a:p>
            <a:pPr lvl="1" eaLnBrk="1" hangingPunct="1"/>
            <a:r>
              <a:rPr lang="en-US" altLang="en-US" sz="3200" dirty="0"/>
              <a:t>Operating Guidelines</a:t>
            </a:r>
          </a:p>
          <a:p>
            <a:pPr lvl="1" eaLnBrk="1" hangingPunct="1"/>
            <a:r>
              <a:rPr lang="en-US" altLang="en-US" sz="3200" dirty="0"/>
              <a:t>Other Information</a:t>
            </a:r>
          </a:p>
          <a:p>
            <a:pPr lvl="1" eaLnBrk="1" hangingPunct="1"/>
            <a:r>
              <a:rPr lang="en-US" altLang="en-US" sz="3200" dirty="0"/>
              <a:t>Appendices</a:t>
            </a:r>
          </a:p>
          <a:p>
            <a:pPr lvl="1" eaLnBrk="1" hangingPunct="1"/>
            <a:r>
              <a:rPr lang="en-US" altLang="en-US" sz="3200" dirty="0"/>
              <a:t>List of Forms (Obtain Online)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74638" y="514350"/>
            <a:ext cx="8666162" cy="1218197"/>
          </a:xfrm>
        </p:spPr>
        <p:txBody>
          <a:bodyPr/>
          <a:lstStyle/>
          <a:p>
            <a:pPr eaLnBrk="1" hangingPunct="1">
              <a:defRPr/>
            </a:pPr>
            <a:r>
              <a:rPr lang="en-US" dirty="0">
                <a:solidFill>
                  <a:schemeClr val="tx1"/>
                </a:solidFill>
                <a:effectLst>
                  <a:outerShdw blurRad="38100" dist="38100" dir="2700000" algn="tl">
                    <a:srgbClr val="C0C0C0"/>
                  </a:outerShdw>
                </a:effectLst>
              </a:rPr>
              <a:t>Community Documents</a:t>
            </a:r>
            <a:endParaRPr lang="en-US" sz="3600" dirty="0">
              <a:solidFill>
                <a:schemeClr val="folHlink"/>
              </a:solidFill>
              <a:effectLst>
                <a:outerShdw blurRad="38100" dist="38100" dir="2700000" algn="tl">
                  <a:srgbClr val="C0C0C0"/>
                </a:outerShdw>
              </a:effectLst>
              <a:latin typeface="Comic Sans MS" pitchFamily="66" charset="0"/>
            </a:endParaRPr>
          </a:p>
        </p:txBody>
      </p:sp>
      <p:sp>
        <p:nvSpPr>
          <p:cNvPr id="17411" name="Rectangle 3"/>
          <p:cNvSpPr>
            <a:spLocks noGrp="1" noChangeArrowheads="1"/>
          </p:cNvSpPr>
          <p:nvPr>
            <p:ph type="body" idx="1"/>
          </p:nvPr>
        </p:nvSpPr>
        <p:spPr>
          <a:xfrm>
            <a:off x="652246" y="1732547"/>
            <a:ext cx="8288554" cy="4764506"/>
          </a:xfrm>
        </p:spPr>
        <p:txBody>
          <a:bodyPr/>
          <a:lstStyle/>
          <a:p>
            <a:pPr marL="0" indent="0" eaLnBrk="1" hangingPunct="1">
              <a:lnSpc>
                <a:spcPct val="80000"/>
              </a:lnSpc>
              <a:spcAft>
                <a:spcPts val="500"/>
              </a:spcAft>
              <a:buNone/>
            </a:pPr>
            <a:r>
              <a:rPr lang="en-US" altLang="en-US" b="1" dirty="0"/>
              <a:t>Community Management Series Manual:</a:t>
            </a:r>
          </a:p>
          <a:p>
            <a:pPr lvl="1" eaLnBrk="1" hangingPunct="1">
              <a:lnSpc>
                <a:spcPct val="80000"/>
              </a:lnSpc>
              <a:spcAft>
                <a:spcPts val="500"/>
              </a:spcAft>
            </a:pPr>
            <a:r>
              <a:rPr lang="en-US" altLang="en-US" dirty="0"/>
              <a:t>Running for Council</a:t>
            </a:r>
          </a:p>
          <a:p>
            <a:pPr lvl="1" eaLnBrk="1" hangingPunct="1">
              <a:lnSpc>
                <a:spcPct val="80000"/>
              </a:lnSpc>
              <a:spcAft>
                <a:spcPts val="500"/>
              </a:spcAft>
            </a:pPr>
            <a:r>
              <a:rPr lang="en-US" altLang="en-US" dirty="0"/>
              <a:t>Council Orientation Manual</a:t>
            </a:r>
          </a:p>
          <a:p>
            <a:pPr lvl="1" eaLnBrk="1" hangingPunct="1">
              <a:lnSpc>
                <a:spcPct val="80000"/>
              </a:lnSpc>
              <a:spcAft>
                <a:spcPts val="500"/>
              </a:spcAft>
            </a:pPr>
            <a:r>
              <a:rPr lang="en-US" altLang="en-US" dirty="0"/>
              <a:t>Employee Management Guide</a:t>
            </a:r>
          </a:p>
          <a:p>
            <a:pPr lvl="1" eaLnBrk="1" hangingPunct="1">
              <a:lnSpc>
                <a:spcPct val="80000"/>
              </a:lnSpc>
              <a:spcAft>
                <a:spcPts val="500"/>
              </a:spcAft>
            </a:pPr>
            <a:r>
              <a:rPr lang="en-US" altLang="en-US" dirty="0"/>
              <a:t>Managing Your Own Affairs Manual</a:t>
            </a:r>
          </a:p>
          <a:p>
            <a:pPr lvl="1" eaLnBrk="1" hangingPunct="1">
              <a:lnSpc>
                <a:spcPct val="80000"/>
              </a:lnSpc>
              <a:spcAft>
                <a:spcPts val="500"/>
              </a:spcAft>
            </a:pPr>
            <a:r>
              <a:rPr lang="en-US" altLang="en-US" dirty="0"/>
              <a:t>Community Management Plan Manual</a:t>
            </a:r>
          </a:p>
          <a:p>
            <a:pPr lvl="1" eaLnBrk="1" hangingPunct="1">
              <a:lnSpc>
                <a:spcPct val="80000"/>
              </a:lnSpc>
              <a:spcAft>
                <a:spcPts val="500"/>
              </a:spcAft>
            </a:pPr>
            <a:r>
              <a:rPr lang="en-US" altLang="en-US" dirty="0"/>
              <a:t>Land Use Planning Guide</a:t>
            </a:r>
          </a:p>
          <a:p>
            <a:pPr lvl="1" eaLnBrk="1" hangingPunct="1">
              <a:lnSpc>
                <a:spcPct val="80000"/>
              </a:lnSpc>
              <a:spcAft>
                <a:spcPts val="500"/>
              </a:spcAft>
            </a:pPr>
            <a:r>
              <a:rPr lang="en-US" altLang="en-US" dirty="0"/>
              <a:t>Subdivision Process Guide</a:t>
            </a:r>
          </a:p>
          <a:p>
            <a:pPr lvl="1" eaLnBrk="1" hangingPunct="1">
              <a:lnSpc>
                <a:spcPct val="80000"/>
              </a:lnSpc>
              <a:spcAft>
                <a:spcPts val="500"/>
              </a:spcAft>
            </a:pPr>
            <a:r>
              <a:rPr lang="en-US" altLang="en-US" dirty="0"/>
              <a:t>Capital Planning and Delivery Guide</a:t>
            </a:r>
          </a:p>
        </p:txBody>
      </p:sp>
    </p:spTree>
    <p:extLst>
      <p:ext uri="{BB962C8B-B14F-4D97-AF65-F5344CB8AC3E}">
        <p14:creationId xmlns:p14="http://schemas.microsoft.com/office/powerpoint/2010/main" val="34594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Module 2</a:t>
            </a:r>
          </a:p>
        </p:txBody>
      </p:sp>
      <p:sp>
        <p:nvSpPr>
          <p:cNvPr id="3" name="Content Placeholder 2"/>
          <p:cNvSpPr>
            <a:spLocks noGrp="1"/>
          </p:cNvSpPr>
          <p:nvPr>
            <p:ph idx="1"/>
          </p:nvPr>
        </p:nvSpPr>
        <p:spPr>
          <a:xfrm>
            <a:off x="444500" y="2177143"/>
            <a:ext cx="8229600" cy="3912054"/>
          </a:xfrm>
        </p:spPr>
        <p:txBody>
          <a:bodyPr/>
          <a:lstStyle/>
          <a:p>
            <a:pPr marL="0" indent="0" algn="ctr">
              <a:buNone/>
            </a:pPr>
            <a:r>
              <a:rPr lang="en-US" sz="4800" b="1" dirty="0">
                <a:effectLst>
                  <a:outerShdw blurRad="38100" dist="38100" dir="2700000" algn="tl">
                    <a:srgbClr val="C0C0C0"/>
                  </a:outerShdw>
                </a:effectLst>
              </a:rPr>
              <a:t>Role and Responsibilities</a:t>
            </a:r>
          </a:p>
        </p:txBody>
      </p:sp>
    </p:spTree>
    <p:extLst>
      <p:ext uri="{BB962C8B-B14F-4D97-AF65-F5344CB8AC3E}">
        <p14:creationId xmlns:p14="http://schemas.microsoft.com/office/powerpoint/2010/main" val="84632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9193" y="101829"/>
            <a:ext cx="8434387" cy="1723303"/>
          </a:xfrm>
        </p:spPr>
        <p:txBody>
          <a:bodyPr/>
          <a:lstStyle/>
          <a:p>
            <a:pPr eaLnBrk="1" hangingPunct="1">
              <a:defRPr/>
            </a:pPr>
            <a:r>
              <a:rPr lang="en-US" dirty="0">
                <a:solidFill>
                  <a:schemeClr val="tx1"/>
                </a:solidFill>
                <a:effectLst>
                  <a:outerShdw blurRad="38100" dist="38100" dir="2700000" algn="tl">
                    <a:srgbClr val="C0C0C0"/>
                  </a:outerShdw>
                </a:effectLst>
                <a:latin typeface="+mn-lt"/>
              </a:rPr>
              <a:t>Council Members</a:t>
            </a:r>
          </a:p>
        </p:txBody>
      </p:sp>
      <p:sp>
        <p:nvSpPr>
          <p:cNvPr id="18435" name="Rectangle 3"/>
          <p:cNvSpPr>
            <a:spLocks noGrp="1" noChangeArrowheads="1"/>
          </p:cNvSpPr>
          <p:nvPr>
            <p:ph type="body" idx="1"/>
          </p:nvPr>
        </p:nvSpPr>
        <p:spPr>
          <a:xfrm>
            <a:off x="400420" y="1324853"/>
            <a:ext cx="8434387" cy="5271062"/>
          </a:xfrm>
        </p:spPr>
        <p:txBody>
          <a:bodyPr/>
          <a:lstStyle/>
          <a:p>
            <a:pPr marL="0" indent="0" eaLnBrk="1" hangingPunct="1">
              <a:buNone/>
              <a:defRPr/>
            </a:pPr>
            <a:r>
              <a:rPr lang="en-US" b="1" dirty="0">
                <a:latin typeface="+mj-lt"/>
              </a:rPr>
              <a:t>Role and Responsibilities:</a:t>
            </a:r>
          </a:p>
          <a:p>
            <a:pPr eaLnBrk="1" hangingPunct="1">
              <a:defRPr/>
            </a:pPr>
            <a:r>
              <a:rPr lang="en-US" dirty="0">
                <a:latin typeface="+mj-lt"/>
              </a:rPr>
              <a:t>practice good governance</a:t>
            </a:r>
          </a:p>
          <a:p>
            <a:pPr eaLnBrk="1" hangingPunct="1">
              <a:defRPr/>
            </a:pPr>
            <a:r>
              <a:rPr lang="en-US" dirty="0">
                <a:latin typeface="+mj-lt"/>
              </a:rPr>
              <a:t>represent the public and act in the best interest of the community</a:t>
            </a:r>
          </a:p>
          <a:p>
            <a:pPr eaLnBrk="1" hangingPunct="1">
              <a:defRPr/>
            </a:pPr>
            <a:r>
              <a:rPr lang="en-US" dirty="0">
                <a:latin typeface="+mj-lt"/>
              </a:rPr>
              <a:t>understand authority and policies (including department policies)</a:t>
            </a:r>
          </a:p>
          <a:p>
            <a:pPr eaLnBrk="1" hangingPunct="1">
              <a:defRPr/>
            </a:pPr>
            <a:r>
              <a:rPr lang="en-US" dirty="0">
                <a:latin typeface="+mj-lt"/>
              </a:rPr>
              <a:t>attend all council meetings and council committee meetings and participate fully </a:t>
            </a:r>
          </a:p>
          <a:p>
            <a:pPr eaLnBrk="1" hangingPunct="1">
              <a:defRPr/>
            </a:pPr>
            <a:r>
              <a:rPr lang="en-US" dirty="0">
                <a:latin typeface="+mj-lt"/>
              </a:rPr>
              <a:t>make objective and unbiased decisions and accept responsibility for council decisions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5299" y="516584"/>
            <a:ext cx="8229600" cy="1143000"/>
          </a:xfrm>
        </p:spPr>
        <p:txBody>
          <a:bodyPr/>
          <a:lstStyle/>
          <a:p>
            <a:pPr eaLnBrk="1" hangingPunct="1">
              <a:defRPr/>
            </a:pPr>
            <a:r>
              <a:rPr lang="en-US" dirty="0">
                <a:solidFill>
                  <a:schemeClr val="tx1"/>
                </a:solidFill>
                <a:effectLst>
                  <a:outerShdw blurRad="38100" dist="38100" dir="2700000" algn="tl">
                    <a:srgbClr val="C0C0C0"/>
                  </a:outerShdw>
                </a:effectLst>
              </a:rPr>
              <a:t>Council Members</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19459" name="Rectangle 3"/>
          <p:cNvSpPr>
            <a:spLocks noGrp="1" noChangeArrowheads="1"/>
          </p:cNvSpPr>
          <p:nvPr>
            <p:ph type="body" idx="1"/>
          </p:nvPr>
        </p:nvSpPr>
        <p:spPr>
          <a:xfrm>
            <a:off x="379101" y="1584169"/>
            <a:ext cx="8385798" cy="5042873"/>
          </a:xfrm>
        </p:spPr>
        <p:txBody>
          <a:bodyPr/>
          <a:lstStyle/>
          <a:p>
            <a:pPr marL="0" indent="0" eaLnBrk="1" hangingPunct="1">
              <a:lnSpc>
                <a:spcPct val="90000"/>
              </a:lnSpc>
              <a:buNone/>
              <a:defRPr/>
            </a:pPr>
            <a:r>
              <a:rPr lang="en-US" b="1" dirty="0">
                <a:latin typeface="+mj-lt"/>
              </a:rPr>
              <a:t>Role and Responsibilities:</a:t>
            </a:r>
            <a:endParaRPr lang="en-US" dirty="0"/>
          </a:p>
          <a:p>
            <a:pPr eaLnBrk="1" hangingPunct="1">
              <a:lnSpc>
                <a:spcPct val="90000"/>
              </a:lnSpc>
              <a:defRPr/>
            </a:pPr>
            <a:r>
              <a:rPr lang="en-US" dirty="0"/>
              <a:t>be aware of financial limitations in decision making and maintain financial integrity </a:t>
            </a:r>
          </a:p>
          <a:p>
            <a:pPr eaLnBrk="1" hangingPunct="1">
              <a:lnSpc>
                <a:spcPct val="90000"/>
              </a:lnSpc>
              <a:defRPr/>
            </a:pPr>
            <a:r>
              <a:rPr lang="en-US" dirty="0"/>
              <a:t>ensure administrative practices and procedures are in place to implement council decisions</a:t>
            </a:r>
          </a:p>
          <a:p>
            <a:pPr eaLnBrk="1" hangingPunct="1">
              <a:lnSpc>
                <a:spcPct val="90000"/>
              </a:lnSpc>
              <a:defRPr/>
            </a:pPr>
            <a:r>
              <a:rPr lang="en-US" dirty="0"/>
              <a:t>protect community assets</a:t>
            </a:r>
          </a:p>
          <a:p>
            <a:pPr eaLnBrk="1" hangingPunct="1">
              <a:lnSpc>
                <a:spcPct val="90000"/>
              </a:lnSpc>
              <a:defRPr/>
            </a:pPr>
            <a:r>
              <a:rPr lang="en-US" dirty="0">
                <a:solidFill>
                  <a:schemeClr val="tx2"/>
                </a:solidFill>
              </a:rPr>
              <a:t>ensure staff are adequately trained</a:t>
            </a:r>
          </a:p>
          <a:p>
            <a:pPr eaLnBrk="1" hangingPunct="1">
              <a:lnSpc>
                <a:spcPct val="90000"/>
              </a:lnSpc>
              <a:defRPr/>
            </a:pPr>
            <a:r>
              <a:rPr lang="en-US" dirty="0">
                <a:solidFill>
                  <a:schemeClr val="tx2"/>
                </a:solidFill>
              </a:rPr>
              <a:t>adhere to conflict </a:t>
            </a:r>
            <a:r>
              <a:rPr lang="en-US" dirty="0"/>
              <a:t>of interest rules</a:t>
            </a:r>
          </a:p>
          <a:p>
            <a:pPr eaLnBrk="1" hangingPunct="1">
              <a:lnSpc>
                <a:spcPct val="90000"/>
              </a:lnSpc>
              <a:defRPr/>
            </a:pPr>
            <a:r>
              <a:rPr lang="en-US" dirty="0"/>
              <a:t>keep matters confidential</a:t>
            </a:r>
            <a:endParaRPr lang="en-US"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44500" y="657726"/>
            <a:ext cx="8229600" cy="953360"/>
          </a:xfrm>
        </p:spPr>
        <p:txBody>
          <a:bodyPr/>
          <a:lstStyle/>
          <a:p>
            <a:pPr eaLnBrk="1" hangingPunct="1">
              <a:defRPr/>
            </a:pPr>
            <a:r>
              <a:rPr lang="en-US" dirty="0">
                <a:solidFill>
                  <a:schemeClr val="tx1"/>
                </a:solidFill>
                <a:effectLst>
                  <a:outerShdw blurRad="38100" dist="38100" dir="2700000" algn="tl">
                    <a:srgbClr val="C0C0C0"/>
                  </a:outerShdw>
                </a:effectLst>
              </a:rPr>
              <a:t>Presentation Outline</a:t>
            </a:r>
          </a:p>
        </p:txBody>
      </p:sp>
      <p:sp>
        <p:nvSpPr>
          <p:cNvPr id="6147" name="Rectangle 3"/>
          <p:cNvSpPr>
            <a:spLocks noGrp="1" noChangeArrowheads="1"/>
          </p:cNvSpPr>
          <p:nvPr>
            <p:ph type="body" idx="1"/>
          </p:nvPr>
        </p:nvSpPr>
        <p:spPr>
          <a:xfrm>
            <a:off x="947747" y="1611086"/>
            <a:ext cx="7533853" cy="5077326"/>
          </a:xfrm>
        </p:spPr>
        <p:txBody>
          <a:bodyPr/>
          <a:lstStyle/>
          <a:p>
            <a:pPr marL="0" indent="0" eaLnBrk="1" hangingPunct="1">
              <a:buNone/>
              <a:defRPr/>
            </a:pPr>
            <a:r>
              <a:rPr lang="en-US" b="1" dirty="0">
                <a:latin typeface="+mj-lt"/>
              </a:rPr>
              <a:t>Module 1: </a:t>
            </a:r>
            <a:r>
              <a:rPr lang="en-US" dirty="0">
                <a:latin typeface="+mj-lt"/>
              </a:rPr>
              <a:t>Governance</a:t>
            </a:r>
          </a:p>
          <a:p>
            <a:pPr marL="0" indent="0" eaLnBrk="1" hangingPunct="1">
              <a:buNone/>
              <a:defRPr/>
            </a:pPr>
            <a:r>
              <a:rPr lang="en-US" b="1" dirty="0">
                <a:latin typeface="+mj-lt"/>
              </a:rPr>
              <a:t>Module 2: </a:t>
            </a:r>
            <a:r>
              <a:rPr lang="en-US" dirty="0">
                <a:latin typeface="+mj-lt"/>
              </a:rPr>
              <a:t>Role and Responsibilities</a:t>
            </a:r>
          </a:p>
          <a:p>
            <a:pPr marL="0" indent="0" eaLnBrk="1" hangingPunct="1">
              <a:buNone/>
              <a:defRPr/>
            </a:pPr>
            <a:r>
              <a:rPr lang="en-US" b="1" dirty="0">
                <a:latin typeface="+mj-lt"/>
              </a:rPr>
              <a:t>Module 3: </a:t>
            </a:r>
            <a:r>
              <a:rPr lang="en-US" dirty="0">
                <a:latin typeface="+mj-lt"/>
              </a:rPr>
              <a:t>Administration </a:t>
            </a:r>
          </a:p>
          <a:p>
            <a:pPr marL="1973263" indent="-1973263" eaLnBrk="1" hangingPunct="1">
              <a:buNone/>
              <a:defRPr/>
            </a:pPr>
            <a:r>
              <a:rPr lang="en-US" b="1" dirty="0">
                <a:latin typeface="+mj-lt"/>
              </a:rPr>
              <a:t>Module 4:</a:t>
            </a:r>
            <a:r>
              <a:rPr lang="en-US" dirty="0">
                <a:latin typeface="+mj-lt"/>
              </a:rPr>
              <a:t> Council Member’s Code of Conduct</a:t>
            </a:r>
          </a:p>
          <a:p>
            <a:pPr marL="0" indent="0" eaLnBrk="1" hangingPunct="1">
              <a:buNone/>
              <a:defRPr/>
            </a:pPr>
            <a:r>
              <a:rPr lang="en-US" b="1" dirty="0"/>
              <a:t>Module 5: </a:t>
            </a:r>
            <a:r>
              <a:rPr lang="en-US" dirty="0">
                <a:latin typeface="+mj-lt"/>
              </a:rPr>
              <a:t>Conflict of Interest</a:t>
            </a:r>
          </a:p>
          <a:p>
            <a:pPr marL="0" indent="0" eaLnBrk="1" hangingPunct="1">
              <a:buNone/>
              <a:defRPr/>
            </a:pPr>
            <a:r>
              <a:rPr lang="en-US" b="1" dirty="0">
                <a:latin typeface="+mj-lt"/>
              </a:rPr>
              <a:t>Module 6: </a:t>
            </a:r>
            <a:r>
              <a:rPr lang="en-US" dirty="0">
                <a:latin typeface="+mj-lt"/>
              </a:rPr>
              <a:t>Respectful Workplaces</a:t>
            </a:r>
          </a:p>
          <a:p>
            <a:pPr marL="0" indent="0" eaLnBrk="1" hangingPunct="1">
              <a:buNone/>
              <a:defRPr/>
            </a:pPr>
            <a:r>
              <a:rPr lang="en-US" b="1" dirty="0">
                <a:latin typeface="+mj-lt"/>
              </a:rPr>
              <a:t>Module 7: </a:t>
            </a:r>
            <a:r>
              <a:rPr lang="en-US" dirty="0">
                <a:latin typeface="+mj-lt"/>
              </a:rPr>
              <a:t>Fraud Awareness</a:t>
            </a:r>
          </a:p>
          <a:p>
            <a:pPr marL="0" indent="0" eaLnBrk="1" hangingPunct="1">
              <a:buNone/>
              <a:defRPr/>
            </a:pPr>
            <a:r>
              <a:rPr lang="en-US" b="1" dirty="0">
                <a:latin typeface="+mj-lt"/>
              </a:rPr>
              <a:t>Question Period</a:t>
            </a:r>
          </a:p>
          <a:p>
            <a:pPr eaLnBrk="1" hangingPunct="1">
              <a:defRPr/>
            </a:pPr>
            <a:endParaRPr lang="en-US" sz="2600" dirty="0">
              <a:latin typeface="+mj-lt"/>
            </a:endParaRPr>
          </a:p>
          <a:p>
            <a:pPr eaLnBrk="1" hangingPunct="1">
              <a:defRPr/>
            </a:pPr>
            <a:endParaRPr lang="en-US" sz="2600" dirty="0">
              <a:effectLst>
                <a:outerShdw blurRad="38100" dist="38100" dir="2700000" algn="tl">
                  <a:srgbClr val="C0C0C0"/>
                </a:outerShdw>
              </a:effectLst>
              <a:latin typeface="Comic Sans MS" pitchFamily="66" charset="0"/>
            </a:endParaRPr>
          </a:p>
          <a:p>
            <a:pPr eaLnBrk="1" hangingPunct="1">
              <a:defRPr/>
            </a:pPr>
            <a:endParaRPr lang="en-US" sz="2600" dirty="0">
              <a:latin typeface="Comic Sans MS" pitchFamily="66" charset="0"/>
            </a:endParaRPr>
          </a:p>
          <a:p>
            <a:pPr eaLnBrk="1" hangingPunct="1">
              <a:defRPr/>
            </a:pPr>
            <a:endParaRPr lang="en-US"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55625" y="645074"/>
            <a:ext cx="8229600" cy="914401"/>
          </a:xfrm>
        </p:spPr>
        <p:txBody>
          <a:bodyPr/>
          <a:lstStyle/>
          <a:p>
            <a:pPr eaLnBrk="1" hangingPunct="1">
              <a:defRPr/>
            </a:pPr>
            <a:r>
              <a:rPr lang="en-US" dirty="0">
                <a:solidFill>
                  <a:schemeClr val="tx1"/>
                </a:solidFill>
                <a:effectLst>
                  <a:outerShdw blurRad="38100" dist="38100" dir="2700000" algn="tl">
                    <a:srgbClr val="C0C0C0"/>
                  </a:outerShdw>
                </a:effectLst>
              </a:rPr>
              <a:t>Council Members</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20483" name="Rectangle 3"/>
          <p:cNvSpPr>
            <a:spLocks noGrp="1" noChangeArrowheads="1"/>
          </p:cNvSpPr>
          <p:nvPr>
            <p:ph type="body" idx="1"/>
          </p:nvPr>
        </p:nvSpPr>
        <p:spPr>
          <a:xfrm>
            <a:off x="366568" y="1434839"/>
            <a:ext cx="8541762" cy="5295899"/>
          </a:xfrm>
        </p:spPr>
        <p:txBody>
          <a:bodyPr/>
          <a:lstStyle/>
          <a:p>
            <a:pPr marL="0" indent="0" eaLnBrk="1" hangingPunct="1">
              <a:buNone/>
              <a:defRPr/>
            </a:pPr>
            <a:r>
              <a:rPr lang="en-US" b="1" dirty="0">
                <a:latin typeface="+mj-lt"/>
              </a:rPr>
              <a:t>Role and Responsibilities:</a:t>
            </a:r>
            <a:endParaRPr lang="en-US" dirty="0"/>
          </a:p>
          <a:p>
            <a:pPr eaLnBrk="1" hangingPunct="1">
              <a:defRPr/>
            </a:pPr>
            <a:r>
              <a:rPr lang="en-US" dirty="0"/>
              <a:t>seek and distribute information to community residents and employees</a:t>
            </a:r>
          </a:p>
          <a:p>
            <a:pPr eaLnBrk="1" hangingPunct="1">
              <a:defRPr/>
            </a:pPr>
            <a:r>
              <a:rPr lang="en-US" dirty="0"/>
              <a:t>evaluate policies, programs and services of the community</a:t>
            </a:r>
          </a:p>
          <a:p>
            <a:pPr eaLnBrk="1" hangingPunct="1">
              <a:defRPr/>
            </a:pPr>
            <a:r>
              <a:rPr lang="en-US" dirty="0"/>
              <a:t>adhere to workplace safety and health requirements (</a:t>
            </a:r>
            <a:r>
              <a:rPr lang="en-US" dirty="0">
                <a:solidFill>
                  <a:schemeClr val="tx2"/>
                </a:solidFill>
              </a:rPr>
              <a:t>including respectful workplace policy, safety and health manual)</a:t>
            </a:r>
          </a:p>
          <a:p>
            <a:pPr eaLnBrk="1" hangingPunct="1">
              <a:defRPr/>
            </a:pPr>
            <a:r>
              <a:rPr lang="en-US" dirty="0"/>
              <a:t>perform any other duty or function imposed by the council or an act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44500" y="830262"/>
            <a:ext cx="8229600" cy="1303337"/>
          </a:xfrm>
        </p:spPr>
        <p:txBody>
          <a:bodyPr/>
          <a:lstStyle/>
          <a:p>
            <a:pPr eaLnBrk="1" hangingPunct="1">
              <a:defRPr/>
            </a:pPr>
            <a:r>
              <a:rPr lang="en-US" dirty="0">
                <a:solidFill>
                  <a:schemeClr val="tx1"/>
                </a:solidFill>
                <a:effectLst>
                  <a:outerShdw blurRad="38100" dist="38100" dir="2700000" algn="tl">
                    <a:srgbClr val="C0C0C0"/>
                  </a:outerShdw>
                </a:effectLst>
              </a:rPr>
              <a:t>Additional Duties of the Mayor</a:t>
            </a:r>
          </a:p>
        </p:txBody>
      </p:sp>
      <p:sp>
        <p:nvSpPr>
          <p:cNvPr id="17411" name="Rectangle 3"/>
          <p:cNvSpPr>
            <a:spLocks noGrp="1" noChangeArrowheads="1"/>
          </p:cNvSpPr>
          <p:nvPr>
            <p:ph type="body" idx="1"/>
          </p:nvPr>
        </p:nvSpPr>
        <p:spPr>
          <a:xfrm>
            <a:off x="594981" y="2062717"/>
            <a:ext cx="8229600" cy="3913188"/>
          </a:xfrm>
        </p:spPr>
        <p:txBody>
          <a:bodyPr/>
          <a:lstStyle/>
          <a:p>
            <a:pPr eaLnBrk="1" hangingPunct="1">
              <a:defRPr/>
            </a:pPr>
            <a:r>
              <a:rPr lang="en-US" dirty="0">
                <a:latin typeface="+mj-lt"/>
              </a:rPr>
              <a:t>council representative</a:t>
            </a:r>
          </a:p>
          <a:p>
            <a:pPr eaLnBrk="1" hangingPunct="1">
              <a:defRPr/>
            </a:pPr>
            <a:r>
              <a:rPr lang="en-US" dirty="0">
                <a:latin typeface="+mj-lt"/>
              </a:rPr>
              <a:t>chair of all council meetings</a:t>
            </a:r>
          </a:p>
          <a:p>
            <a:pPr eaLnBrk="1" hangingPunct="1">
              <a:defRPr/>
            </a:pPr>
            <a:r>
              <a:rPr lang="en-US" dirty="0">
                <a:latin typeface="+mj-lt"/>
              </a:rPr>
              <a:t>ensure all council decisions are legal</a:t>
            </a:r>
          </a:p>
          <a:p>
            <a:pPr eaLnBrk="1" hangingPunct="1">
              <a:defRPr/>
            </a:pPr>
            <a:r>
              <a:rPr lang="en-US" dirty="0">
                <a:latin typeface="+mj-lt"/>
              </a:rPr>
              <a:t>guard against conflict of interest </a:t>
            </a:r>
          </a:p>
          <a:p>
            <a:pPr eaLnBrk="1" hangingPunct="1">
              <a:defRPr/>
            </a:pPr>
            <a:r>
              <a:rPr lang="en-US" dirty="0">
                <a:latin typeface="+mj-lt"/>
              </a:rPr>
              <a:t>ability to call special meetings</a:t>
            </a:r>
          </a:p>
          <a:p>
            <a:pPr eaLnBrk="1" hangingPunct="1">
              <a:defRPr/>
            </a:pPr>
            <a:r>
              <a:rPr lang="en-US" dirty="0">
                <a:latin typeface="+mj-lt"/>
              </a:rPr>
              <a:t>responsible as head under FIPPA legislation</a:t>
            </a:r>
          </a:p>
          <a:p>
            <a:pPr eaLnBrk="1" hangingPunct="1">
              <a:defRPr/>
            </a:pPr>
            <a:endParaRPr lang="en-US" dirty="0">
              <a:latin typeface="Comic Sans MS" pitchFamily="66"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effectLst>
                  <a:outerShdw blurRad="38100" dist="38100" dir="2700000" algn="tl">
                    <a:srgbClr val="C0C0C0"/>
                  </a:outerShdw>
                </a:effectLst>
              </a:rPr>
              <a:t>Council</a:t>
            </a:r>
            <a:endParaRPr lang="en-CA" dirty="0"/>
          </a:p>
        </p:txBody>
      </p:sp>
      <p:sp>
        <p:nvSpPr>
          <p:cNvPr id="3" name="Content Placeholder 2"/>
          <p:cNvSpPr>
            <a:spLocks noGrp="1"/>
          </p:cNvSpPr>
          <p:nvPr>
            <p:ph idx="1"/>
          </p:nvPr>
        </p:nvSpPr>
        <p:spPr>
          <a:xfrm>
            <a:off x="469900" y="1901825"/>
            <a:ext cx="8229600" cy="4375150"/>
          </a:xfrm>
        </p:spPr>
        <p:txBody>
          <a:bodyPr/>
          <a:lstStyle/>
          <a:p>
            <a:pPr marL="0" indent="0" eaLnBrk="1" hangingPunct="1">
              <a:buNone/>
            </a:pPr>
            <a:r>
              <a:rPr lang="en-US" b="1" dirty="0">
                <a:latin typeface="+mj-lt"/>
              </a:rPr>
              <a:t>Role and Responsibilities:</a:t>
            </a:r>
            <a:endParaRPr lang="en-US" altLang="en-US" dirty="0"/>
          </a:p>
          <a:p>
            <a:pPr eaLnBrk="1" hangingPunct="1"/>
            <a:r>
              <a:rPr lang="en-US" altLang="en-US" dirty="0"/>
              <a:t>establish the community’s organizational structure</a:t>
            </a:r>
          </a:p>
          <a:p>
            <a:pPr eaLnBrk="1" hangingPunct="1"/>
            <a:r>
              <a:rPr lang="en-US" altLang="en-US" dirty="0"/>
              <a:t>adopt rules of procedure</a:t>
            </a:r>
          </a:p>
          <a:p>
            <a:pPr marL="342900" lvl="1" indent="-342900" eaLnBrk="1" hangingPunct="1">
              <a:buChar char="•"/>
            </a:pPr>
            <a:r>
              <a:rPr lang="en-US" altLang="en-US" sz="3200" dirty="0">
                <a:solidFill>
                  <a:schemeClr val="tx2"/>
                </a:solidFill>
              </a:rPr>
              <a:t>responsible to the public</a:t>
            </a:r>
          </a:p>
          <a:p>
            <a:pPr marL="342900" lvl="1" indent="-342900" eaLnBrk="1" hangingPunct="1">
              <a:buChar char="•"/>
            </a:pPr>
            <a:r>
              <a:rPr lang="en-US" altLang="en-US" sz="3200" dirty="0">
                <a:solidFill>
                  <a:schemeClr val="tx2"/>
                </a:solidFill>
              </a:rPr>
              <a:t>appoints a CAO</a:t>
            </a:r>
          </a:p>
          <a:p>
            <a:pPr marL="742950" lvl="2" indent="-342900" eaLnBrk="1" hangingPunct="1"/>
            <a:r>
              <a:rPr lang="en-US" altLang="en-US" sz="2800" dirty="0">
                <a:solidFill>
                  <a:schemeClr val="tx2"/>
                </a:solidFill>
              </a:rPr>
              <a:t>the act does not contemplate a council operating without one</a:t>
            </a:r>
          </a:p>
          <a:p>
            <a:pPr marL="342900" lvl="1" indent="-342900" eaLnBrk="1" hangingPunct="1">
              <a:buChar char="•"/>
            </a:pPr>
            <a:endParaRPr lang="en-US" altLang="en-US" sz="3200" dirty="0">
              <a:solidFill>
                <a:srgbClr val="FF0000"/>
              </a:solidFill>
            </a:endParaRPr>
          </a:p>
          <a:p>
            <a:pPr eaLnBrk="1" hangingPunct="1"/>
            <a:endParaRPr lang="en-US" altLang="en-US" dirty="0"/>
          </a:p>
          <a:p>
            <a:endParaRPr lang="en-CA" dirty="0"/>
          </a:p>
        </p:txBody>
      </p:sp>
    </p:spTree>
    <p:extLst>
      <p:ext uri="{BB962C8B-B14F-4D97-AF65-F5344CB8AC3E}">
        <p14:creationId xmlns:p14="http://schemas.microsoft.com/office/powerpoint/2010/main" val="3020132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Organizational Structure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806486"/>
              </p:ext>
            </p:extLst>
          </p:nvPr>
        </p:nvGraphicFramePr>
        <p:xfrm>
          <a:off x="1375199" y="1901825"/>
          <a:ext cx="6609601" cy="4217700"/>
        </p:xfrm>
        <a:graphic>
          <a:graphicData uri="http://schemas.openxmlformats.org/drawingml/2006/table">
            <a:tbl>
              <a:tblPr firstRow="1" firstCol="1" bandRow="1">
                <a:tableStyleId>{5C22544A-7EE6-4342-B048-85BDC9FD1C3A}</a:tableStyleId>
              </a:tblPr>
              <a:tblGrid>
                <a:gridCol w="2203201">
                  <a:extLst>
                    <a:ext uri="{9D8B030D-6E8A-4147-A177-3AD203B41FA5}">
                      <a16:colId xmlns:a16="http://schemas.microsoft.com/office/drawing/2014/main" val="2119104869"/>
                    </a:ext>
                  </a:extLst>
                </a:gridCol>
                <a:gridCol w="1913663">
                  <a:extLst>
                    <a:ext uri="{9D8B030D-6E8A-4147-A177-3AD203B41FA5}">
                      <a16:colId xmlns:a16="http://schemas.microsoft.com/office/drawing/2014/main" val="1513155552"/>
                    </a:ext>
                  </a:extLst>
                </a:gridCol>
                <a:gridCol w="2492737">
                  <a:extLst>
                    <a:ext uri="{9D8B030D-6E8A-4147-A177-3AD203B41FA5}">
                      <a16:colId xmlns:a16="http://schemas.microsoft.com/office/drawing/2014/main" val="4264041881"/>
                    </a:ext>
                  </a:extLst>
                </a:gridCol>
              </a:tblGrid>
              <a:tr h="207474">
                <a:tc>
                  <a:txBody>
                    <a:bodyPr/>
                    <a:lstStyle/>
                    <a:p>
                      <a:pPr algn="ctr">
                        <a:spcAft>
                          <a:spcPts val="0"/>
                        </a:spcAft>
                      </a:pPr>
                      <a:r>
                        <a:rPr lang="en-GB" sz="1500" dirty="0">
                          <a:effectLst/>
                        </a:rPr>
                        <a:t>Public</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7898966"/>
                  </a:ext>
                </a:extLst>
              </a:tr>
              <a:tr h="794964">
                <a:tc>
                  <a:txBody>
                    <a:bodyPr/>
                    <a:lstStyle/>
                    <a:p>
                      <a:pPr algn="ctr">
                        <a:spcAft>
                          <a:spcPts val="0"/>
                        </a:spcAft>
                      </a:pPr>
                      <a:r>
                        <a:rPr lang="en-GB" sz="1250" dirty="0">
                          <a:effectLst/>
                        </a:rPr>
                        <a:t>↓</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71940952"/>
                  </a:ext>
                </a:extLst>
              </a:tr>
              <a:tr h="532356">
                <a:tc>
                  <a:txBody>
                    <a:bodyPr/>
                    <a:lstStyle/>
                    <a:p>
                      <a:pPr algn="ctr">
                        <a:spcAft>
                          <a:spcPts val="0"/>
                        </a:spcAft>
                      </a:pPr>
                      <a:r>
                        <a:rPr lang="en-GB" sz="1500" dirty="0">
                          <a:effectLst/>
                        </a:rPr>
                        <a:t>Council</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250">
                          <a:effectLst/>
                        </a:rPr>
                        <a:t>←</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500" dirty="0">
                          <a:effectLst/>
                        </a:rPr>
                        <a:t>Boards/Committees</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85558432"/>
                  </a:ext>
                </a:extLst>
              </a:tr>
              <a:tr h="532356">
                <a:tc>
                  <a:txBody>
                    <a:bodyPr/>
                    <a:lstStyle/>
                    <a:p>
                      <a:pPr algn="ctr">
                        <a:spcAft>
                          <a:spcPts val="0"/>
                        </a:spcAft>
                      </a:pPr>
                      <a:r>
                        <a:rPr lang="en-GB" sz="1250" dirty="0">
                          <a:effectLst/>
                        </a:rPr>
                        <a:t>↓</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20796573"/>
                  </a:ext>
                </a:extLst>
              </a:tr>
              <a:tr h="532356">
                <a:tc>
                  <a:txBody>
                    <a:bodyPr/>
                    <a:lstStyle/>
                    <a:p>
                      <a:pPr algn="ctr">
                        <a:spcAft>
                          <a:spcPts val="0"/>
                        </a:spcAft>
                      </a:pPr>
                      <a:r>
                        <a:rPr lang="en-GB" sz="1500" dirty="0">
                          <a:effectLst/>
                        </a:rPr>
                        <a:t>CAO</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6182495"/>
                  </a:ext>
                </a:extLst>
              </a:tr>
              <a:tr h="532356">
                <a:tc>
                  <a:txBody>
                    <a:bodyPr/>
                    <a:lstStyle/>
                    <a:p>
                      <a:pPr algn="ctr">
                        <a:spcAft>
                          <a:spcPts val="0"/>
                        </a:spcAft>
                      </a:pPr>
                      <a:r>
                        <a:rPr lang="en-GB" sz="1250" dirty="0">
                          <a:effectLst/>
                        </a:rPr>
                        <a:t>↓</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a:effectLst/>
                        </a:rPr>
                        <a:t> </a:t>
                      </a:r>
                      <a:endParaRPr lang="en-CA"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8225663"/>
                  </a:ext>
                </a:extLst>
              </a:tr>
              <a:tr h="1064712">
                <a:tc>
                  <a:txBody>
                    <a:bodyPr/>
                    <a:lstStyle/>
                    <a:p>
                      <a:pPr algn="ctr">
                        <a:spcAft>
                          <a:spcPts val="0"/>
                        </a:spcAft>
                      </a:pPr>
                      <a:r>
                        <a:rPr lang="en-GB" sz="1500" dirty="0">
                          <a:effectLst/>
                        </a:rPr>
                        <a:t>Public Works Supervisor</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500" dirty="0">
                          <a:effectLst/>
                        </a:rPr>
                        <a:t>Staff</a:t>
                      </a:r>
                      <a:endParaRPr lang="en-CA"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250" dirty="0">
                          <a:effectLst/>
                        </a:rPr>
                        <a:t> </a:t>
                      </a:r>
                      <a:endParaRPr lang="en-CA"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17144324"/>
                  </a:ext>
                </a:extLst>
              </a:tr>
            </a:tbl>
          </a:graphicData>
        </a:graphic>
      </p:graphicFrame>
      <p:sp>
        <p:nvSpPr>
          <p:cNvPr id="5" name="Rectangle 1"/>
          <p:cNvSpPr>
            <a:spLocks noChangeArrowheads="1"/>
          </p:cNvSpPr>
          <p:nvPr/>
        </p:nvSpPr>
        <p:spPr bwMode="auto">
          <a:xfrm>
            <a:off x="-810331" y="-501969"/>
            <a:ext cx="10545564" cy="1289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CA"/>
          </a:p>
        </p:txBody>
      </p:sp>
    </p:spTree>
    <p:extLst>
      <p:ext uri="{BB962C8B-B14F-4D97-AF65-F5344CB8AC3E}">
        <p14:creationId xmlns:p14="http://schemas.microsoft.com/office/powerpoint/2010/main" val="38965759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effectLst>
                  <a:outerShdw blurRad="38100" dist="38100" dir="2700000" algn="tl">
                    <a:srgbClr val="C0C0C0"/>
                  </a:outerShdw>
                </a:effectLst>
              </a:rPr>
              <a:t>Rules of Procedure</a:t>
            </a:r>
            <a:endParaRPr lang="en-CA" dirty="0"/>
          </a:p>
        </p:txBody>
      </p:sp>
      <p:sp>
        <p:nvSpPr>
          <p:cNvPr id="3" name="Content Placeholder 2"/>
          <p:cNvSpPr>
            <a:spLocks noGrp="1"/>
          </p:cNvSpPr>
          <p:nvPr>
            <p:ph idx="1"/>
          </p:nvPr>
        </p:nvSpPr>
        <p:spPr>
          <a:xfrm>
            <a:off x="457200" y="1901825"/>
            <a:ext cx="8229600" cy="4375150"/>
          </a:xfrm>
        </p:spPr>
        <p:txBody>
          <a:bodyPr/>
          <a:lstStyle/>
          <a:p>
            <a:r>
              <a:rPr lang="en-CA" dirty="0"/>
              <a:t>regular meetings of council </a:t>
            </a:r>
          </a:p>
          <a:p>
            <a:r>
              <a:rPr lang="en-CA" dirty="0"/>
              <a:t>conduct of council meetings</a:t>
            </a:r>
          </a:p>
          <a:p>
            <a:r>
              <a:rPr lang="en-CA" dirty="0"/>
              <a:t>public participation </a:t>
            </a:r>
          </a:p>
          <a:p>
            <a:r>
              <a:rPr lang="en-CA" dirty="0"/>
              <a:t>calling a special meeting</a:t>
            </a:r>
          </a:p>
          <a:p>
            <a:r>
              <a:rPr lang="en-CA" dirty="0"/>
              <a:t>other matters council considers necessary or desirable</a:t>
            </a:r>
            <a:endParaRPr lang="en-US" altLang="en-US" sz="3200" dirty="0">
              <a:solidFill>
                <a:schemeClr val="tx2"/>
              </a:solidFill>
            </a:endParaRPr>
          </a:p>
          <a:p>
            <a:pPr marL="342900" lvl="1" indent="-342900" eaLnBrk="1" hangingPunct="1">
              <a:buChar char="•"/>
            </a:pPr>
            <a:endParaRPr lang="en-US" altLang="en-US" sz="3200" dirty="0">
              <a:solidFill>
                <a:srgbClr val="FF0000"/>
              </a:solidFill>
            </a:endParaRPr>
          </a:p>
          <a:p>
            <a:pPr eaLnBrk="1" hangingPunct="1"/>
            <a:endParaRPr lang="en-US" altLang="en-US" dirty="0"/>
          </a:p>
          <a:p>
            <a:endParaRPr lang="en-CA" dirty="0"/>
          </a:p>
        </p:txBody>
      </p:sp>
    </p:spTree>
    <p:extLst>
      <p:ext uri="{BB962C8B-B14F-4D97-AF65-F5344CB8AC3E}">
        <p14:creationId xmlns:p14="http://schemas.microsoft.com/office/powerpoint/2010/main" val="2688156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46738" y="836537"/>
            <a:ext cx="8229600" cy="1267097"/>
          </a:xfrm>
        </p:spPr>
        <p:txBody>
          <a:bodyPr/>
          <a:lstStyle/>
          <a:p>
            <a:pPr eaLnBrk="1" hangingPunct="1">
              <a:defRPr/>
            </a:pPr>
            <a:r>
              <a:rPr lang="en-US" dirty="0">
                <a:solidFill>
                  <a:schemeClr val="tx1"/>
                </a:solidFill>
                <a:effectLst>
                  <a:outerShdw blurRad="38100" dist="38100" dir="2700000" algn="tl">
                    <a:srgbClr val="C0C0C0"/>
                  </a:outerShdw>
                </a:effectLst>
                <a:latin typeface="+mn-lt"/>
              </a:rPr>
              <a:t>Community Administrative Officer</a:t>
            </a:r>
            <a:endParaRPr lang="en-US" dirty="0">
              <a:solidFill>
                <a:srgbClr val="FF0000"/>
              </a:solidFill>
              <a:effectLst>
                <a:outerShdw blurRad="38100" dist="38100" dir="2700000" algn="tl">
                  <a:srgbClr val="C0C0C0"/>
                </a:outerShdw>
              </a:effectLst>
              <a:latin typeface="+mn-lt"/>
            </a:endParaRPr>
          </a:p>
        </p:txBody>
      </p:sp>
      <p:sp>
        <p:nvSpPr>
          <p:cNvPr id="24579" name="Rectangle 3"/>
          <p:cNvSpPr>
            <a:spLocks noGrp="1" noChangeArrowheads="1"/>
          </p:cNvSpPr>
          <p:nvPr>
            <p:ph type="body" idx="1"/>
          </p:nvPr>
        </p:nvSpPr>
        <p:spPr>
          <a:xfrm>
            <a:off x="540375" y="2031634"/>
            <a:ext cx="8034825" cy="4592366"/>
          </a:xfrm>
        </p:spPr>
        <p:txBody>
          <a:bodyPr/>
          <a:lstStyle/>
          <a:p>
            <a:pPr eaLnBrk="1" hangingPunct="1">
              <a:lnSpc>
                <a:spcPct val="90000"/>
              </a:lnSpc>
              <a:defRPr/>
            </a:pPr>
            <a:r>
              <a:rPr lang="en-US" dirty="0">
                <a:latin typeface="+mj-lt"/>
              </a:rPr>
              <a:t>an information resource and principal advisor</a:t>
            </a:r>
            <a:endParaRPr lang="en-US" dirty="0">
              <a:solidFill>
                <a:srgbClr val="FF0000"/>
              </a:solidFill>
              <a:latin typeface="+mj-lt"/>
            </a:endParaRPr>
          </a:p>
          <a:p>
            <a:pPr eaLnBrk="1" hangingPunct="1">
              <a:lnSpc>
                <a:spcPct val="90000"/>
              </a:lnSpc>
              <a:defRPr/>
            </a:pPr>
            <a:r>
              <a:rPr lang="en-US" dirty="0">
                <a:latin typeface="+mj-lt"/>
              </a:rPr>
              <a:t>responsible for implementing council decisions</a:t>
            </a:r>
          </a:p>
          <a:p>
            <a:pPr eaLnBrk="1" hangingPunct="1">
              <a:lnSpc>
                <a:spcPct val="90000"/>
              </a:lnSpc>
              <a:defRPr/>
            </a:pPr>
            <a:r>
              <a:rPr lang="en-US" dirty="0">
                <a:latin typeface="+mj-lt"/>
              </a:rPr>
              <a:t>attends council meetings</a:t>
            </a:r>
          </a:p>
          <a:p>
            <a:pPr eaLnBrk="1" hangingPunct="1">
              <a:lnSpc>
                <a:spcPct val="90000"/>
              </a:lnSpc>
              <a:defRPr/>
            </a:pPr>
            <a:r>
              <a:rPr lang="en-US" dirty="0">
                <a:latin typeface="+mj-lt"/>
              </a:rPr>
              <a:t>prepares agendas and meeting minutes</a:t>
            </a:r>
          </a:p>
          <a:p>
            <a:pPr eaLnBrk="1" hangingPunct="1">
              <a:lnSpc>
                <a:spcPct val="90000"/>
              </a:lnSpc>
              <a:defRPr/>
            </a:pPr>
            <a:r>
              <a:rPr lang="en-US" dirty="0">
                <a:solidFill>
                  <a:schemeClr val="tx2"/>
                </a:solidFill>
                <a:latin typeface="+mj-lt"/>
              </a:rPr>
              <a:t>drafts resolutions and bylaws</a:t>
            </a:r>
          </a:p>
          <a:p>
            <a:pPr eaLnBrk="1" hangingPunct="1">
              <a:lnSpc>
                <a:spcPct val="90000"/>
              </a:lnSpc>
              <a:defRPr/>
            </a:pPr>
            <a:r>
              <a:rPr lang="en-US" dirty="0">
                <a:solidFill>
                  <a:schemeClr val="tx2"/>
                </a:solidFill>
                <a:latin typeface="+mj-lt"/>
              </a:rPr>
              <a:t>manages day to day operations</a:t>
            </a:r>
          </a:p>
          <a:p>
            <a:pPr eaLnBrk="1" hangingPunct="1">
              <a:lnSpc>
                <a:spcPct val="90000"/>
              </a:lnSpc>
              <a:defRPr/>
            </a:pPr>
            <a:r>
              <a:rPr lang="en-US" dirty="0">
                <a:latin typeface="+mj-lt"/>
              </a:rPr>
              <a:t>manages and supervises all council staff</a:t>
            </a:r>
          </a:p>
          <a:p>
            <a:pPr eaLnBrk="1" hangingPunct="1">
              <a:lnSpc>
                <a:spcPct val="90000"/>
              </a:lnSpc>
              <a:defRPr/>
            </a:pPr>
            <a:endParaRPr lang="en-US" sz="2800" dirty="0">
              <a:latin typeface="Comic Sans MS" pitchFamily="66"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8350" y="641166"/>
            <a:ext cx="8229600" cy="1475422"/>
          </a:xfrm>
        </p:spPr>
        <p:txBody>
          <a:bodyPr/>
          <a:lstStyle/>
          <a:p>
            <a:pPr eaLnBrk="1" hangingPunct="1">
              <a:defRPr/>
            </a:pPr>
            <a:r>
              <a:rPr lang="en-US" dirty="0">
                <a:solidFill>
                  <a:schemeClr val="tx1"/>
                </a:solidFill>
                <a:effectLst>
                  <a:outerShdw blurRad="38100" dist="38100" dir="2700000" algn="tl">
                    <a:srgbClr val="C0C0C0"/>
                  </a:outerShdw>
                </a:effectLst>
              </a:rPr>
              <a:t>Community Administrative Officer</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28675" name="Rectangle 3"/>
          <p:cNvSpPr>
            <a:spLocks noGrp="1" noChangeArrowheads="1"/>
          </p:cNvSpPr>
          <p:nvPr>
            <p:ph type="body" idx="1"/>
          </p:nvPr>
        </p:nvSpPr>
        <p:spPr>
          <a:xfrm>
            <a:off x="280176" y="2116588"/>
            <a:ext cx="8717774" cy="4706072"/>
          </a:xfrm>
        </p:spPr>
        <p:txBody>
          <a:bodyPr/>
          <a:lstStyle/>
          <a:p>
            <a:pPr eaLnBrk="1" hangingPunct="1">
              <a:lnSpc>
                <a:spcPct val="90000"/>
              </a:lnSpc>
            </a:pPr>
            <a:r>
              <a:rPr lang="en-US" altLang="en-US" dirty="0">
                <a:latin typeface="+mj-lt"/>
              </a:rPr>
              <a:t>prepares and presents financial statements</a:t>
            </a:r>
          </a:p>
          <a:p>
            <a:pPr eaLnBrk="1" hangingPunct="1">
              <a:lnSpc>
                <a:spcPct val="90000"/>
              </a:lnSpc>
            </a:pPr>
            <a:r>
              <a:rPr lang="en-US" altLang="en-US" dirty="0">
                <a:latin typeface="+mj-lt"/>
              </a:rPr>
              <a:t>maintains files and filing systems</a:t>
            </a:r>
          </a:p>
          <a:p>
            <a:pPr eaLnBrk="1" hangingPunct="1">
              <a:lnSpc>
                <a:spcPct val="90000"/>
              </a:lnSpc>
            </a:pPr>
            <a:r>
              <a:rPr lang="en-US" altLang="en-US" dirty="0">
                <a:latin typeface="+mj-lt"/>
              </a:rPr>
              <a:t>provides administrative support</a:t>
            </a:r>
          </a:p>
          <a:p>
            <a:pPr eaLnBrk="1" hangingPunct="1">
              <a:lnSpc>
                <a:spcPct val="90000"/>
              </a:lnSpc>
            </a:pPr>
            <a:r>
              <a:rPr lang="en-US" altLang="en-US" dirty="0">
                <a:latin typeface="+mj-lt"/>
              </a:rPr>
              <a:t>develops and manages correspondence </a:t>
            </a:r>
          </a:p>
          <a:p>
            <a:pPr eaLnBrk="1" hangingPunct="1">
              <a:lnSpc>
                <a:spcPct val="90000"/>
              </a:lnSpc>
            </a:pPr>
            <a:r>
              <a:rPr lang="en-US" altLang="en-US" dirty="0">
                <a:latin typeface="+mj-lt"/>
              </a:rPr>
              <a:t>provides records for council inspection and audit purposes</a:t>
            </a:r>
          </a:p>
          <a:p>
            <a:pPr eaLnBrk="1" hangingPunct="1">
              <a:lnSpc>
                <a:spcPct val="90000"/>
              </a:lnSpc>
            </a:pPr>
            <a:r>
              <a:rPr lang="en-US" altLang="en-US" dirty="0">
                <a:latin typeface="+mj-lt"/>
              </a:rPr>
              <a:t>maintains records required under conflict of interest legislation</a:t>
            </a:r>
          </a:p>
          <a:p>
            <a:pPr eaLnBrk="1" hangingPunct="1">
              <a:lnSpc>
                <a:spcPct val="90000"/>
              </a:lnSpc>
            </a:pPr>
            <a:r>
              <a:rPr lang="en-US" altLang="en-US" dirty="0">
                <a:latin typeface="+mj-lt"/>
              </a:rPr>
              <a:t>ensures necessary documents are submitted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Other Council Employees</a:t>
            </a:r>
          </a:p>
        </p:txBody>
      </p:sp>
      <p:sp>
        <p:nvSpPr>
          <p:cNvPr id="3" name="Content Placeholder 2"/>
          <p:cNvSpPr>
            <a:spLocks noGrp="1"/>
          </p:cNvSpPr>
          <p:nvPr>
            <p:ph idx="1"/>
          </p:nvPr>
        </p:nvSpPr>
        <p:spPr/>
        <p:txBody>
          <a:bodyPr/>
          <a:lstStyle/>
          <a:p>
            <a:r>
              <a:rPr lang="en-US" sz="3600" dirty="0"/>
              <a:t>[insert position and duties of other council employees, ex. public works employee, water and wastewater operator (including backup)]</a:t>
            </a:r>
          </a:p>
          <a:p>
            <a:r>
              <a:rPr lang="en-US" sz="3600" dirty="0"/>
              <a:t>[insert volunteers/appointments and their duties, ex. fire chief, firefighters, senior election official]</a:t>
            </a:r>
            <a:endParaRPr lang="en-US" dirty="0"/>
          </a:p>
          <a:p>
            <a:endParaRPr lang="en-US" dirty="0">
              <a:solidFill>
                <a:srgbClr val="FF0000"/>
              </a:solidFill>
            </a:endParaRPr>
          </a:p>
          <a:p>
            <a:endParaRPr lang="en-CA" dirty="0">
              <a:solidFill>
                <a:srgbClr val="FF0000"/>
              </a:solidFill>
            </a:endParaRPr>
          </a:p>
        </p:txBody>
      </p:sp>
    </p:spTree>
    <p:extLst>
      <p:ext uri="{BB962C8B-B14F-4D97-AF65-F5344CB8AC3E}">
        <p14:creationId xmlns:p14="http://schemas.microsoft.com/office/powerpoint/2010/main" val="9211682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300" y="1006475"/>
            <a:ext cx="8229600" cy="1143000"/>
          </a:xfrm>
        </p:spPr>
        <p:txBody>
          <a:bodyPr/>
          <a:lstStyle/>
          <a:p>
            <a:r>
              <a:rPr lang="en-CA" dirty="0"/>
              <a:t>Overview of Programs and Services</a:t>
            </a:r>
          </a:p>
        </p:txBody>
      </p:sp>
      <p:sp>
        <p:nvSpPr>
          <p:cNvPr id="3" name="Content Placeholder 2"/>
          <p:cNvSpPr>
            <a:spLocks noGrp="1"/>
          </p:cNvSpPr>
          <p:nvPr>
            <p:ph idx="1"/>
          </p:nvPr>
        </p:nvSpPr>
        <p:spPr>
          <a:xfrm>
            <a:off x="436450" y="2588675"/>
            <a:ext cx="7908350" cy="3740125"/>
          </a:xfrm>
        </p:spPr>
        <p:txBody>
          <a:bodyPr/>
          <a:lstStyle/>
          <a:p>
            <a:r>
              <a:rPr lang="en-US" sz="3600" dirty="0"/>
              <a:t>[insert programs and municipal services delivered in the community]</a:t>
            </a:r>
            <a:endParaRPr lang="en-US" dirty="0"/>
          </a:p>
          <a:p>
            <a:endParaRPr lang="en-US" dirty="0">
              <a:solidFill>
                <a:srgbClr val="FF0000"/>
              </a:solidFill>
            </a:endParaRPr>
          </a:p>
          <a:p>
            <a:endParaRPr lang="en-CA" dirty="0">
              <a:solidFill>
                <a:srgbClr val="FF0000"/>
              </a:solidFill>
            </a:endParaRPr>
          </a:p>
        </p:txBody>
      </p:sp>
    </p:spTree>
    <p:extLst>
      <p:ext uri="{BB962C8B-B14F-4D97-AF65-F5344CB8AC3E}">
        <p14:creationId xmlns:p14="http://schemas.microsoft.com/office/powerpoint/2010/main" val="2529650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500" y="442025"/>
            <a:ext cx="8229600" cy="1143000"/>
          </a:xfrm>
        </p:spPr>
        <p:txBody>
          <a:bodyPr/>
          <a:lstStyle/>
          <a:p>
            <a:r>
              <a:rPr lang="en-CA" dirty="0"/>
              <a:t>Department Staff</a:t>
            </a:r>
          </a:p>
        </p:txBody>
      </p:sp>
      <p:sp>
        <p:nvSpPr>
          <p:cNvPr id="3" name="Content Placeholder 2"/>
          <p:cNvSpPr>
            <a:spLocks noGrp="1"/>
          </p:cNvSpPr>
          <p:nvPr>
            <p:ph idx="1"/>
          </p:nvPr>
        </p:nvSpPr>
        <p:spPr>
          <a:xfrm>
            <a:off x="219244" y="1315314"/>
            <a:ext cx="8705512" cy="5311730"/>
          </a:xfrm>
        </p:spPr>
        <p:txBody>
          <a:bodyPr/>
          <a:lstStyle/>
          <a:p>
            <a:pPr marL="0" indent="0" eaLnBrk="1" hangingPunct="1">
              <a:buNone/>
            </a:pPr>
            <a:r>
              <a:rPr lang="en-CA" altLang="en-US" sz="2800" b="1" dirty="0">
                <a:solidFill>
                  <a:schemeClr val="tx2"/>
                </a:solidFill>
              </a:rPr>
              <a:t>Northern Affairs Branch:</a:t>
            </a:r>
          </a:p>
          <a:p>
            <a:pPr eaLnBrk="1" hangingPunct="1"/>
            <a:r>
              <a:rPr lang="en-CA" altLang="en-US" sz="2400" dirty="0">
                <a:solidFill>
                  <a:schemeClr val="tx2"/>
                </a:solidFill>
              </a:rPr>
              <a:t>executive director’s office (EDO): Winnipeg, Thompson</a:t>
            </a:r>
          </a:p>
          <a:p>
            <a:pPr lvl="1" eaLnBrk="1" hangingPunct="1">
              <a:buFont typeface="Arial" panose="020B0604020202020204" pitchFamily="34" charset="0"/>
              <a:buChar char="•"/>
            </a:pPr>
            <a:r>
              <a:rPr lang="en-CA" altLang="en-US" sz="1600" dirty="0">
                <a:solidFill>
                  <a:schemeClr val="tx2"/>
                </a:solidFill>
              </a:rPr>
              <a:t>General Inbox (EDO): </a:t>
            </a:r>
            <a:r>
              <a:rPr lang="en-CA" altLang="en-US" sz="1600" dirty="0">
                <a:solidFill>
                  <a:schemeClr val="tx2"/>
                </a:solidFill>
                <a:hlinkClick r:id="rId3"/>
              </a:rPr>
              <a:t>NorthernAffairs@gov.mb.ca</a:t>
            </a:r>
            <a:endParaRPr lang="en-CA" altLang="en-US" sz="1600" dirty="0">
              <a:solidFill>
                <a:schemeClr val="tx2"/>
              </a:solidFill>
            </a:endParaRPr>
          </a:p>
          <a:p>
            <a:pPr eaLnBrk="1" hangingPunct="1"/>
            <a:r>
              <a:rPr lang="en-CA" altLang="en-US" sz="2400" dirty="0">
                <a:solidFill>
                  <a:schemeClr val="tx2"/>
                </a:solidFill>
              </a:rPr>
              <a:t>regional offices:</a:t>
            </a:r>
          </a:p>
          <a:p>
            <a:pPr lvl="1" eaLnBrk="1" hangingPunct="1"/>
            <a:r>
              <a:rPr lang="en-CA" altLang="en-US" sz="2000" u="sng" dirty="0">
                <a:solidFill>
                  <a:schemeClr val="tx2"/>
                </a:solidFill>
              </a:rPr>
              <a:t>Northern Region (NR):</a:t>
            </a:r>
            <a:r>
              <a:rPr lang="en-CA" altLang="en-US" sz="2000" dirty="0">
                <a:solidFill>
                  <a:schemeClr val="tx2"/>
                </a:solidFill>
              </a:rPr>
              <a:t> Thompson, The Pas</a:t>
            </a:r>
          </a:p>
          <a:p>
            <a:pPr lvl="2" eaLnBrk="1" hangingPunct="1"/>
            <a:r>
              <a:rPr lang="en-CA" altLang="en-US" sz="1600" dirty="0">
                <a:solidFill>
                  <a:schemeClr val="tx2"/>
                </a:solidFill>
              </a:rPr>
              <a:t>General Inbox (NR): </a:t>
            </a:r>
            <a:r>
              <a:rPr lang="en-CA" altLang="en-US" sz="1600" dirty="0">
                <a:solidFill>
                  <a:schemeClr val="tx2"/>
                </a:solidFill>
                <a:hlinkClick r:id="rId3"/>
              </a:rPr>
              <a:t>NAB.Thompson@gov.mb.ca</a:t>
            </a:r>
            <a:endParaRPr lang="en-CA" altLang="en-US" sz="1600" dirty="0">
              <a:solidFill>
                <a:schemeClr val="tx2"/>
              </a:solidFill>
            </a:endParaRPr>
          </a:p>
          <a:p>
            <a:pPr lvl="1" eaLnBrk="1" hangingPunct="1"/>
            <a:r>
              <a:rPr lang="en-CA" altLang="en-US" sz="2000" u="sng" dirty="0">
                <a:solidFill>
                  <a:schemeClr val="tx2"/>
                </a:solidFill>
              </a:rPr>
              <a:t>North Central Region (NCR):</a:t>
            </a:r>
            <a:r>
              <a:rPr lang="en-CA" altLang="en-US" sz="2000" dirty="0">
                <a:solidFill>
                  <a:schemeClr val="tx2"/>
                </a:solidFill>
              </a:rPr>
              <a:t> Dauphin, Winnipeg</a:t>
            </a:r>
          </a:p>
          <a:p>
            <a:pPr lvl="2" eaLnBrk="1" hangingPunct="1"/>
            <a:r>
              <a:rPr lang="en-CA" altLang="en-US" sz="1600" dirty="0">
                <a:solidFill>
                  <a:schemeClr val="tx2"/>
                </a:solidFill>
              </a:rPr>
              <a:t>General Inbox (NCR): </a:t>
            </a:r>
            <a:r>
              <a:rPr lang="en-CA" altLang="en-US" sz="1600" dirty="0">
                <a:solidFill>
                  <a:schemeClr val="tx2"/>
                </a:solidFill>
                <a:hlinkClick r:id="rId3"/>
              </a:rPr>
              <a:t>NAB.Dauphin@gov.mb.ca</a:t>
            </a:r>
            <a:endParaRPr lang="en-CA" altLang="en-US" sz="1600" dirty="0">
              <a:solidFill>
                <a:schemeClr val="tx2"/>
              </a:solidFill>
            </a:endParaRPr>
          </a:p>
          <a:p>
            <a:pPr marL="1073150" indent="-352425" eaLnBrk="1" hangingPunct="1">
              <a:buFont typeface="Courier New" panose="02070309020205020404" pitchFamily="49" charset="0"/>
              <a:buChar char="o"/>
            </a:pPr>
            <a:r>
              <a:rPr lang="en-CA" altLang="en-US" sz="2000" dirty="0">
                <a:solidFill>
                  <a:schemeClr val="tx2"/>
                </a:solidFill>
              </a:rPr>
              <a:t>regional staff are specialized in these program areas:</a:t>
            </a:r>
          </a:p>
          <a:p>
            <a:pPr lvl="3"/>
            <a:r>
              <a:rPr lang="en-CA" altLang="en-US" sz="1800" dirty="0">
                <a:solidFill>
                  <a:schemeClr val="tx2"/>
                </a:solidFill>
              </a:rPr>
              <a:t>municipal administration (finance, governance, leadership)</a:t>
            </a:r>
          </a:p>
          <a:p>
            <a:pPr lvl="3"/>
            <a:r>
              <a:rPr lang="en-CA" altLang="en-US" sz="1800" dirty="0">
                <a:solidFill>
                  <a:schemeClr val="tx2"/>
                </a:solidFill>
              </a:rPr>
              <a:t>technical and public works (infrastructure, roads, equipment)</a:t>
            </a:r>
          </a:p>
          <a:p>
            <a:pPr lvl="3"/>
            <a:r>
              <a:rPr lang="en-CA" altLang="en-US" sz="1800" dirty="0">
                <a:solidFill>
                  <a:schemeClr val="tx2"/>
                </a:solidFill>
              </a:rPr>
              <a:t>environmental services (water, wastewater, household solid waste)</a:t>
            </a:r>
          </a:p>
          <a:p>
            <a:pPr lvl="3"/>
            <a:r>
              <a:rPr lang="en-CA" altLang="en-US" sz="1800" dirty="0">
                <a:solidFill>
                  <a:schemeClr val="tx2"/>
                </a:solidFill>
              </a:rPr>
              <a:t>workplace safety and health (respectful and safe workplaces)</a:t>
            </a:r>
          </a:p>
          <a:p>
            <a:pPr lvl="3"/>
            <a:r>
              <a:rPr lang="en-CA" altLang="en-US" sz="1800" dirty="0">
                <a:solidFill>
                  <a:schemeClr val="tx2"/>
                </a:solidFill>
              </a:rPr>
              <a:t>protective services (fire, emergencies, community safety)</a:t>
            </a:r>
          </a:p>
          <a:p>
            <a:pPr lvl="3"/>
            <a:r>
              <a:rPr lang="en-CA" altLang="en-US" sz="1800" dirty="0">
                <a:solidFill>
                  <a:schemeClr val="tx2"/>
                </a:solidFill>
              </a:rPr>
              <a:t>land use (planning)</a:t>
            </a:r>
          </a:p>
          <a:p>
            <a:pPr eaLnBrk="1" hangingPunct="1"/>
            <a:endParaRPr lang="en-CA" altLang="en-US" sz="2400" dirty="0">
              <a:solidFill>
                <a:schemeClr val="tx2"/>
              </a:solidFill>
            </a:endParaRPr>
          </a:p>
        </p:txBody>
      </p:sp>
    </p:spTree>
    <p:extLst>
      <p:ext uri="{BB962C8B-B14F-4D97-AF65-F5344CB8AC3E}">
        <p14:creationId xmlns:p14="http://schemas.microsoft.com/office/powerpoint/2010/main" val="2895941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Module 1</a:t>
            </a:r>
          </a:p>
        </p:txBody>
      </p:sp>
      <p:sp>
        <p:nvSpPr>
          <p:cNvPr id="3" name="Content Placeholder 2"/>
          <p:cNvSpPr>
            <a:spLocks noGrp="1"/>
          </p:cNvSpPr>
          <p:nvPr>
            <p:ph idx="1"/>
          </p:nvPr>
        </p:nvSpPr>
        <p:spPr>
          <a:xfrm>
            <a:off x="450850" y="2048933"/>
            <a:ext cx="8229600" cy="4475692"/>
          </a:xfrm>
        </p:spPr>
        <p:txBody>
          <a:bodyPr/>
          <a:lstStyle/>
          <a:p>
            <a:pPr marL="0" indent="0" algn="ctr">
              <a:buNone/>
            </a:pPr>
            <a:r>
              <a:rPr lang="en-CA" sz="4800" b="1" dirty="0">
                <a:effectLst>
                  <a:outerShdw blurRad="38100" dist="38100" dir="2700000" algn="tl">
                    <a:srgbClr val="000000">
                      <a:alpha val="43137"/>
                    </a:srgbClr>
                  </a:outerShdw>
                </a:effectLst>
              </a:rPr>
              <a:t>Governance</a:t>
            </a:r>
          </a:p>
          <a:p>
            <a:pPr marL="0" indent="0" algn="ctr">
              <a:buNone/>
            </a:pPr>
            <a:endParaRPr lang="en-US" sz="2400" dirty="0">
              <a:latin typeface="Times" panose="02020603050405020304" pitchFamily="18" charset="0"/>
              <a:cs typeface="Times" panose="02020603050405020304" pitchFamily="18" charset="0"/>
            </a:endParaRPr>
          </a:p>
          <a:p>
            <a:pPr marL="0" indent="0" algn="ctr">
              <a:buNone/>
            </a:pPr>
            <a:r>
              <a:rPr lang="en-CA" sz="2600" i="1" dirty="0"/>
              <a:t>Encompasses the system by which an organization is controlled and operates, and the mechanisms by which it, and its people, are held to account. Ethics, fairness, effective performance, risk management, accountability, transparency, compliance and administration are all elements of governance.</a:t>
            </a:r>
            <a:endParaRPr lang="en-US" sz="2600" dirty="0">
              <a:solidFill>
                <a:srgbClr val="FF0000"/>
              </a:solidFill>
              <a:latin typeface="Times" panose="02020603050405020304" pitchFamily="18" charset="0"/>
              <a:cs typeface="Times" panose="02020603050405020304" pitchFamily="18" charset="0"/>
            </a:endParaRPr>
          </a:p>
          <a:p>
            <a:pPr marL="0" indent="0" algn="ctr">
              <a:buNone/>
            </a:pPr>
            <a:endParaRPr lang="en-CA"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095404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300" y="384618"/>
            <a:ext cx="8229600" cy="1143000"/>
          </a:xfrm>
        </p:spPr>
        <p:txBody>
          <a:bodyPr/>
          <a:lstStyle/>
          <a:p>
            <a:r>
              <a:rPr lang="en-CA" dirty="0">
                <a:solidFill>
                  <a:schemeClr val="tx1"/>
                </a:solidFill>
              </a:rPr>
              <a:t>Department Staff</a:t>
            </a:r>
          </a:p>
        </p:txBody>
      </p:sp>
      <p:sp>
        <p:nvSpPr>
          <p:cNvPr id="3" name="Content Placeholder 2"/>
          <p:cNvSpPr>
            <a:spLocks noGrp="1"/>
          </p:cNvSpPr>
          <p:nvPr>
            <p:ph idx="1"/>
          </p:nvPr>
        </p:nvSpPr>
        <p:spPr>
          <a:xfrm>
            <a:off x="545300" y="1318818"/>
            <a:ext cx="8289100" cy="5477982"/>
          </a:xfrm>
        </p:spPr>
        <p:txBody>
          <a:bodyPr/>
          <a:lstStyle/>
          <a:p>
            <a:pPr marL="0" indent="0">
              <a:spcAft>
                <a:spcPts val="450"/>
              </a:spcAft>
              <a:buNone/>
            </a:pPr>
            <a:r>
              <a:rPr lang="en-CA" sz="2200" b="1" dirty="0">
                <a:latin typeface="+mj-lt"/>
              </a:rPr>
              <a:t>Executive Director’s Office (EDO):</a:t>
            </a:r>
            <a:endParaRPr lang="en-CA" sz="2200" b="1" dirty="0">
              <a:latin typeface="+mj-lt"/>
              <a:cs typeface="Arial" panose="020B0604020202020204" pitchFamily="34" charset="0"/>
            </a:endParaRPr>
          </a:p>
          <a:p>
            <a:pPr>
              <a:spcAft>
                <a:spcPts val="450"/>
              </a:spcAft>
            </a:pPr>
            <a:r>
              <a:rPr lang="en-CA" sz="2200" dirty="0">
                <a:latin typeface="+mj-lt"/>
                <a:cs typeface="Arial" panose="020B0604020202020204" pitchFamily="34" charset="0"/>
              </a:rPr>
              <a:t>Executive Director</a:t>
            </a:r>
            <a:endParaRPr lang="en-CA" sz="2200" b="1" dirty="0">
              <a:latin typeface="+mj-lt"/>
              <a:cs typeface="Arial" panose="020B0604020202020204" pitchFamily="34" charset="0"/>
            </a:endParaRPr>
          </a:p>
          <a:p>
            <a:pPr>
              <a:spcAft>
                <a:spcPts val="450"/>
              </a:spcAft>
            </a:pPr>
            <a:r>
              <a:rPr lang="en-CA" sz="2200" dirty="0">
                <a:cs typeface="Arial" panose="020B0604020202020204" pitchFamily="34" charset="0"/>
              </a:rPr>
              <a:t>Administrative Assistant – support to EDO and staff</a:t>
            </a:r>
          </a:p>
          <a:p>
            <a:pPr>
              <a:spcAft>
                <a:spcPts val="450"/>
              </a:spcAft>
            </a:pPr>
            <a:r>
              <a:rPr lang="en-CA" sz="2200" dirty="0">
                <a:cs typeface="Arial" panose="020B0604020202020204" pitchFamily="34" charset="0"/>
              </a:rPr>
              <a:t>Regional Administrator – processes financial transactions</a:t>
            </a:r>
            <a:endParaRPr lang="en-CA" sz="2200" dirty="0">
              <a:latin typeface="+mj-lt"/>
              <a:cs typeface="Arial" panose="020B0604020202020204" pitchFamily="34" charset="0"/>
            </a:endParaRPr>
          </a:p>
          <a:p>
            <a:pPr>
              <a:spcAft>
                <a:spcPts val="450"/>
              </a:spcAft>
            </a:pPr>
            <a:r>
              <a:rPr lang="en-CA" sz="2200" dirty="0">
                <a:cs typeface="Arial" panose="020B0604020202020204" pitchFamily="34" charset="0"/>
              </a:rPr>
              <a:t>Senior Analyst – capital/technical program support</a:t>
            </a:r>
          </a:p>
          <a:p>
            <a:pPr>
              <a:spcAft>
                <a:spcPts val="450"/>
              </a:spcAft>
            </a:pPr>
            <a:r>
              <a:rPr lang="en-CA" sz="2200" dirty="0">
                <a:cs typeface="Arial" panose="020B0604020202020204" pitchFamily="34" charset="0"/>
              </a:rPr>
              <a:t>Senior Compliance Engineer – operator certification and regulatory compliance</a:t>
            </a:r>
            <a:endParaRPr lang="en-CA" sz="2200" dirty="0">
              <a:latin typeface="+mj-lt"/>
              <a:cs typeface="Arial" panose="020B0604020202020204" pitchFamily="34" charset="0"/>
            </a:endParaRPr>
          </a:p>
          <a:p>
            <a:pPr>
              <a:spcAft>
                <a:spcPts val="450"/>
              </a:spcAft>
            </a:pPr>
            <a:r>
              <a:rPr lang="en-CA" sz="2200" dirty="0">
                <a:latin typeface="+mj-lt"/>
                <a:cs typeface="Arial" panose="020B0604020202020204" pitchFamily="34" charset="0"/>
              </a:rPr>
              <a:t>Manager, Municipal Support Services</a:t>
            </a:r>
          </a:p>
          <a:p>
            <a:pPr>
              <a:spcAft>
                <a:spcPts val="450"/>
              </a:spcAft>
            </a:pPr>
            <a:r>
              <a:rPr lang="en-CA" sz="2200" dirty="0">
                <a:latin typeface="+mj-lt"/>
                <a:cs typeface="Arial" panose="020B0604020202020204" pitchFamily="34" charset="0"/>
              </a:rPr>
              <a:t>Senior Analyst and Principal Electoral Officer – municipal governance and administration program support/elections</a:t>
            </a:r>
          </a:p>
          <a:p>
            <a:pPr>
              <a:spcAft>
                <a:spcPts val="450"/>
              </a:spcAft>
            </a:pPr>
            <a:r>
              <a:rPr lang="en-CA" sz="2200" dirty="0">
                <a:latin typeface="+mj-lt"/>
                <a:cs typeface="Arial" panose="020B0604020202020204" pitchFamily="34" charset="0"/>
              </a:rPr>
              <a:t>Senior Analyst – engagement/incorporation support</a:t>
            </a:r>
          </a:p>
          <a:p>
            <a:pPr>
              <a:spcAft>
                <a:spcPts val="450"/>
              </a:spcAft>
            </a:pPr>
            <a:r>
              <a:rPr lang="en-CA" sz="2200" dirty="0">
                <a:latin typeface="+mj-lt"/>
                <a:cs typeface="Arial" panose="020B0604020202020204" pitchFamily="34" charset="0"/>
              </a:rPr>
              <a:t>Senior Analyst – fire/public safety/emergency program support </a:t>
            </a:r>
          </a:p>
          <a:p>
            <a:pPr>
              <a:spcAft>
                <a:spcPts val="450"/>
              </a:spcAft>
            </a:pPr>
            <a:endParaRPr lang="en-CA" sz="2400" dirty="0">
              <a:latin typeface="+mj-lt"/>
              <a:cs typeface="Arial" panose="020B0604020202020204" pitchFamily="34" charset="0"/>
            </a:endParaRPr>
          </a:p>
          <a:p>
            <a:pPr>
              <a:spcAft>
                <a:spcPts val="450"/>
              </a:spcAft>
            </a:pPr>
            <a:endParaRPr lang="en-CA" sz="2400" dirty="0">
              <a:latin typeface="+mj-lt"/>
              <a:cs typeface="Arial" panose="020B0604020202020204" pitchFamily="34" charset="0"/>
            </a:endParaRPr>
          </a:p>
          <a:p>
            <a:pPr>
              <a:spcAft>
                <a:spcPts val="450"/>
              </a:spcAft>
            </a:pPr>
            <a:endParaRPr lang="en-CA" sz="2400" dirty="0">
              <a:latin typeface="+mj-lt"/>
              <a:cs typeface="Arial" panose="020B0604020202020204" pitchFamily="34" charset="0"/>
            </a:endParaRPr>
          </a:p>
        </p:txBody>
      </p:sp>
    </p:spTree>
    <p:extLst>
      <p:ext uri="{BB962C8B-B14F-4D97-AF65-F5344CB8AC3E}">
        <p14:creationId xmlns:p14="http://schemas.microsoft.com/office/powerpoint/2010/main" val="24842221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94102" y="702070"/>
            <a:ext cx="8347111" cy="982550"/>
          </a:xfrm>
        </p:spPr>
        <p:txBody>
          <a:bodyPr/>
          <a:lstStyle/>
          <a:p>
            <a:pPr eaLnBrk="1" hangingPunct="1">
              <a:defRPr/>
            </a:pPr>
            <a:r>
              <a:rPr lang="en-US" dirty="0">
                <a:solidFill>
                  <a:schemeClr val="tx1"/>
                </a:solidFill>
                <a:effectLst>
                  <a:outerShdw blurRad="38100" dist="38100" dir="2700000" algn="tl">
                    <a:srgbClr val="C0C0C0"/>
                  </a:outerShdw>
                </a:effectLst>
              </a:rPr>
              <a:t>Department Staff</a:t>
            </a:r>
          </a:p>
        </p:txBody>
      </p:sp>
      <p:sp>
        <p:nvSpPr>
          <p:cNvPr id="21507" name="Rectangle 3"/>
          <p:cNvSpPr>
            <a:spLocks noGrp="1" noChangeArrowheads="1"/>
          </p:cNvSpPr>
          <p:nvPr>
            <p:ph type="body" idx="1"/>
          </p:nvPr>
        </p:nvSpPr>
        <p:spPr>
          <a:xfrm>
            <a:off x="826903" y="1684620"/>
            <a:ext cx="7453098" cy="4464180"/>
          </a:xfrm>
        </p:spPr>
        <p:txBody>
          <a:bodyPr/>
          <a:lstStyle/>
          <a:p>
            <a:pPr marL="0" indent="0" eaLnBrk="1" hangingPunct="1">
              <a:buNone/>
            </a:pPr>
            <a:r>
              <a:rPr lang="en-US" sz="2400" b="1" dirty="0">
                <a:effectLst>
                  <a:outerShdw blurRad="38100" dist="38100" dir="2700000" algn="tl">
                    <a:srgbClr val="C0C0C0"/>
                  </a:outerShdw>
                </a:effectLst>
              </a:rPr>
              <a:t>Municipal Development Consultant </a:t>
            </a:r>
            <a:endParaRPr lang="en-CA" altLang="en-US" sz="2400" b="1" dirty="0">
              <a:solidFill>
                <a:schemeClr val="tx2"/>
              </a:solidFill>
            </a:endParaRPr>
          </a:p>
          <a:p>
            <a:pPr eaLnBrk="1" hangingPunct="1"/>
            <a:r>
              <a:rPr lang="en-CA" altLang="en-US" sz="2200" dirty="0">
                <a:solidFill>
                  <a:schemeClr val="tx2"/>
                </a:solidFill>
              </a:rPr>
              <a:t>facilitates increased financial management and administrative capacity through council and administrative staff development</a:t>
            </a:r>
          </a:p>
          <a:p>
            <a:pPr eaLnBrk="1" hangingPunct="1"/>
            <a:r>
              <a:rPr lang="en-CA" altLang="en-US" sz="2200" dirty="0">
                <a:solidFill>
                  <a:schemeClr val="tx2"/>
                </a:solidFill>
              </a:rPr>
              <a:t>assists in building stronger council governance and leadership</a:t>
            </a:r>
          </a:p>
          <a:p>
            <a:pPr eaLnBrk="1" hangingPunct="1"/>
            <a:r>
              <a:rPr lang="en-CA" altLang="en-US" sz="2200" dirty="0">
                <a:solidFill>
                  <a:schemeClr val="tx2"/>
                </a:solidFill>
              </a:rPr>
              <a:t>provides information on available resources and training and assists with interpretation of various legislation</a:t>
            </a:r>
          </a:p>
          <a:p>
            <a:pPr eaLnBrk="1" hangingPunct="1"/>
            <a:r>
              <a:rPr lang="en-CA" altLang="en-US" sz="2200" dirty="0">
                <a:solidFill>
                  <a:schemeClr val="tx2"/>
                </a:solidFill>
              </a:rPr>
              <a:t>ongoing support to council and the CAO</a:t>
            </a:r>
          </a:p>
          <a:p>
            <a:pPr eaLnBrk="1" hangingPunct="1"/>
            <a:r>
              <a:rPr lang="en-CA" altLang="en-US" sz="2200" dirty="0">
                <a:solidFill>
                  <a:schemeClr val="tx2"/>
                </a:solidFill>
              </a:rPr>
              <a:t>advises on services available from other government services/agencies</a:t>
            </a:r>
            <a:endParaRPr lang="en-US" altLang="en-US" sz="2200" dirty="0">
              <a:solidFill>
                <a:schemeClr val="tx2"/>
              </a:solidFill>
            </a:endParaRPr>
          </a:p>
          <a:p>
            <a:pPr marL="457200" lvl="1" indent="0">
              <a:buNone/>
            </a:pPr>
            <a:endParaRPr lang="en-CA" sz="3200" dirty="0"/>
          </a:p>
          <a:p>
            <a:pPr lvl="1" eaLnBrk="1" hangingPunct="1">
              <a:lnSpc>
                <a:spcPct val="90000"/>
              </a:lnSpc>
              <a:defRPr/>
            </a:pPr>
            <a:endParaRPr lang="en-US" sz="2000" b="1" dirty="0">
              <a:latin typeface="Comic Sans MS" pitchFamily="66"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74964" y="596481"/>
            <a:ext cx="7941836" cy="1340319"/>
          </a:xfrm>
        </p:spPr>
        <p:txBody>
          <a:bodyPr/>
          <a:lstStyle/>
          <a:p>
            <a:pPr eaLnBrk="1" hangingPunct="1">
              <a:defRPr/>
            </a:pPr>
            <a:r>
              <a:rPr lang="en-US" dirty="0">
                <a:effectLst>
                  <a:outerShdw blurRad="38100" dist="38100" dir="2700000" algn="tl">
                    <a:srgbClr val="C0C0C0"/>
                  </a:outerShdw>
                </a:effectLst>
              </a:rPr>
              <a:t>Department Staff</a:t>
            </a:r>
          </a:p>
        </p:txBody>
      </p:sp>
      <p:sp>
        <p:nvSpPr>
          <p:cNvPr id="45059" name="Rectangle 3"/>
          <p:cNvSpPr>
            <a:spLocks noGrp="1" noChangeArrowheads="1"/>
          </p:cNvSpPr>
          <p:nvPr>
            <p:ph type="body" idx="1"/>
          </p:nvPr>
        </p:nvSpPr>
        <p:spPr>
          <a:xfrm>
            <a:off x="705119" y="1871321"/>
            <a:ext cx="7322881" cy="3802279"/>
          </a:xfrm>
        </p:spPr>
        <p:txBody>
          <a:bodyPr/>
          <a:lstStyle/>
          <a:p>
            <a:pPr marL="0" indent="0" eaLnBrk="1" hangingPunct="1">
              <a:buNone/>
            </a:pPr>
            <a:r>
              <a:rPr lang="en-US" sz="2400" b="1" dirty="0">
                <a:effectLst>
                  <a:outerShdw blurRad="38100" dist="38100" dir="2700000" algn="tl">
                    <a:srgbClr val="C0C0C0"/>
                  </a:outerShdw>
                </a:effectLst>
              </a:rPr>
              <a:t>Technical and Public Works Consultant</a:t>
            </a:r>
            <a:endParaRPr lang="en-CA" altLang="en-US" sz="2400" b="1" dirty="0">
              <a:solidFill>
                <a:schemeClr val="tx2"/>
              </a:solidFill>
            </a:endParaRPr>
          </a:p>
          <a:p>
            <a:pPr eaLnBrk="1" hangingPunct="1">
              <a:buFont typeface="Arial" panose="020B0604020202020204" pitchFamily="34" charset="0"/>
              <a:buChar char="•"/>
            </a:pPr>
            <a:r>
              <a:rPr lang="en-CA" altLang="en-US" sz="2200" dirty="0">
                <a:solidFill>
                  <a:schemeClr val="tx2"/>
                </a:solidFill>
              </a:rPr>
              <a:t>assists communities and public works staff to operate and maintain public infrastructure (buildings, vehicles, equipment, facilities, roads)</a:t>
            </a:r>
          </a:p>
          <a:p>
            <a:pPr eaLnBrk="1" hangingPunct="1">
              <a:buFont typeface="Arial" panose="020B0604020202020204" pitchFamily="34" charset="0"/>
              <a:buChar char="•"/>
            </a:pPr>
            <a:r>
              <a:rPr lang="en-CA" altLang="en-US" sz="2200" dirty="0">
                <a:solidFill>
                  <a:schemeClr val="tx2"/>
                </a:solidFill>
              </a:rPr>
              <a:t>assists and leads in capital project planning and delivery, including tendering and contracts</a:t>
            </a:r>
          </a:p>
          <a:p>
            <a:pPr eaLnBrk="1" hangingPunct="1">
              <a:buFont typeface="Arial" panose="020B0604020202020204" pitchFamily="34" charset="0"/>
              <a:buChar char="•"/>
            </a:pPr>
            <a:r>
              <a:rPr lang="en-CA" altLang="en-US" sz="2200" dirty="0">
                <a:solidFill>
                  <a:schemeClr val="tx2"/>
                </a:solidFill>
              </a:rPr>
              <a:t>provides troubleshooting and technical advise and support to community employees and council</a:t>
            </a:r>
          </a:p>
          <a:p>
            <a:pPr eaLnBrk="1" hangingPunct="1">
              <a:buFont typeface="Arial" panose="020B0604020202020204" pitchFamily="34" charset="0"/>
              <a:buChar char="•"/>
            </a:pPr>
            <a:r>
              <a:rPr lang="en-CA" altLang="en-US" sz="2200" dirty="0">
                <a:solidFill>
                  <a:schemeClr val="tx2"/>
                </a:solidFill>
              </a:rPr>
              <a:t>completes annual infrastructure maintenance audits and works with council to implement deficiency plan</a:t>
            </a:r>
          </a:p>
          <a:p>
            <a:pPr eaLnBrk="1" hangingPunct="1">
              <a:lnSpc>
                <a:spcPct val="80000"/>
              </a:lnSpc>
              <a:buFontTx/>
              <a:buNone/>
              <a:defRPr/>
            </a:pPr>
            <a:endParaRPr lang="en-CA" b="1" dirty="0">
              <a:latin typeface="+mj-lt"/>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24083" y="232388"/>
            <a:ext cx="8315916" cy="1645782"/>
          </a:xfrm>
        </p:spPr>
        <p:txBody>
          <a:bodyPr/>
          <a:lstStyle/>
          <a:p>
            <a:pPr eaLnBrk="1" hangingPunct="1">
              <a:defRPr/>
            </a:pPr>
            <a:r>
              <a:rPr lang="en-US" dirty="0">
                <a:effectLst>
                  <a:outerShdw blurRad="38100" dist="38100" dir="2700000" algn="tl">
                    <a:srgbClr val="C0C0C0"/>
                  </a:outerShdw>
                </a:effectLst>
              </a:rPr>
              <a:t>Department Staff</a:t>
            </a:r>
          </a:p>
        </p:txBody>
      </p:sp>
      <p:sp>
        <p:nvSpPr>
          <p:cNvPr id="46083" name="Rectangle 3"/>
          <p:cNvSpPr>
            <a:spLocks noGrp="1" noChangeArrowheads="1"/>
          </p:cNvSpPr>
          <p:nvPr>
            <p:ph type="body" idx="1"/>
          </p:nvPr>
        </p:nvSpPr>
        <p:spPr>
          <a:xfrm>
            <a:off x="924475" y="1645537"/>
            <a:ext cx="7067526" cy="4812863"/>
          </a:xfrm>
        </p:spPr>
        <p:txBody>
          <a:bodyPr/>
          <a:lstStyle/>
          <a:p>
            <a:pPr marL="0" indent="0">
              <a:buNone/>
            </a:pPr>
            <a:r>
              <a:rPr lang="en-US" sz="2400" b="1" dirty="0">
                <a:effectLst>
                  <a:outerShdw blurRad="38100" dist="38100" dir="2700000" algn="tl">
                    <a:srgbClr val="C0C0C0"/>
                  </a:outerShdw>
                </a:effectLst>
              </a:rPr>
              <a:t>Environmental Services Consultant</a:t>
            </a:r>
            <a:endParaRPr lang="en-US" altLang="en-US" sz="2400" b="1" dirty="0">
              <a:solidFill>
                <a:schemeClr val="tx2"/>
              </a:solidFill>
            </a:endParaRPr>
          </a:p>
          <a:p>
            <a:r>
              <a:rPr lang="en-US" altLang="en-US" sz="2200" dirty="0">
                <a:solidFill>
                  <a:schemeClr val="tx2"/>
                </a:solidFill>
              </a:rPr>
              <a:t>provides technical advice and guidance to community councils and public works staff (including water and wastewater operators) in relation to:</a:t>
            </a:r>
          </a:p>
          <a:p>
            <a:pPr marL="1117600" lvl="1" indent="-400050">
              <a:buFontTx/>
              <a:buAutoNum type="arabicPeriod"/>
            </a:pPr>
            <a:r>
              <a:rPr lang="en-US" altLang="en-US" sz="2200" dirty="0">
                <a:solidFill>
                  <a:schemeClr val="tx2"/>
                </a:solidFill>
              </a:rPr>
              <a:t>Provision of safe drinking </a:t>
            </a:r>
            <a:r>
              <a:rPr lang="en-US" altLang="en-US" sz="2200" u="sng" dirty="0">
                <a:solidFill>
                  <a:schemeClr val="tx2"/>
                </a:solidFill>
              </a:rPr>
              <a:t>water.</a:t>
            </a:r>
          </a:p>
          <a:p>
            <a:pPr marL="1117600" lvl="1" indent="-400050">
              <a:buFontTx/>
              <a:buAutoNum type="arabicPeriod"/>
            </a:pPr>
            <a:r>
              <a:rPr lang="en-US" altLang="en-US" sz="2200" dirty="0">
                <a:solidFill>
                  <a:schemeClr val="tx2"/>
                </a:solidFill>
              </a:rPr>
              <a:t>Effective treatment of </a:t>
            </a:r>
            <a:r>
              <a:rPr lang="en-US" altLang="en-US" sz="2200" u="sng" dirty="0">
                <a:solidFill>
                  <a:schemeClr val="tx2"/>
                </a:solidFill>
              </a:rPr>
              <a:t>wastewater.</a:t>
            </a:r>
          </a:p>
          <a:p>
            <a:pPr marL="1117600" lvl="1" indent="-400050">
              <a:buFontTx/>
              <a:buAutoNum type="arabicPeriod"/>
            </a:pPr>
            <a:r>
              <a:rPr lang="en-US" altLang="en-US" sz="2200" u="sng" dirty="0">
                <a:solidFill>
                  <a:schemeClr val="tx2"/>
                </a:solidFill>
              </a:rPr>
              <a:t>Household solid waste </a:t>
            </a:r>
            <a:r>
              <a:rPr lang="en-US" altLang="en-US" sz="2200" dirty="0">
                <a:solidFill>
                  <a:schemeClr val="tx2"/>
                </a:solidFill>
              </a:rPr>
              <a:t>including </a:t>
            </a:r>
            <a:r>
              <a:rPr lang="en-US" altLang="en-US" sz="2200" u="sng" dirty="0">
                <a:solidFill>
                  <a:schemeClr val="tx2"/>
                </a:solidFill>
              </a:rPr>
              <a:t>recycling.</a:t>
            </a:r>
          </a:p>
          <a:p>
            <a:r>
              <a:rPr lang="en-US" altLang="en-US" sz="2200" dirty="0">
                <a:solidFill>
                  <a:schemeClr val="tx2"/>
                </a:solidFill>
              </a:rPr>
              <a:t>assists communities to interpret and meet requirements of environmental legislation with the goal of protecting community health and the environment</a:t>
            </a:r>
          </a:p>
          <a:p>
            <a:r>
              <a:rPr lang="en-US" altLang="en-US" sz="2200" dirty="0">
                <a:solidFill>
                  <a:schemeClr val="tx2"/>
                </a:solidFill>
              </a:rPr>
              <a:t>works with the department senior compliance engineer to support community operator certification</a:t>
            </a:r>
          </a:p>
          <a:p>
            <a:pPr marL="457200" lvl="1" indent="0">
              <a:buNone/>
            </a:pPr>
            <a:endParaRPr lang="en-CA" sz="2400" dirty="0">
              <a:solidFill>
                <a:srgbClr val="FF0000"/>
              </a:solidFill>
            </a:endParaRPr>
          </a:p>
          <a:p>
            <a:pPr eaLnBrk="1" hangingPunct="1">
              <a:lnSpc>
                <a:spcPct val="80000"/>
              </a:lnSpc>
              <a:defRPr/>
            </a:pPr>
            <a:endParaRPr lang="en-US" b="1" dirty="0">
              <a:latin typeface="Comic Sans MS" pitchFamily="66" charset="0"/>
            </a:endParaRPr>
          </a:p>
          <a:p>
            <a:pPr lvl="1" eaLnBrk="1" hangingPunct="1">
              <a:lnSpc>
                <a:spcPct val="80000"/>
              </a:lnSpc>
              <a:defRPr/>
            </a:pPr>
            <a:endParaRPr lang="en-US" sz="2000" b="1" dirty="0">
              <a:latin typeface="Comic Sans MS" pitchFamily="66"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96C48-CC0A-E349-6296-FA3E4F491212}"/>
            </a:ext>
          </a:extLst>
        </p:cNvPr>
        <p:cNvGrpSpPr/>
        <p:nvPr/>
      </p:nvGrpSpPr>
      <p:grpSpPr>
        <a:xfrm>
          <a:off x="0" y="0"/>
          <a:ext cx="0" cy="0"/>
          <a:chOff x="0" y="0"/>
          <a:chExt cx="0" cy="0"/>
        </a:xfrm>
      </p:grpSpPr>
      <p:sp>
        <p:nvSpPr>
          <p:cNvPr id="46082" name="Rectangle 2">
            <a:extLst>
              <a:ext uri="{FF2B5EF4-FFF2-40B4-BE49-F238E27FC236}">
                <a16:creationId xmlns:a16="http://schemas.microsoft.com/office/drawing/2014/main" id="{D1C62ACE-EA71-580D-ED82-E3055940FF80}"/>
              </a:ext>
            </a:extLst>
          </p:cNvPr>
          <p:cNvSpPr>
            <a:spLocks noGrp="1" noChangeArrowheads="1"/>
          </p:cNvSpPr>
          <p:nvPr>
            <p:ph type="title"/>
          </p:nvPr>
        </p:nvSpPr>
        <p:spPr>
          <a:xfrm>
            <a:off x="324083" y="232388"/>
            <a:ext cx="8315916" cy="1645782"/>
          </a:xfrm>
        </p:spPr>
        <p:txBody>
          <a:bodyPr/>
          <a:lstStyle/>
          <a:p>
            <a:pPr eaLnBrk="1" hangingPunct="1">
              <a:defRPr/>
            </a:pPr>
            <a:r>
              <a:rPr lang="en-US" dirty="0">
                <a:effectLst>
                  <a:outerShdw blurRad="38100" dist="38100" dir="2700000" algn="tl">
                    <a:srgbClr val="C0C0C0"/>
                  </a:outerShdw>
                </a:effectLst>
              </a:rPr>
              <a:t>Department Staff</a:t>
            </a:r>
          </a:p>
        </p:txBody>
      </p:sp>
      <p:sp>
        <p:nvSpPr>
          <p:cNvPr id="46083" name="Rectangle 3">
            <a:extLst>
              <a:ext uri="{FF2B5EF4-FFF2-40B4-BE49-F238E27FC236}">
                <a16:creationId xmlns:a16="http://schemas.microsoft.com/office/drawing/2014/main" id="{7351BF97-760E-8981-3709-7DB2CE546771}"/>
              </a:ext>
            </a:extLst>
          </p:cNvPr>
          <p:cNvSpPr>
            <a:spLocks noGrp="1" noChangeArrowheads="1"/>
          </p:cNvSpPr>
          <p:nvPr>
            <p:ph type="body" idx="1"/>
          </p:nvPr>
        </p:nvSpPr>
        <p:spPr>
          <a:xfrm>
            <a:off x="924475" y="1645537"/>
            <a:ext cx="7067526" cy="4812863"/>
          </a:xfrm>
        </p:spPr>
        <p:txBody>
          <a:bodyPr/>
          <a:lstStyle/>
          <a:p>
            <a:pPr marL="0" indent="0">
              <a:buNone/>
            </a:pPr>
            <a:r>
              <a:rPr lang="en-US" sz="2400" b="1" dirty="0">
                <a:effectLst>
                  <a:outerShdw blurRad="38100" dist="38100" dir="2700000" algn="tl">
                    <a:srgbClr val="C0C0C0"/>
                  </a:outerShdw>
                </a:effectLst>
              </a:rPr>
              <a:t>Water Operations Consultant</a:t>
            </a:r>
            <a:endParaRPr lang="en-US" altLang="en-US" sz="2400" b="1" dirty="0">
              <a:solidFill>
                <a:schemeClr val="tx2"/>
              </a:solidFill>
            </a:endParaRPr>
          </a:p>
          <a:p>
            <a:r>
              <a:rPr lang="en-US" altLang="en-US" sz="2200" dirty="0">
                <a:solidFill>
                  <a:schemeClr val="tx2"/>
                </a:solidFill>
              </a:rPr>
              <a:t>acts in the capacity of an operator-in-charge to identified community water treatment facilities</a:t>
            </a:r>
          </a:p>
          <a:p>
            <a:r>
              <a:rPr lang="en-US" altLang="en-US" sz="2200" dirty="0">
                <a:solidFill>
                  <a:schemeClr val="tx2"/>
                </a:solidFill>
              </a:rPr>
              <a:t>works directly with community operators in a guiding, mentoring and supervisory role</a:t>
            </a:r>
          </a:p>
          <a:p>
            <a:r>
              <a:rPr lang="en-US" sz="2200" dirty="0">
                <a:solidFill>
                  <a:schemeClr val="tx2"/>
                </a:solidFill>
              </a:rPr>
              <a:t>coordinates with local leadership to ensure compliance with provision of safe drinking water</a:t>
            </a:r>
            <a:endParaRPr lang="en-CA" sz="2400" dirty="0">
              <a:solidFill>
                <a:srgbClr val="FF0000"/>
              </a:solidFill>
            </a:endParaRPr>
          </a:p>
          <a:p>
            <a:pPr eaLnBrk="1" hangingPunct="1">
              <a:lnSpc>
                <a:spcPct val="80000"/>
              </a:lnSpc>
              <a:defRPr/>
            </a:pPr>
            <a:endParaRPr lang="en-US" b="1" dirty="0">
              <a:latin typeface="Comic Sans MS" pitchFamily="66" charset="0"/>
            </a:endParaRPr>
          </a:p>
          <a:p>
            <a:pPr lvl="1" eaLnBrk="1" hangingPunct="1">
              <a:lnSpc>
                <a:spcPct val="80000"/>
              </a:lnSpc>
              <a:defRPr/>
            </a:pPr>
            <a:endParaRPr lang="en-US" sz="2000" b="1" dirty="0">
              <a:latin typeface="Comic Sans MS" pitchFamily="66" charset="0"/>
            </a:endParaRPr>
          </a:p>
        </p:txBody>
      </p:sp>
    </p:spTree>
    <p:extLst>
      <p:ext uri="{BB962C8B-B14F-4D97-AF65-F5344CB8AC3E}">
        <p14:creationId xmlns:p14="http://schemas.microsoft.com/office/powerpoint/2010/main" val="14497916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71649" y="407913"/>
            <a:ext cx="8324813" cy="1402578"/>
          </a:xfrm>
        </p:spPr>
        <p:txBody>
          <a:bodyPr/>
          <a:lstStyle/>
          <a:p>
            <a:pPr eaLnBrk="1" hangingPunct="1">
              <a:defRPr/>
            </a:pPr>
            <a:r>
              <a:rPr lang="en-US" dirty="0">
                <a:solidFill>
                  <a:schemeClr val="tx1"/>
                </a:solidFill>
                <a:effectLst>
                  <a:outerShdw blurRad="38100" dist="38100" dir="2700000" algn="tl">
                    <a:srgbClr val="000000">
                      <a:alpha val="43137"/>
                    </a:srgbClr>
                  </a:outerShdw>
                </a:effectLst>
              </a:rPr>
              <a:t>Department Staff</a:t>
            </a:r>
          </a:p>
        </p:txBody>
      </p:sp>
      <p:sp>
        <p:nvSpPr>
          <p:cNvPr id="45059" name="Rectangle 3"/>
          <p:cNvSpPr>
            <a:spLocks noGrp="1" noChangeArrowheads="1"/>
          </p:cNvSpPr>
          <p:nvPr>
            <p:ph type="body" idx="1"/>
          </p:nvPr>
        </p:nvSpPr>
        <p:spPr>
          <a:xfrm>
            <a:off x="753249" y="1877829"/>
            <a:ext cx="7670751" cy="3723771"/>
          </a:xfrm>
        </p:spPr>
        <p:txBody>
          <a:bodyPr/>
          <a:lstStyle/>
          <a:p>
            <a:pPr marL="0" indent="0" eaLnBrk="1" hangingPunct="1">
              <a:buNone/>
            </a:pPr>
            <a:r>
              <a:rPr lang="en-US" sz="2400" b="1" dirty="0">
                <a:effectLst>
                  <a:outerShdw blurRad="38100" dist="38100" dir="2700000" algn="tl">
                    <a:srgbClr val="000000">
                      <a:alpha val="43137"/>
                    </a:srgbClr>
                  </a:outerShdw>
                </a:effectLst>
              </a:rPr>
              <a:t>Workplace Safety and Health Consultant</a:t>
            </a:r>
            <a:endParaRPr lang="en-US" altLang="en-US" sz="2400" b="1" dirty="0">
              <a:solidFill>
                <a:schemeClr val="tx2"/>
              </a:solidFill>
            </a:endParaRPr>
          </a:p>
          <a:p>
            <a:pPr eaLnBrk="1" hangingPunct="1"/>
            <a:r>
              <a:rPr lang="en-US" altLang="en-US" sz="2200" dirty="0">
                <a:solidFill>
                  <a:schemeClr val="tx2"/>
                </a:solidFill>
              </a:rPr>
              <a:t>assists councils and staff to meet legislated workplace safety and health standards, including procedures and practices</a:t>
            </a:r>
          </a:p>
          <a:p>
            <a:pPr eaLnBrk="1" hangingPunct="1"/>
            <a:r>
              <a:rPr lang="en-US" altLang="en-US" sz="2200" dirty="0">
                <a:solidFill>
                  <a:schemeClr val="tx2"/>
                </a:solidFill>
              </a:rPr>
              <a:t>conducts inspections twice a year to verify compliance with legislation</a:t>
            </a:r>
          </a:p>
          <a:p>
            <a:pPr eaLnBrk="1" hangingPunct="1"/>
            <a:r>
              <a:rPr lang="en-US" altLang="en-US" sz="2200" dirty="0">
                <a:solidFill>
                  <a:schemeClr val="tx2"/>
                </a:solidFill>
              </a:rPr>
              <a:t>arranges necessary courses and related training to assist communities</a:t>
            </a:r>
          </a:p>
          <a:p>
            <a:pPr eaLnBrk="1" hangingPunct="1"/>
            <a:r>
              <a:rPr lang="en-US" altLang="en-US" sz="2200" dirty="0">
                <a:solidFill>
                  <a:schemeClr val="tx2"/>
                </a:solidFill>
              </a:rPr>
              <a:t>assists with respectful workplace investigations at the community level</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69200" y="207396"/>
            <a:ext cx="8339470" cy="1540646"/>
          </a:xfrm>
        </p:spPr>
        <p:txBody>
          <a:bodyPr/>
          <a:lstStyle/>
          <a:p>
            <a:pPr eaLnBrk="1" hangingPunct="1">
              <a:defRPr/>
            </a:pPr>
            <a:r>
              <a:rPr lang="en-US" dirty="0">
                <a:solidFill>
                  <a:schemeClr val="tx1"/>
                </a:solidFill>
                <a:effectLst>
                  <a:outerShdw blurRad="38100" dist="38100" dir="2700000" algn="tl">
                    <a:srgbClr val="C0C0C0"/>
                  </a:outerShdw>
                </a:effectLst>
              </a:rPr>
              <a:t>Department Staff</a:t>
            </a:r>
          </a:p>
        </p:txBody>
      </p:sp>
      <p:sp>
        <p:nvSpPr>
          <p:cNvPr id="47107" name="Rectangle 3"/>
          <p:cNvSpPr>
            <a:spLocks noGrp="1" noChangeArrowheads="1"/>
          </p:cNvSpPr>
          <p:nvPr>
            <p:ph type="body" idx="1"/>
          </p:nvPr>
        </p:nvSpPr>
        <p:spPr>
          <a:xfrm>
            <a:off x="587765" y="1394678"/>
            <a:ext cx="8160235" cy="5243722"/>
          </a:xfrm>
        </p:spPr>
        <p:txBody>
          <a:bodyPr/>
          <a:lstStyle/>
          <a:p>
            <a:pPr algn="just" eaLnBrk="1" hangingPunct="1">
              <a:buFontTx/>
              <a:buNone/>
            </a:pPr>
            <a:r>
              <a:rPr lang="en-US" sz="2400" b="1" dirty="0">
                <a:effectLst>
                  <a:outerShdw blurRad="38100" dist="38100" dir="2700000" algn="tl">
                    <a:srgbClr val="C0C0C0"/>
                  </a:outerShdw>
                </a:effectLst>
              </a:rPr>
              <a:t>Protective Services Consultant</a:t>
            </a:r>
            <a:endParaRPr lang="en-CA" altLang="en-US" sz="2400" b="1" dirty="0">
              <a:solidFill>
                <a:srgbClr val="FF0000"/>
              </a:solidFill>
            </a:endParaRPr>
          </a:p>
          <a:p>
            <a:pPr eaLnBrk="1" hangingPunct="1"/>
            <a:r>
              <a:rPr lang="en-CA" altLang="en-US" sz="2200" dirty="0">
                <a:solidFill>
                  <a:schemeClr val="tx2"/>
                </a:solidFill>
              </a:rPr>
              <a:t>works with communities to help improve their capacity to respond to public safety concerns such as fire, personal safety and community emergency situations:</a:t>
            </a:r>
          </a:p>
          <a:p>
            <a:pPr marL="1166813" indent="-457200" eaLnBrk="1" hangingPunct="1">
              <a:buFont typeface="+mj-lt"/>
              <a:buAutoNum type="arabicPeriod"/>
            </a:pPr>
            <a:r>
              <a:rPr lang="en-CA" altLang="en-US" sz="2200" u="sng" dirty="0"/>
              <a:t>Fire:</a:t>
            </a:r>
            <a:r>
              <a:rPr lang="en-CA" altLang="en-US" sz="2200" dirty="0"/>
              <a:t> through support of community based training and proper maintenance of fire equipment/infrastructure.</a:t>
            </a:r>
          </a:p>
          <a:p>
            <a:pPr marL="1166813" indent="-457200" eaLnBrk="1" hangingPunct="1">
              <a:buFont typeface="+mj-lt"/>
              <a:buAutoNum type="arabicPeriod"/>
            </a:pPr>
            <a:r>
              <a:rPr lang="en-CA" altLang="en-US" sz="2200" u="sng" dirty="0"/>
              <a:t>Community Safety Officer:</a:t>
            </a:r>
            <a:r>
              <a:rPr lang="en-CA" altLang="en-US" sz="2200" dirty="0"/>
              <a:t> supports participating communities in the delivery and implementation of the program.</a:t>
            </a:r>
          </a:p>
          <a:p>
            <a:pPr marL="1166813" indent="-457200" eaLnBrk="1" hangingPunct="1">
              <a:buFont typeface="+mj-lt"/>
              <a:buAutoNum type="arabicPeriod"/>
            </a:pPr>
            <a:r>
              <a:rPr lang="en-CA" altLang="en-US" sz="2200" u="sng" dirty="0"/>
              <a:t>Emergency Planning and Preparedness:</a:t>
            </a:r>
            <a:r>
              <a:rPr lang="en-CA" altLang="en-US" sz="2200" dirty="0"/>
              <a:t> supports and guides communities to update their community emergency plan and assists with community risk assessment and 911. Assists communities with coordination and responding to emergency events.</a:t>
            </a:r>
            <a:endParaRPr lang="en-US" sz="2200" b="1" dirty="0">
              <a:latin typeface="Comic Sans MS" pitchFamily="66"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20903" y="977451"/>
            <a:ext cx="8332381" cy="778012"/>
          </a:xfrm>
        </p:spPr>
        <p:txBody>
          <a:bodyPr/>
          <a:lstStyle/>
          <a:p>
            <a:pPr eaLnBrk="1" hangingPunct="1">
              <a:defRPr/>
            </a:pPr>
            <a:r>
              <a:rPr lang="en-US" dirty="0">
                <a:solidFill>
                  <a:schemeClr val="tx1"/>
                </a:solidFill>
                <a:effectLst>
                  <a:outerShdw blurRad="38100" dist="38100" dir="2700000" algn="tl">
                    <a:srgbClr val="C0C0C0"/>
                  </a:outerShdw>
                </a:effectLst>
              </a:rPr>
              <a:t>Department Staff</a:t>
            </a:r>
          </a:p>
        </p:txBody>
      </p:sp>
      <p:sp>
        <p:nvSpPr>
          <p:cNvPr id="48131" name="Rectangle 3"/>
          <p:cNvSpPr>
            <a:spLocks noGrp="1" noChangeArrowheads="1"/>
          </p:cNvSpPr>
          <p:nvPr>
            <p:ph type="body" idx="1"/>
          </p:nvPr>
        </p:nvSpPr>
        <p:spPr>
          <a:xfrm>
            <a:off x="736188" y="1887663"/>
            <a:ext cx="7634814" cy="4597978"/>
          </a:xfrm>
        </p:spPr>
        <p:txBody>
          <a:bodyPr/>
          <a:lstStyle/>
          <a:p>
            <a:pPr marL="0" indent="0" eaLnBrk="1" hangingPunct="1">
              <a:buNone/>
            </a:pPr>
            <a:r>
              <a:rPr lang="en-US" sz="2400" b="1" dirty="0">
                <a:effectLst>
                  <a:outerShdw blurRad="38100" dist="38100" dir="2700000" algn="tl">
                    <a:srgbClr val="C0C0C0"/>
                  </a:outerShdw>
                </a:effectLst>
              </a:rPr>
              <a:t>Land Development Consultant</a:t>
            </a:r>
            <a:endParaRPr lang="en-CA" altLang="en-US" sz="2400" b="1" dirty="0"/>
          </a:p>
          <a:p>
            <a:pPr marL="342900" lvl="1" indent="-342900" eaLnBrk="1" hangingPunct="1">
              <a:lnSpc>
                <a:spcPct val="80000"/>
              </a:lnSpc>
              <a:buFont typeface="Arial" panose="020B0604020202020204" pitchFamily="34" charset="0"/>
              <a:buChar char="•"/>
              <a:defRPr/>
            </a:pPr>
            <a:r>
              <a:rPr lang="en-US" sz="2200" dirty="0">
                <a:solidFill>
                  <a:schemeClr val="tx2"/>
                </a:solidFill>
                <a:ea typeface="+mn-ea"/>
                <a:cs typeface="+mn-cs"/>
              </a:rPr>
              <a:t>promotes, assists and supports communities with all land related matters, including:</a:t>
            </a:r>
          </a:p>
          <a:p>
            <a:pPr marL="800100" lvl="3" indent="-342900" eaLnBrk="1" hangingPunct="1">
              <a:lnSpc>
                <a:spcPct val="80000"/>
              </a:lnSpc>
              <a:buFont typeface="Arial" panose="020B0604020202020204" pitchFamily="34" charset="0"/>
              <a:buChar char="•"/>
              <a:defRPr/>
            </a:pPr>
            <a:r>
              <a:rPr lang="en-US" sz="2200" dirty="0">
                <a:solidFill>
                  <a:schemeClr val="tx2"/>
                </a:solidFill>
                <a:ea typeface="+mn-ea"/>
                <a:cs typeface="+mn-cs"/>
              </a:rPr>
              <a:t>lot development</a:t>
            </a:r>
          </a:p>
          <a:p>
            <a:pPr marL="800100" lvl="3" indent="-342900" eaLnBrk="1" hangingPunct="1">
              <a:lnSpc>
                <a:spcPct val="80000"/>
              </a:lnSpc>
              <a:buFont typeface="Arial" panose="020B0604020202020204" pitchFamily="34" charset="0"/>
              <a:buChar char="•"/>
              <a:defRPr/>
            </a:pPr>
            <a:r>
              <a:rPr lang="en-US" sz="2200" dirty="0">
                <a:solidFill>
                  <a:schemeClr val="tx2"/>
                </a:solidFill>
                <a:ea typeface="+mn-ea"/>
                <a:cs typeface="+mn-cs"/>
              </a:rPr>
              <a:t>land use planning and zoning</a:t>
            </a:r>
          </a:p>
          <a:p>
            <a:pPr marL="800100" lvl="3" indent="-342900" eaLnBrk="1" hangingPunct="1">
              <a:lnSpc>
                <a:spcPct val="80000"/>
              </a:lnSpc>
              <a:buFont typeface="Arial" panose="020B0604020202020204" pitchFamily="34" charset="0"/>
              <a:buChar char="•"/>
              <a:defRPr/>
            </a:pPr>
            <a:r>
              <a:rPr lang="en-US" sz="2200" dirty="0">
                <a:solidFill>
                  <a:schemeClr val="tx2"/>
                </a:solidFill>
                <a:ea typeface="+mn-ea"/>
                <a:cs typeface="+mn-cs"/>
              </a:rPr>
              <a:t>crown land circulars and dispositions</a:t>
            </a:r>
          </a:p>
          <a:p>
            <a:pPr marL="800100" lvl="3" indent="-342900" eaLnBrk="1" hangingPunct="1">
              <a:lnSpc>
                <a:spcPct val="80000"/>
              </a:lnSpc>
              <a:buFont typeface="Arial" panose="020B0604020202020204" pitchFamily="34" charset="0"/>
              <a:buChar char="•"/>
              <a:defRPr/>
            </a:pPr>
            <a:r>
              <a:rPr lang="en-US" sz="2200" dirty="0">
                <a:solidFill>
                  <a:schemeClr val="tx2"/>
                </a:solidFill>
                <a:ea typeface="+mn-ea"/>
                <a:cs typeface="+mn-cs"/>
              </a:rPr>
              <a:t>mapping and subdivision development</a:t>
            </a:r>
          </a:p>
          <a:p>
            <a:pPr lvl="1" eaLnBrk="1" hangingPunct="1">
              <a:lnSpc>
                <a:spcPct val="80000"/>
              </a:lnSpc>
              <a:defRPr/>
            </a:pPr>
            <a:endParaRPr lang="en-US" sz="2400" b="1" dirty="0">
              <a:latin typeface="Comic Sans MS" pitchFamily="66"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300" y="434667"/>
            <a:ext cx="8229600" cy="1258358"/>
          </a:xfrm>
        </p:spPr>
        <p:txBody>
          <a:bodyPr/>
          <a:lstStyle/>
          <a:p>
            <a:r>
              <a:rPr lang="en-CA" dirty="0">
                <a:solidFill>
                  <a:schemeClr val="tx1"/>
                </a:solidFill>
              </a:rPr>
              <a:t>Department Staff</a:t>
            </a:r>
          </a:p>
        </p:txBody>
      </p:sp>
      <p:sp>
        <p:nvSpPr>
          <p:cNvPr id="4" name="TextBox 3"/>
          <p:cNvSpPr txBox="1"/>
          <p:nvPr/>
        </p:nvSpPr>
        <p:spPr>
          <a:xfrm>
            <a:off x="890900" y="1642625"/>
            <a:ext cx="7740000" cy="4632037"/>
          </a:xfrm>
          <a:prstGeom prst="rect">
            <a:avLst/>
          </a:prstGeom>
          <a:noFill/>
        </p:spPr>
        <p:txBody>
          <a:bodyPr wrap="square" rtlCol="0">
            <a:spAutoFit/>
          </a:bodyPr>
          <a:lstStyle/>
          <a:p>
            <a:pPr marL="0" indent="0">
              <a:spcAft>
                <a:spcPts val="600"/>
              </a:spcAft>
              <a:buNone/>
            </a:pPr>
            <a:r>
              <a:rPr lang="en-CA" sz="2800" b="1" dirty="0"/>
              <a:t>Northern Affairs Fund:</a:t>
            </a:r>
          </a:p>
          <a:p>
            <a:pPr marL="0" indent="0">
              <a:buNone/>
            </a:pPr>
            <a:r>
              <a:rPr lang="en-CA" sz="2600" dirty="0"/>
              <a:t>Northern Affairs Fund Operations (Offices in Winnipeg and Thompson) </a:t>
            </a:r>
            <a:endParaRPr lang="en-CA" sz="2600" b="1" dirty="0"/>
          </a:p>
          <a:p>
            <a:pPr marL="742950" lvl="1" indent="-285750">
              <a:buFont typeface="Arial" panose="020B0604020202020204" pitchFamily="34" charset="0"/>
              <a:buChar char="•"/>
            </a:pPr>
            <a:r>
              <a:rPr lang="en-CA" sz="2600" dirty="0"/>
              <a:t>Executive Financial Officer</a:t>
            </a:r>
          </a:p>
          <a:p>
            <a:pPr marL="742950" lvl="1" indent="-285750">
              <a:buFont typeface="Arial" panose="020B0604020202020204" pitchFamily="34" charset="0"/>
              <a:buChar char="•"/>
            </a:pPr>
            <a:r>
              <a:rPr lang="en-CA" sz="2600" dirty="0"/>
              <a:t>Director</a:t>
            </a:r>
          </a:p>
          <a:p>
            <a:pPr marL="742950" lvl="1" indent="-285750">
              <a:buFont typeface="Arial" panose="020B0604020202020204" pitchFamily="34" charset="0"/>
              <a:buChar char="•"/>
            </a:pPr>
            <a:r>
              <a:rPr lang="en-CA" sz="2600" dirty="0"/>
              <a:t>Manager, Trust Fund Operations</a:t>
            </a:r>
          </a:p>
          <a:p>
            <a:pPr marL="742950" lvl="1" indent="-285750">
              <a:buFont typeface="Arial" panose="020B0604020202020204" pitchFamily="34" charset="0"/>
              <a:buChar char="•"/>
            </a:pPr>
            <a:r>
              <a:rPr lang="en-CA" sz="2600" dirty="0"/>
              <a:t>Trust Fund Administrator	</a:t>
            </a:r>
            <a:r>
              <a:rPr lang="en-CA" sz="2800" dirty="0">
                <a:hlinkClick r:id="rId3"/>
              </a:rPr>
              <a:t>irnrfundadministrator@gov.mb.ca</a:t>
            </a:r>
            <a:endParaRPr lang="en-CA" sz="2600" dirty="0"/>
          </a:p>
          <a:p>
            <a:pPr marL="742950" lvl="1" indent="-285750">
              <a:buFont typeface="Arial" panose="020B0604020202020204" pitchFamily="34" charset="0"/>
              <a:buChar char="•"/>
            </a:pPr>
            <a:r>
              <a:rPr lang="en-CA" sz="2600" dirty="0"/>
              <a:t>MEBP (Pension) Administrator </a:t>
            </a:r>
            <a:r>
              <a:rPr lang="en-CA" sz="2600" dirty="0">
                <a:hlinkClick r:id="rId4"/>
              </a:rPr>
              <a:t>irnrmebp@gov.mb.ca</a:t>
            </a:r>
            <a:endParaRPr lang="en-CA" sz="2600" dirty="0"/>
          </a:p>
          <a:p>
            <a:pPr marL="742950" lvl="1" indent="-285750">
              <a:buFont typeface="Arial" panose="020B0604020202020204" pitchFamily="34" charset="0"/>
              <a:buChar char="•"/>
            </a:pPr>
            <a:r>
              <a:rPr lang="en-CA" sz="2600" dirty="0"/>
              <a:t>Property Tax Clerk </a:t>
            </a:r>
            <a:r>
              <a:rPr lang="en-CA" sz="2600" dirty="0">
                <a:hlinkClick r:id="rId5"/>
              </a:rPr>
              <a:t>irnrtaxes@gov.mb.ca</a:t>
            </a:r>
            <a:endParaRPr lang="en-CA" sz="2600" dirty="0"/>
          </a:p>
        </p:txBody>
      </p:sp>
    </p:spTree>
    <p:extLst>
      <p:ext uri="{BB962C8B-B14F-4D97-AF65-F5344CB8AC3E}">
        <p14:creationId xmlns:p14="http://schemas.microsoft.com/office/powerpoint/2010/main" val="1792142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Module 3</a:t>
            </a:r>
          </a:p>
        </p:txBody>
      </p:sp>
      <p:sp>
        <p:nvSpPr>
          <p:cNvPr id="3" name="Content Placeholder 2"/>
          <p:cNvSpPr>
            <a:spLocks noGrp="1"/>
          </p:cNvSpPr>
          <p:nvPr>
            <p:ph idx="1"/>
          </p:nvPr>
        </p:nvSpPr>
        <p:spPr>
          <a:xfrm>
            <a:off x="450850" y="2960913"/>
            <a:ext cx="8229600" cy="3563711"/>
          </a:xfrm>
        </p:spPr>
        <p:txBody>
          <a:bodyPr/>
          <a:lstStyle/>
          <a:p>
            <a:pPr marL="0" indent="0" algn="ctr">
              <a:buNone/>
            </a:pPr>
            <a:r>
              <a:rPr lang="en-CA" sz="4800" b="1" dirty="0">
                <a:effectLst>
                  <a:outerShdw blurRad="38100" dist="38100" dir="2700000" algn="tl">
                    <a:srgbClr val="C0C0C0"/>
                  </a:outerShdw>
                </a:effectLst>
              </a:rPr>
              <a:t>Administration</a:t>
            </a:r>
            <a:endParaRPr lang="en-CA" sz="4800" b="1" dirty="0"/>
          </a:p>
        </p:txBody>
      </p:sp>
    </p:spTree>
    <p:extLst>
      <p:ext uri="{BB962C8B-B14F-4D97-AF65-F5344CB8AC3E}">
        <p14:creationId xmlns:p14="http://schemas.microsoft.com/office/powerpoint/2010/main" val="1438597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562504"/>
            <a:ext cx="8229600" cy="1143000"/>
          </a:xfrm>
        </p:spPr>
        <p:txBody>
          <a:bodyPr/>
          <a:lstStyle/>
          <a:p>
            <a:r>
              <a:rPr lang="en-CA" dirty="0">
                <a:solidFill>
                  <a:schemeClr val="tx1"/>
                </a:solidFill>
                <a:cs typeface="Times" panose="02020603050405020304" pitchFamily="18" charset="0"/>
              </a:rPr>
              <a:t>Good vs Weak Governance</a:t>
            </a:r>
            <a:endParaRPr lang="en-CA" dirty="0">
              <a:solidFill>
                <a:schemeClr val="tx1"/>
              </a:solidFill>
            </a:endParaRPr>
          </a:p>
        </p:txBody>
      </p:sp>
      <p:sp>
        <p:nvSpPr>
          <p:cNvPr id="5" name="Text Placeholder 4"/>
          <p:cNvSpPr>
            <a:spLocks noGrp="1"/>
          </p:cNvSpPr>
          <p:nvPr>
            <p:ph type="body" idx="1"/>
          </p:nvPr>
        </p:nvSpPr>
        <p:spPr>
          <a:xfrm>
            <a:off x="281836" y="1337229"/>
            <a:ext cx="4040188" cy="938742"/>
          </a:xfrm>
        </p:spPr>
        <p:txBody>
          <a:bodyPr/>
          <a:lstStyle/>
          <a:p>
            <a:endParaRPr lang="en-CA" dirty="0">
              <a:latin typeface="Times" panose="02020603050405020304" pitchFamily="18" charset="0"/>
              <a:cs typeface="Times" panose="02020603050405020304" pitchFamily="18" charset="0"/>
            </a:endParaRPr>
          </a:p>
          <a:p>
            <a:endParaRPr lang="en-CA" dirty="0">
              <a:latin typeface="Times" panose="02020603050405020304" pitchFamily="18" charset="0"/>
              <a:cs typeface="Times" panose="02020603050405020304" pitchFamily="18" charset="0"/>
            </a:endParaRPr>
          </a:p>
          <a:p>
            <a:r>
              <a:rPr lang="en-CA" dirty="0">
                <a:latin typeface="+mj-lt"/>
                <a:cs typeface="Times" panose="02020603050405020304" pitchFamily="18" charset="0"/>
              </a:rPr>
              <a:t>Good Governance</a:t>
            </a:r>
          </a:p>
          <a:p>
            <a:endParaRPr lang="en-CA" dirty="0"/>
          </a:p>
        </p:txBody>
      </p:sp>
      <p:sp>
        <p:nvSpPr>
          <p:cNvPr id="6" name="Content Placeholder 5"/>
          <p:cNvSpPr>
            <a:spLocks noGrp="1"/>
          </p:cNvSpPr>
          <p:nvPr>
            <p:ph sz="half" idx="2"/>
          </p:nvPr>
        </p:nvSpPr>
        <p:spPr>
          <a:xfrm>
            <a:off x="302400" y="1811866"/>
            <a:ext cx="4269600" cy="4797734"/>
          </a:xfrm>
        </p:spPr>
        <p:txBody>
          <a:bodyPr/>
          <a:lstStyle/>
          <a:p>
            <a:r>
              <a:rPr lang="en-CA" sz="1800" dirty="0">
                <a:latin typeface="+mj-lt"/>
                <a:cs typeface="Times" panose="02020603050405020304" pitchFamily="18" charset="0"/>
              </a:rPr>
              <a:t>council business is conducted through resolution or bylaw during meetings</a:t>
            </a:r>
          </a:p>
          <a:p>
            <a:r>
              <a:rPr lang="en-CA" sz="1800" dirty="0">
                <a:latin typeface="+mj-lt"/>
                <a:cs typeface="Times" panose="02020603050405020304" pitchFamily="18" charset="0"/>
              </a:rPr>
              <a:t>meeting minutes are kept, reviewed and understood before approval</a:t>
            </a:r>
          </a:p>
          <a:p>
            <a:r>
              <a:rPr lang="en-CA" sz="1800" dirty="0">
                <a:latin typeface="+mj-lt"/>
                <a:cs typeface="Times" panose="02020603050405020304" pitchFamily="18" charset="0"/>
              </a:rPr>
              <a:t>financial documents are presented in full, current, complete, accurate and understood by council</a:t>
            </a:r>
          </a:p>
          <a:p>
            <a:r>
              <a:rPr lang="en-CA" sz="1800" dirty="0">
                <a:latin typeface="+mj-lt"/>
                <a:cs typeface="Times" panose="02020603050405020304" pitchFamily="18" charset="0"/>
              </a:rPr>
              <a:t>audit deadlines are met and at least a qualified opinion or better is maintained</a:t>
            </a:r>
          </a:p>
          <a:p>
            <a:r>
              <a:rPr lang="en-CA" sz="1800" dirty="0">
                <a:latin typeface="+mj-lt"/>
                <a:cs typeface="Times" panose="02020603050405020304" pitchFamily="18" charset="0"/>
              </a:rPr>
              <a:t>staff are trained and certified, as required</a:t>
            </a:r>
          </a:p>
          <a:p>
            <a:r>
              <a:rPr lang="en-CA" sz="1800" dirty="0">
                <a:latin typeface="+mj-lt"/>
                <a:cs typeface="Times" panose="02020603050405020304" pitchFamily="18" charset="0"/>
              </a:rPr>
              <a:t>well maintained public facilities</a:t>
            </a:r>
          </a:p>
          <a:p>
            <a:r>
              <a:rPr lang="en-CA" sz="1800" dirty="0">
                <a:latin typeface="+mj-lt"/>
                <a:cs typeface="Times" panose="02020603050405020304" pitchFamily="18" charset="0"/>
              </a:rPr>
              <a:t>applying for grants and additional funding</a:t>
            </a:r>
            <a:endParaRPr lang="en-CA" sz="1800" dirty="0">
              <a:latin typeface="+mj-lt"/>
            </a:endParaRPr>
          </a:p>
        </p:txBody>
      </p:sp>
      <p:sp>
        <p:nvSpPr>
          <p:cNvPr id="7" name="Text Placeholder 6"/>
          <p:cNvSpPr>
            <a:spLocks noGrp="1"/>
          </p:cNvSpPr>
          <p:nvPr>
            <p:ph type="body" sz="quarter" idx="3"/>
          </p:nvPr>
        </p:nvSpPr>
        <p:spPr>
          <a:xfrm>
            <a:off x="4607447" y="1342496"/>
            <a:ext cx="4041775" cy="938742"/>
          </a:xfrm>
        </p:spPr>
        <p:txBody>
          <a:bodyPr/>
          <a:lstStyle/>
          <a:p>
            <a:r>
              <a:rPr lang="en-CA" dirty="0">
                <a:latin typeface="+mj-lt"/>
                <a:cs typeface="Times" panose="02020603050405020304" pitchFamily="18" charset="0"/>
              </a:rPr>
              <a:t>Weak Governance</a:t>
            </a:r>
          </a:p>
          <a:p>
            <a:endParaRPr lang="en-CA" dirty="0">
              <a:latin typeface="+mj-lt"/>
              <a:cs typeface="Times" panose="02020603050405020304" pitchFamily="18" charset="0"/>
            </a:endParaRPr>
          </a:p>
        </p:txBody>
      </p:sp>
      <p:sp>
        <p:nvSpPr>
          <p:cNvPr id="8" name="Content Placeholder 7"/>
          <p:cNvSpPr>
            <a:spLocks noGrp="1"/>
          </p:cNvSpPr>
          <p:nvPr>
            <p:ph sz="quarter" idx="4"/>
          </p:nvPr>
        </p:nvSpPr>
        <p:spPr>
          <a:xfrm>
            <a:off x="4645025" y="1811867"/>
            <a:ext cx="3764575" cy="4682533"/>
          </a:xfrm>
        </p:spPr>
        <p:txBody>
          <a:bodyPr/>
          <a:lstStyle/>
          <a:p>
            <a:r>
              <a:rPr lang="en-CA" sz="1800" dirty="0">
                <a:latin typeface="+mj-lt"/>
                <a:cs typeface="Times" panose="02020603050405020304" pitchFamily="18" charset="0"/>
              </a:rPr>
              <a:t>not attending and/or not holding regular meetings</a:t>
            </a:r>
          </a:p>
          <a:p>
            <a:r>
              <a:rPr lang="en-CA" sz="1800" dirty="0">
                <a:latin typeface="+mj-lt"/>
                <a:cs typeface="Times" panose="02020603050405020304" pitchFamily="18" charset="0"/>
              </a:rPr>
              <a:t>implementing changes without passing a resolution or bylaw</a:t>
            </a:r>
          </a:p>
          <a:p>
            <a:r>
              <a:rPr lang="en-CA" sz="1800" dirty="0">
                <a:latin typeface="+mj-lt"/>
                <a:cs typeface="Times" panose="02020603050405020304" pitchFamily="18" charset="0"/>
              </a:rPr>
              <a:t>lack of meeting minutes or not approved</a:t>
            </a:r>
          </a:p>
          <a:p>
            <a:r>
              <a:rPr lang="en-CA" sz="1800" dirty="0">
                <a:latin typeface="+mj-lt"/>
                <a:cs typeface="Times" panose="02020603050405020304" pitchFamily="18" charset="0"/>
              </a:rPr>
              <a:t>financial information incomplete, inaccurate or not understood</a:t>
            </a:r>
          </a:p>
          <a:p>
            <a:r>
              <a:rPr lang="en-CA" sz="1800" dirty="0">
                <a:latin typeface="+mj-lt"/>
                <a:cs typeface="Times" panose="02020603050405020304" pitchFamily="18" charset="0"/>
              </a:rPr>
              <a:t>information to auditor is late and/or an unsatisfactory opinion</a:t>
            </a:r>
          </a:p>
          <a:p>
            <a:r>
              <a:rPr lang="en-CA" sz="1800" dirty="0">
                <a:latin typeface="+mj-lt"/>
                <a:cs typeface="Times" panose="02020603050405020304" pitchFamily="18" charset="0"/>
              </a:rPr>
              <a:t>lack of training/onboarding for staff, high staff turnover</a:t>
            </a:r>
          </a:p>
          <a:p>
            <a:r>
              <a:rPr lang="en-CA" sz="1800" dirty="0">
                <a:latin typeface="+mj-lt"/>
                <a:cs typeface="Times" panose="02020603050405020304" pitchFamily="18" charset="0"/>
              </a:rPr>
              <a:t>facilities in need of repair</a:t>
            </a:r>
          </a:p>
          <a:p>
            <a:r>
              <a:rPr lang="en-CA" sz="1800" dirty="0">
                <a:latin typeface="+mj-lt"/>
                <a:cs typeface="Times" panose="02020603050405020304" pitchFamily="18" charset="0"/>
              </a:rPr>
              <a:t>not seeking out additional funds or grants</a:t>
            </a:r>
          </a:p>
          <a:p>
            <a:endParaRPr lang="en-CA" dirty="0"/>
          </a:p>
        </p:txBody>
      </p:sp>
    </p:spTree>
    <p:extLst>
      <p:ext uri="{BB962C8B-B14F-4D97-AF65-F5344CB8AC3E}">
        <p14:creationId xmlns:p14="http://schemas.microsoft.com/office/powerpoint/2010/main" val="25304230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4175" y="668338"/>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Meeting Management</a:t>
            </a:r>
            <a:endParaRPr lang="en-US" dirty="0">
              <a:solidFill>
                <a:schemeClr val="tx1"/>
              </a:solidFill>
              <a:effectLst>
                <a:outerShdw blurRad="38100" dist="38100" dir="2700000" algn="tl">
                  <a:srgbClr val="C0C0C0"/>
                </a:outerShdw>
              </a:effectLst>
            </a:endParaRPr>
          </a:p>
        </p:txBody>
      </p:sp>
      <p:sp>
        <p:nvSpPr>
          <p:cNvPr id="36867" name="Rectangle 3"/>
          <p:cNvSpPr>
            <a:spLocks noGrp="1" noChangeArrowheads="1"/>
          </p:cNvSpPr>
          <p:nvPr>
            <p:ph type="body" idx="1"/>
          </p:nvPr>
        </p:nvSpPr>
        <p:spPr>
          <a:xfrm>
            <a:off x="542925" y="1972490"/>
            <a:ext cx="8224838" cy="4580709"/>
          </a:xfrm>
        </p:spPr>
        <p:txBody>
          <a:bodyPr/>
          <a:lstStyle/>
          <a:p>
            <a:pPr eaLnBrk="1" hangingPunct="1"/>
            <a:r>
              <a:rPr lang="en-CA" altLang="en-US" dirty="0">
                <a:latin typeface="+mj-lt"/>
              </a:rPr>
              <a:t>council determines date and time of at least 10 regular meetings per year in their rules of procedure</a:t>
            </a:r>
            <a:endParaRPr lang="en-CA" altLang="en-US" dirty="0">
              <a:solidFill>
                <a:srgbClr val="FF0000"/>
              </a:solidFill>
              <a:latin typeface="+mj-lt"/>
            </a:endParaRPr>
          </a:p>
          <a:p>
            <a:pPr eaLnBrk="1" hangingPunct="1"/>
            <a:r>
              <a:rPr lang="en-CA" altLang="en-US" dirty="0">
                <a:latin typeface="+mj-lt"/>
              </a:rPr>
              <a:t>the mayor may call special meetings</a:t>
            </a:r>
          </a:p>
          <a:p>
            <a:pPr eaLnBrk="1" hangingPunct="1"/>
            <a:r>
              <a:rPr lang="en-CA" altLang="en-US" dirty="0">
                <a:latin typeface="+mj-lt"/>
              </a:rPr>
              <a:t>council meetings are open to the public</a:t>
            </a:r>
          </a:p>
          <a:p>
            <a:pPr eaLnBrk="1" hangingPunct="1"/>
            <a:r>
              <a:rPr lang="en-CA" altLang="en-US" dirty="0"/>
              <a:t>What if a council member misses three consecutive regular council meetings?</a:t>
            </a:r>
          </a:p>
          <a:p>
            <a:pPr eaLnBrk="1" hangingPunct="1"/>
            <a:endParaRPr lang="en-CA" altLang="en-US" dirty="0">
              <a:latin typeface="+mj-lt"/>
            </a:endParaRPr>
          </a:p>
          <a:p>
            <a:pPr eaLnBrk="1" hangingPunct="1"/>
            <a:endParaRPr lang="en-US" altLang="en-US" dirty="0">
              <a:latin typeface="Comic Sans MS" panose="030F0702030302020204" pitchFamily="66" charset="0"/>
            </a:endParaRPr>
          </a:p>
          <a:p>
            <a:pPr lvl="1" eaLnBrk="1" hangingPunct="1"/>
            <a:endParaRPr lang="en-US" altLang="en-US" sz="2400" b="1" dirty="0">
              <a:latin typeface="Comic Sans MS" panose="030F0702030302020204" pitchFamily="66"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4175" y="668338"/>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Meeting Management</a:t>
            </a:r>
            <a:endParaRPr lang="en-US" dirty="0">
              <a:solidFill>
                <a:schemeClr val="tx1"/>
              </a:solidFill>
              <a:effectLst>
                <a:outerShdw blurRad="38100" dist="38100" dir="2700000" algn="tl">
                  <a:srgbClr val="C0C0C0"/>
                </a:outerShdw>
              </a:effectLst>
            </a:endParaRPr>
          </a:p>
        </p:txBody>
      </p:sp>
      <p:sp>
        <p:nvSpPr>
          <p:cNvPr id="36867" name="Rectangle 3"/>
          <p:cNvSpPr>
            <a:spLocks noGrp="1" noChangeArrowheads="1"/>
          </p:cNvSpPr>
          <p:nvPr>
            <p:ph type="body" idx="1"/>
          </p:nvPr>
        </p:nvSpPr>
        <p:spPr>
          <a:xfrm>
            <a:off x="542925" y="1972490"/>
            <a:ext cx="8224838" cy="4580709"/>
          </a:xfrm>
        </p:spPr>
        <p:txBody>
          <a:bodyPr/>
          <a:lstStyle/>
          <a:p>
            <a:pPr marL="0" indent="0" eaLnBrk="1" hangingPunct="1">
              <a:buNone/>
            </a:pPr>
            <a:r>
              <a:rPr lang="en-CA" altLang="en-US" b="1" dirty="0">
                <a:latin typeface="+mj-lt"/>
              </a:rPr>
              <a:t>Definition:</a:t>
            </a:r>
          </a:p>
          <a:p>
            <a:pPr eaLnBrk="1" hangingPunct="1"/>
            <a:r>
              <a:rPr lang="en-CA" altLang="en-US" sz="3000" dirty="0">
                <a:latin typeface="+mj-lt"/>
              </a:rPr>
              <a:t>“Council meeting” means a regular or special meeting of council, but does not include a public meeting held by a council:</a:t>
            </a:r>
            <a:endParaRPr lang="en-CA" altLang="en-US" sz="3000" dirty="0">
              <a:solidFill>
                <a:srgbClr val="FF0000"/>
              </a:solidFill>
              <a:latin typeface="+mj-lt"/>
            </a:endParaRPr>
          </a:p>
          <a:p>
            <a:pPr marL="895350" eaLnBrk="1" hangingPunct="1">
              <a:buFont typeface="Courier New" panose="02070309020205020404" pitchFamily="49" charset="0"/>
              <a:buChar char="o"/>
            </a:pPr>
            <a:r>
              <a:rPr lang="en-CA" altLang="en-US" sz="2800" dirty="0"/>
              <a:t>where a council is required by legislation to hold a public meeting, s. 130 of the act outlines the requirements</a:t>
            </a:r>
          </a:p>
          <a:p>
            <a:pPr lvl="2" eaLnBrk="1" hangingPunct="1"/>
            <a:r>
              <a:rPr lang="en-CA" altLang="en-US" sz="2000" dirty="0"/>
              <a:t>For example, before adopting the annual management plan the council must hold a public meeting in respect of it (s. 147(1) of the act).</a:t>
            </a:r>
          </a:p>
          <a:p>
            <a:pPr eaLnBrk="1" hangingPunct="1"/>
            <a:endParaRPr lang="en-CA" altLang="en-US" dirty="0">
              <a:latin typeface="+mj-lt"/>
            </a:endParaRPr>
          </a:p>
          <a:p>
            <a:pPr eaLnBrk="1" hangingPunct="1"/>
            <a:endParaRPr lang="en-US" altLang="en-US" dirty="0">
              <a:latin typeface="Comic Sans MS" panose="030F0702030302020204" pitchFamily="66" charset="0"/>
            </a:endParaRPr>
          </a:p>
          <a:p>
            <a:pPr lvl="1" eaLnBrk="1" hangingPunct="1"/>
            <a:endParaRPr lang="en-US" altLang="en-US" sz="2400" b="1" dirty="0">
              <a:latin typeface="Comic Sans MS" panose="030F0702030302020204" pitchFamily="66" charset="0"/>
            </a:endParaRPr>
          </a:p>
        </p:txBody>
      </p:sp>
    </p:spTree>
    <p:extLst>
      <p:ext uri="{BB962C8B-B14F-4D97-AF65-F5344CB8AC3E}">
        <p14:creationId xmlns:p14="http://schemas.microsoft.com/office/powerpoint/2010/main" val="9501371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74663" y="698500"/>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Meeting Management</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23555" name="Rectangle 3"/>
          <p:cNvSpPr>
            <a:spLocks noGrp="1" noChangeArrowheads="1"/>
          </p:cNvSpPr>
          <p:nvPr>
            <p:ph type="body" idx="1"/>
          </p:nvPr>
        </p:nvSpPr>
        <p:spPr>
          <a:xfrm>
            <a:off x="436563" y="1646238"/>
            <a:ext cx="8453437" cy="4745037"/>
          </a:xfrm>
        </p:spPr>
        <p:txBody>
          <a:bodyPr/>
          <a:lstStyle/>
          <a:p>
            <a:pPr marL="0" indent="0" eaLnBrk="1" hangingPunct="1">
              <a:buFontTx/>
              <a:buNone/>
              <a:defRPr/>
            </a:pPr>
            <a:r>
              <a:rPr lang="en-CA" b="1" dirty="0"/>
              <a:t>Duties of CAO</a:t>
            </a:r>
          </a:p>
          <a:p>
            <a:pPr lvl="1" eaLnBrk="1" hangingPunct="1">
              <a:defRPr/>
            </a:pPr>
            <a:r>
              <a:rPr lang="en-CA" sz="3200" dirty="0"/>
              <a:t>prepares and distributes agenda</a:t>
            </a:r>
          </a:p>
          <a:p>
            <a:pPr lvl="1" eaLnBrk="1" hangingPunct="1">
              <a:defRPr/>
            </a:pPr>
            <a:r>
              <a:rPr lang="en-CA" sz="3200" dirty="0"/>
              <a:t>prepares and presents financial statements </a:t>
            </a:r>
          </a:p>
          <a:p>
            <a:pPr lvl="1" eaLnBrk="1" hangingPunct="1">
              <a:defRPr/>
            </a:pPr>
            <a:r>
              <a:rPr lang="en-CA" sz="3200" dirty="0"/>
              <a:t>requests approval of payables</a:t>
            </a:r>
          </a:p>
          <a:p>
            <a:pPr lvl="1" eaLnBrk="1" hangingPunct="1">
              <a:defRPr/>
            </a:pPr>
            <a:r>
              <a:rPr lang="en-CA" sz="3200" dirty="0"/>
              <a:t>presents correspondence</a:t>
            </a:r>
          </a:p>
          <a:p>
            <a:pPr lvl="1" eaLnBrk="1" hangingPunct="1">
              <a:defRPr/>
            </a:pPr>
            <a:r>
              <a:rPr lang="en-CA" sz="3200" dirty="0"/>
              <a:t>provides well researched reports</a:t>
            </a:r>
          </a:p>
          <a:p>
            <a:pPr lvl="1" eaLnBrk="1" hangingPunct="1">
              <a:defRPr/>
            </a:pPr>
            <a:r>
              <a:rPr lang="en-CA" sz="3200" dirty="0"/>
              <a:t>records minutes and resolutions </a:t>
            </a:r>
            <a:endParaRPr lang="en-US" sz="3200" dirty="0"/>
          </a:p>
          <a:p>
            <a:pPr eaLnBrk="1" hangingPunct="1">
              <a:defRPr/>
            </a:pPr>
            <a:endParaRPr lang="en-US" dirty="0">
              <a:latin typeface="Comic Sans MS" pitchFamily="66" charset="0"/>
            </a:endParaRPr>
          </a:p>
          <a:p>
            <a:pPr eaLnBrk="1" hangingPunct="1">
              <a:defRPr/>
            </a:pPr>
            <a:endParaRPr lang="en-US" sz="3600" dirty="0">
              <a:latin typeface="Comic Sans MS" pitchFamily="66" charset="0"/>
            </a:endParaRPr>
          </a:p>
          <a:p>
            <a:pPr lvl="1" eaLnBrk="1" hangingPunct="1">
              <a:defRPr/>
            </a:pPr>
            <a:endParaRPr lang="en-US" b="1" dirty="0">
              <a:latin typeface="Comic Sans MS" pitchFamily="66"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34975" y="668338"/>
            <a:ext cx="8229600" cy="1143000"/>
          </a:xfrm>
        </p:spPr>
        <p:txBody>
          <a:bodyPr/>
          <a:lstStyle/>
          <a:p>
            <a:pPr eaLnBrk="1" hangingPunct="1">
              <a:defRPr/>
            </a:pPr>
            <a:r>
              <a:rPr lang="en-CA" dirty="0">
                <a:solidFill>
                  <a:schemeClr val="tx1"/>
                </a:solidFill>
                <a:effectLst>
                  <a:outerShdw blurRad="38100" dist="38100" dir="2700000" algn="tl">
                    <a:srgbClr val="000000">
                      <a:alpha val="43137"/>
                    </a:srgbClr>
                  </a:outerShdw>
                </a:effectLst>
              </a:rPr>
              <a:t>Meeting Management</a:t>
            </a:r>
            <a:endParaRPr lang="en-US" dirty="0">
              <a:solidFill>
                <a:schemeClr val="tx1"/>
              </a:solidFill>
              <a:effectLst>
                <a:outerShdw blurRad="38100" dist="38100" dir="2700000" algn="tl">
                  <a:srgbClr val="000000">
                    <a:alpha val="43137"/>
                  </a:srgbClr>
                </a:outerShdw>
              </a:effectLst>
            </a:endParaRPr>
          </a:p>
        </p:txBody>
      </p:sp>
      <p:sp>
        <p:nvSpPr>
          <p:cNvPr id="24579" name="Rectangle 3"/>
          <p:cNvSpPr>
            <a:spLocks noGrp="1" noChangeArrowheads="1"/>
          </p:cNvSpPr>
          <p:nvPr>
            <p:ph type="body" idx="1"/>
          </p:nvPr>
        </p:nvSpPr>
        <p:spPr>
          <a:xfrm>
            <a:off x="356413" y="1811338"/>
            <a:ext cx="8482788" cy="4809201"/>
          </a:xfrm>
        </p:spPr>
        <p:txBody>
          <a:bodyPr/>
          <a:lstStyle/>
          <a:p>
            <a:pPr marL="60325" indent="-60325" eaLnBrk="1" hangingPunct="1">
              <a:buFontTx/>
              <a:buNone/>
              <a:defRPr/>
            </a:pPr>
            <a:r>
              <a:rPr lang="en-CA" b="1" dirty="0">
                <a:latin typeface="+mj-lt"/>
              </a:rPr>
              <a:t>Duties of Council Members</a:t>
            </a:r>
          </a:p>
          <a:p>
            <a:pPr lvl="1" eaLnBrk="1" hangingPunct="1">
              <a:defRPr/>
            </a:pPr>
            <a:r>
              <a:rPr lang="en-CA" sz="2400" dirty="0">
                <a:latin typeface="+mj-lt"/>
              </a:rPr>
              <a:t>attend all council meetings and other bodies appointed to by council</a:t>
            </a:r>
          </a:p>
          <a:p>
            <a:pPr lvl="1" eaLnBrk="1" hangingPunct="1">
              <a:defRPr/>
            </a:pPr>
            <a:r>
              <a:rPr lang="en-CA" sz="2400" dirty="0">
                <a:latin typeface="+mj-lt"/>
              </a:rPr>
              <a:t>participate fully in discussions</a:t>
            </a:r>
          </a:p>
          <a:p>
            <a:pPr lvl="1" eaLnBrk="1" hangingPunct="1">
              <a:defRPr/>
            </a:pPr>
            <a:r>
              <a:rPr lang="en-CA" sz="2400" dirty="0">
                <a:latin typeface="+mj-lt"/>
              </a:rPr>
              <a:t>represent concerns and views of the community</a:t>
            </a:r>
          </a:p>
          <a:p>
            <a:pPr lvl="1" eaLnBrk="1" hangingPunct="1">
              <a:defRPr/>
            </a:pPr>
            <a:r>
              <a:rPr lang="en-CA" sz="2400" dirty="0">
                <a:latin typeface="+mj-lt"/>
              </a:rPr>
              <a:t>behave in a respectful and orderly manner and comply with the council member’s code of conduct and respectful workplace policy</a:t>
            </a:r>
          </a:p>
          <a:p>
            <a:pPr lvl="1" eaLnBrk="1" hangingPunct="1">
              <a:defRPr/>
            </a:pPr>
            <a:r>
              <a:rPr lang="en-CA" sz="2400" dirty="0">
                <a:latin typeface="+mj-lt"/>
              </a:rPr>
              <a:t>keep matters confidential until discussed at a meeting open to the public</a:t>
            </a:r>
          </a:p>
          <a:p>
            <a:pPr lvl="1" eaLnBrk="1" hangingPunct="1">
              <a:defRPr/>
            </a:pPr>
            <a:r>
              <a:rPr lang="en-CA" sz="2400" dirty="0">
                <a:latin typeface="+mj-lt"/>
              </a:rPr>
              <a:t>consider well-being and interests of community</a:t>
            </a:r>
            <a:endParaRPr lang="en-US" sz="2400" dirty="0">
              <a:latin typeface="+mj-lt"/>
            </a:endParaRPr>
          </a:p>
          <a:p>
            <a:pPr eaLnBrk="1" hangingPunct="1">
              <a:defRPr/>
            </a:pPr>
            <a:endParaRPr lang="en-US" sz="3600" dirty="0">
              <a:latin typeface="Comic Sans MS" pitchFamily="66" charset="0"/>
            </a:endParaRPr>
          </a:p>
          <a:p>
            <a:pPr lvl="1" eaLnBrk="1" hangingPunct="1">
              <a:defRPr/>
            </a:pPr>
            <a:endParaRPr lang="en-US" b="1" dirty="0">
              <a:latin typeface="Comic Sans MS" pitchFamily="66"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632074"/>
            <a:ext cx="8229600" cy="1143000"/>
          </a:xfrm>
        </p:spPr>
        <p:txBody>
          <a:bodyPr/>
          <a:lstStyle/>
          <a:p>
            <a:r>
              <a:rPr lang="en-CA" dirty="0">
                <a:solidFill>
                  <a:schemeClr val="tx1"/>
                </a:solidFill>
              </a:rPr>
              <a:t>Meeting Management</a:t>
            </a:r>
          </a:p>
        </p:txBody>
      </p:sp>
      <p:sp>
        <p:nvSpPr>
          <p:cNvPr id="3" name="Content Placeholder 2"/>
          <p:cNvSpPr>
            <a:spLocks noGrp="1"/>
          </p:cNvSpPr>
          <p:nvPr>
            <p:ph idx="1"/>
          </p:nvPr>
        </p:nvSpPr>
        <p:spPr>
          <a:xfrm>
            <a:off x="602050" y="1573474"/>
            <a:ext cx="8196350" cy="5187326"/>
          </a:xfrm>
        </p:spPr>
        <p:txBody>
          <a:bodyPr/>
          <a:lstStyle/>
          <a:p>
            <a:pPr marL="0" indent="0">
              <a:buNone/>
            </a:pPr>
            <a:r>
              <a:rPr lang="en-CA" sz="3000" b="1" dirty="0"/>
              <a:t>Regular Council Meeting Agenda Items:</a:t>
            </a:r>
          </a:p>
          <a:p>
            <a:pPr marL="985838" indent="-358775">
              <a:buFont typeface="Courier New" panose="02070309020205020404" pitchFamily="49" charset="0"/>
              <a:buChar char="o"/>
            </a:pPr>
            <a:r>
              <a:rPr lang="en-CA" sz="2000" dirty="0"/>
              <a:t>Meeting Called to Order</a:t>
            </a:r>
          </a:p>
          <a:p>
            <a:pPr marL="985838" indent="-358775">
              <a:buFont typeface="Courier New" panose="02070309020205020404" pitchFamily="49" charset="0"/>
              <a:buChar char="o"/>
            </a:pPr>
            <a:r>
              <a:rPr lang="en-CA" sz="2000" dirty="0"/>
              <a:t>Approval of Agenda</a:t>
            </a:r>
          </a:p>
          <a:p>
            <a:pPr marL="985838" indent="-358775">
              <a:buFont typeface="Courier New" panose="02070309020205020404" pitchFamily="49" charset="0"/>
              <a:buChar char="o"/>
            </a:pPr>
            <a:r>
              <a:rPr lang="en-CA" sz="2000" dirty="0"/>
              <a:t>Reading and Approval of Prior Meeting Minutes</a:t>
            </a:r>
          </a:p>
          <a:p>
            <a:pPr marL="985838" indent="-358775">
              <a:buFont typeface="Courier New" panose="02070309020205020404" pitchFamily="49" charset="0"/>
              <a:buChar char="o"/>
            </a:pPr>
            <a:r>
              <a:rPr lang="en-CA" sz="2000" dirty="0"/>
              <a:t>Delegation or Guests</a:t>
            </a:r>
          </a:p>
          <a:p>
            <a:pPr marL="985838" indent="-358775">
              <a:buFont typeface="Courier New" panose="02070309020205020404" pitchFamily="49" charset="0"/>
              <a:buChar char="o"/>
            </a:pPr>
            <a:r>
              <a:rPr lang="en-CA" sz="2000" dirty="0"/>
              <a:t>Reading and Approval of Current Financial Statements (including receivables/payables listings and bank reconciliation)</a:t>
            </a:r>
          </a:p>
          <a:p>
            <a:pPr marL="985838" indent="-358775">
              <a:buFont typeface="Courier New" panose="02070309020205020404" pitchFamily="49" charset="0"/>
              <a:buChar char="o"/>
            </a:pPr>
            <a:r>
              <a:rPr lang="en-CA" sz="2000" dirty="0"/>
              <a:t>Approval of Bills (1. Recurring and 2. New Bills)</a:t>
            </a:r>
          </a:p>
          <a:p>
            <a:pPr marL="985838" indent="-358775">
              <a:buFont typeface="Courier New" panose="02070309020205020404" pitchFamily="49" charset="0"/>
              <a:buChar char="o"/>
            </a:pPr>
            <a:r>
              <a:rPr lang="en-CA" sz="2000" dirty="0"/>
              <a:t>Correspondence</a:t>
            </a:r>
          </a:p>
          <a:p>
            <a:pPr marL="985838" indent="-358775">
              <a:buFont typeface="Courier New" panose="02070309020205020404" pitchFamily="49" charset="0"/>
              <a:buChar char="o"/>
            </a:pPr>
            <a:r>
              <a:rPr lang="en-CA" sz="2000" dirty="0"/>
              <a:t>Reports from Committee/Program Areas</a:t>
            </a:r>
          </a:p>
          <a:p>
            <a:pPr marL="985838" indent="-358775">
              <a:buFont typeface="Courier New" panose="02070309020205020404" pitchFamily="49" charset="0"/>
              <a:buChar char="o"/>
            </a:pPr>
            <a:r>
              <a:rPr lang="en-CA" sz="2000" dirty="0"/>
              <a:t>Unfinished Business</a:t>
            </a:r>
          </a:p>
          <a:p>
            <a:pPr marL="985838" indent="-358775">
              <a:buFont typeface="Courier New" panose="02070309020205020404" pitchFamily="49" charset="0"/>
              <a:buChar char="o"/>
            </a:pPr>
            <a:r>
              <a:rPr lang="en-CA" sz="2000" dirty="0"/>
              <a:t>New Business</a:t>
            </a:r>
          </a:p>
          <a:p>
            <a:pPr marL="985838" indent="-358775">
              <a:buFont typeface="Courier New" panose="02070309020205020404" pitchFamily="49" charset="0"/>
              <a:buChar char="o"/>
            </a:pPr>
            <a:r>
              <a:rPr lang="en-CA" sz="2000" dirty="0"/>
              <a:t>Adjournment</a:t>
            </a:r>
          </a:p>
          <a:p>
            <a:pPr marL="985838" indent="-358775">
              <a:buFont typeface="Courier New" panose="02070309020205020404" pitchFamily="49" charset="0"/>
              <a:buChar char="o"/>
            </a:pPr>
            <a:endParaRPr lang="en-CA" sz="2400" dirty="0"/>
          </a:p>
        </p:txBody>
      </p:sp>
    </p:spTree>
    <p:extLst>
      <p:ext uri="{BB962C8B-B14F-4D97-AF65-F5344CB8AC3E}">
        <p14:creationId xmlns:p14="http://schemas.microsoft.com/office/powerpoint/2010/main" val="23398970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44500" y="800100"/>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Meeting Management</a:t>
            </a:r>
            <a:endParaRPr lang="en-US" dirty="0">
              <a:solidFill>
                <a:schemeClr val="tx1"/>
              </a:solidFill>
              <a:effectLst>
                <a:outerShdw blurRad="38100" dist="38100" dir="2700000" algn="tl">
                  <a:srgbClr val="C0C0C0"/>
                </a:outerShdw>
              </a:effectLst>
            </a:endParaRPr>
          </a:p>
        </p:txBody>
      </p:sp>
      <p:sp>
        <p:nvSpPr>
          <p:cNvPr id="25603" name="Rectangle 3"/>
          <p:cNvSpPr>
            <a:spLocks noGrp="1" noChangeArrowheads="1"/>
          </p:cNvSpPr>
          <p:nvPr>
            <p:ph type="body" idx="1"/>
          </p:nvPr>
        </p:nvSpPr>
        <p:spPr>
          <a:xfrm>
            <a:off x="658776" y="1943100"/>
            <a:ext cx="8154024" cy="4839300"/>
          </a:xfrm>
        </p:spPr>
        <p:txBody>
          <a:bodyPr/>
          <a:lstStyle/>
          <a:p>
            <a:pPr eaLnBrk="1" hangingPunct="1">
              <a:buFontTx/>
              <a:buNone/>
              <a:defRPr/>
            </a:pPr>
            <a:r>
              <a:rPr lang="en-CA" b="1" dirty="0">
                <a:latin typeface="+mj-lt"/>
              </a:rPr>
              <a:t>Additional Duties of the Mayor</a:t>
            </a:r>
          </a:p>
          <a:p>
            <a:pPr lvl="1" eaLnBrk="1" hangingPunct="1">
              <a:defRPr/>
            </a:pPr>
            <a:r>
              <a:rPr lang="en-CA" sz="3200" dirty="0">
                <a:latin typeface="+mj-lt"/>
              </a:rPr>
              <a:t>chair the meeting</a:t>
            </a:r>
          </a:p>
          <a:p>
            <a:pPr lvl="1" eaLnBrk="1" hangingPunct="1">
              <a:defRPr/>
            </a:pPr>
            <a:r>
              <a:rPr lang="en-CA" sz="3200" dirty="0">
                <a:latin typeface="+mj-lt"/>
              </a:rPr>
              <a:t>ensure there is a quorum </a:t>
            </a:r>
          </a:p>
          <a:p>
            <a:pPr lvl="1" eaLnBrk="1" hangingPunct="1">
              <a:defRPr/>
            </a:pPr>
            <a:r>
              <a:rPr lang="en-CA" sz="3200" dirty="0">
                <a:latin typeface="+mj-lt"/>
              </a:rPr>
              <a:t>conduct an orderly meeting</a:t>
            </a:r>
          </a:p>
          <a:p>
            <a:pPr lvl="1" eaLnBrk="1" hangingPunct="1">
              <a:defRPr/>
            </a:pPr>
            <a:r>
              <a:rPr lang="en-CA" sz="3200" dirty="0">
                <a:latin typeface="+mj-lt"/>
              </a:rPr>
              <a:t>ensure everyone has a chance to speak</a:t>
            </a:r>
          </a:p>
          <a:p>
            <a:pPr lvl="1" eaLnBrk="1" hangingPunct="1">
              <a:defRPr/>
            </a:pPr>
            <a:r>
              <a:rPr lang="en-CA" sz="3200" dirty="0">
                <a:latin typeface="+mj-lt"/>
              </a:rPr>
              <a:t>ensure decisions are made by resolution, carried by a majority vote</a:t>
            </a:r>
          </a:p>
          <a:p>
            <a:pPr lvl="1" eaLnBrk="1" hangingPunct="1">
              <a:defRPr/>
            </a:pPr>
            <a:r>
              <a:rPr lang="en-CA" sz="3200" dirty="0">
                <a:latin typeface="+mj-lt"/>
              </a:rPr>
              <a:t>provide leadership and direction</a:t>
            </a:r>
            <a:endParaRPr lang="en-US" sz="3200" i="1" u="sng" dirty="0">
              <a:latin typeface="Comic Sans MS" pitchFamily="66" charset="0"/>
            </a:endParaRPr>
          </a:p>
          <a:p>
            <a:pPr eaLnBrk="1" hangingPunct="1">
              <a:defRPr/>
            </a:pPr>
            <a:endParaRPr lang="en-US" dirty="0">
              <a:latin typeface="Comic Sans MS" pitchFamily="66" charset="0"/>
            </a:endParaRPr>
          </a:p>
          <a:p>
            <a:pPr eaLnBrk="1" hangingPunct="1">
              <a:defRPr/>
            </a:pPr>
            <a:endParaRPr lang="en-US" sz="3600" dirty="0">
              <a:latin typeface="Comic Sans MS" pitchFamily="66" charset="0"/>
            </a:endParaRPr>
          </a:p>
          <a:p>
            <a:pPr lvl="1" eaLnBrk="1" hangingPunct="1">
              <a:defRPr/>
            </a:pPr>
            <a:endParaRPr lang="en-US" b="1" dirty="0">
              <a:latin typeface="Comic Sans MS" pitchFamily="66"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54013" y="565150"/>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Decision Making</a:t>
            </a:r>
            <a:endParaRPr lang="en-US" dirty="0">
              <a:solidFill>
                <a:schemeClr val="tx1"/>
              </a:solidFill>
              <a:effectLst>
                <a:outerShdw blurRad="38100" dist="38100" dir="2700000" algn="tl">
                  <a:srgbClr val="C0C0C0"/>
                </a:outerShdw>
              </a:effectLst>
            </a:endParaRPr>
          </a:p>
        </p:txBody>
      </p:sp>
      <p:sp>
        <p:nvSpPr>
          <p:cNvPr id="40963" name="Rectangle 3"/>
          <p:cNvSpPr>
            <a:spLocks noGrp="1" noChangeArrowheads="1"/>
          </p:cNvSpPr>
          <p:nvPr>
            <p:ph type="body" idx="1"/>
          </p:nvPr>
        </p:nvSpPr>
        <p:spPr>
          <a:xfrm>
            <a:off x="560387" y="1557321"/>
            <a:ext cx="8297898" cy="5013161"/>
          </a:xfrm>
        </p:spPr>
        <p:txBody>
          <a:bodyPr/>
          <a:lstStyle/>
          <a:p>
            <a:pPr eaLnBrk="1" hangingPunct="1"/>
            <a:r>
              <a:rPr lang="en-CA" altLang="en-US" sz="2600" dirty="0"/>
              <a:t>council may act only by resolution or bylaw</a:t>
            </a:r>
          </a:p>
          <a:p>
            <a:pPr eaLnBrk="1" hangingPunct="1"/>
            <a:r>
              <a:rPr lang="en-CA" altLang="en-US" sz="2600" dirty="0"/>
              <a:t>every member of council must vote </a:t>
            </a:r>
          </a:p>
          <a:p>
            <a:pPr eaLnBrk="1" hangingPunct="1"/>
            <a:r>
              <a:rPr lang="en-CA" altLang="en-US" sz="2600" dirty="0"/>
              <a:t>resolutions are an expression of council decisions</a:t>
            </a:r>
          </a:p>
          <a:p>
            <a:pPr lvl="1" eaLnBrk="1" hangingPunct="1"/>
            <a:r>
              <a:rPr lang="en-CA" altLang="en-US" sz="2400" dirty="0"/>
              <a:t>require a mover, seconder and a vote</a:t>
            </a:r>
          </a:p>
          <a:p>
            <a:pPr eaLnBrk="1" hangingPunct="1"/>
            <a:r>
              <a:rPr lang="en-CA" altLang="en-US" sz="2600" dirty="0"/>
              <a:t>bylaws are required when specified by legislation</a:t>
            </a:r>
          </a:p>
          <a:p>
            <a:pPr lvl="1" eaLnBrk="1" hangingPunct="1"/>
            <a:r>
              <a:rPr lang="en-CA" altLang="en-US" sz="2400" dirty="0"/>
              <a:t>require three readings (done at minimum of two council meetings)</a:t>
            </a:r>
          </a:p>
          <a:p>
            <a:pPr eaLnBrk="1" hangingPunct="1"/>
            <a:r>
              <a:rPr lang="en-US" altLang="en-US" sz="2600" dirty="0"/>
              <a:t>unincorporated communities must file with the minister each resolution and bylaw</a:t>
            </a:r>
          </a:p>
          <a:p>
            <a:pPr eaLnBrk="1" hangingPunct="1"/>
            <a:r>
              <a:rPr lang="en-US" altLang="en-US" sz="2600" dirty="0"/>
              <a:t>incorporated communities pass bylaws under their own authority</a:t>
            </a:r>
          </a:p>
          <a:p>
            <a:pPr eaLnBrk="1" hangingPunct="1"/>
            <a:endParaRPr lang="en-US" altLang="en-US" dirty="0">
              <a:latin typeface="Comic Sans MS" panose="030F0702030302020204" pitchFamily="66" charset="0"/>
            </a:endParaRPr>
          </a:p>
          <a:p>
            <a:pPr eaLnBrk="1" hangingPunct="1"/>
            <a:endParaRPr lang="en-US" altLang="en-US" sz="3600" dirty="0">
              <a:latin typeface="Comic Sans MS" panose="030F0702030302020204" pitchFamily="66" charset="0"/>
            </a:endParaRPr>
          </a:p>
          <a:p>
            <a:pPr lvl="1" eaLnBrk="1" hangingPunct="1"/>
            <a:endParaRPr lang="en-US" altLang="en-US" b="1" dirty="0">
              <a:latin typeface="Comic Sans MS" panose="030F0702030302020204" pitchFamily="66"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54013" y="565150"/>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Decision Making</a:t>
            </a:r>
            <a:endParaRPr lang="en-US" dirty="0">
              <a:solidFill>
                <a:schemeClr val="tx1"/>
              </a:solidFill>
              <a:effectLst>
                <a:outerShdw blurRad="38100" dist="38100" dir="2700000" algn="tl">
                  <a:srgbClr val="C0C0C0"/>
                </a:outerShdw>
              </a:effectLst>
            </a:endParaRPr>
          </a:p>
        </p:txBody>
      </p:sp>
      <p:sp>
        <p:nvSpPr>
          <p:cNvPr id="40963" name="Rectangle 3"/>
          <p:cNvSpPr>
            <a:spLocks noGrp="1" noChangeArrowheads="1"/>
          </p:cNvSpPr>
          <p:nvPr>
            <p:ph type="body" idx="1"/>
          </p:nvPr>
        </p:nvSpPr>
        <p:spPr>
          <a:xfrm>
            <a:off x="354013" y="1453626"/>
            <a:ext cx="8435974" cy="5116855"/>
          </a:xfrm>
        </p:spPr>
        <p:txBody>
          <a:bodyPr/>
          <a:lstStyle/>
          <a:p>
            <a:pPr marL="0" indent="0" eaLnBrk="1" hangingPunct="1">
              <a:buNone/>
            </a:pPr>
            <a:r>
              <a:rPr lang="en-CA" altLang="en-US" b="1" dirty="0"/>
              <a:t>Resolutions:</a:t>
            </a:r>
          </a:p>
          <a:p>
            <a:pPr eaLnBrk="1" hangingPunct="1"/>
            <a:r>
              <a:rPr lang="en-CA" altLang="en-US" dirty="0"/>
              <a:t>routine, administrative or one-time specific matters</a:t>
            </a:r>
          </a:p>
          <a:p>
            <a:pPr eaLnBrk="1" hangingPunct="1"/>
            <a:r>
              <a:rPr lang="en-CA" altLang="en-US" dirty="0"/>
              <a:t>official and legal decision of council</a:t>
            </a:r>
          </a:p>
          <a:p>
            <a:pPr eaLnBrk="1" hangingPunct="1"/>
            <a:r>
              <a:rPr lang="en-CA" altLang="en-US" dirty="0"/>
              <a:t>minutes reflect whether Carried or Defeated</a:t>
            </a:r>
          </a:p>
          <a:p>
            <a:pPr lvl="1" eaLnBrk="1" hangingPunct="1"/>
            <a:r>
              <a:rPr lang="en-CA" altLang="en-US" dirty="0"/>
              <a:t>carried means approved and is legally binding otherwise it is defeated</a:t>
            </a:r>
          </a:p>
          <a:p>
            <a:pPr lvl="2" eaLnBrk="1" hangingPunct="1"/>
            <a:r>
              <a:rPr lang="en-CA" altLang="en-US" dirty="0"/>
              <a:t>For example:</a:t>
            </a:r>
          </a:p>
          <a:p>
            <a:pPr lvl="3" eaLnBrk="1" hangingPunct="1"/>
            <a:r>
              <a:rPr lang="en-CA" altLang="en-US" dirty="0"/>
              <a:t>WHEREAS the agenda has been reviewed. BE IT RESOLVED that the agenda be amended to include waste disposal discussion under New Business. CARRIED.</a:t>
            </a:r>
          </a:p>
          <a:p>
            <a:pPr eaLnBrk="1" hangingPunct="1"/>
            <a:endParaRPr lang="en-US" altLang="en-US" i="1" u="sng" dirty="0"/>
          </a:p>
          <a:p>
            <a:pPr eaLnBrk="1" hangingPunct="1"/>
            <a:endParaRPr lang="en-US" altLang="en-US" dirty="0">
              <a:latin typeface="Comic Sans MS" panose="030F0702030302020204" pitchFamily="66" charset="0"/>
            </a:endParaRPr>
          </a:p>
          <a:p>
            <a:pPr eaLnBrk="1" hangingPunct="1"/>
            <a:endParaRPr lang="en-US" altLang="en-US" sz="3600" dirty="0">
              <a:latin typeface="Comic Sans MS" panose="030F0702030302020204" pitchFamily="66" charset="0"/>
            </a:endParaRPr>
          </a:p>
          <a:p>
            <a:pPr lvl="1" eaLnBrk="1" hangingPunct="1"/>
            <a:endParaRPr lang="en-US" altLang="en-US" b="1" dirty="0">
              <a:latin typeface="Comic Sans MS" panose="030F0702030302020204" pitchFamily="66" charset="0"/>
            </a:endParaRPr>
          </a:p>
        </p:txBody>
      </p:sp>
    </p:spTree>
    <p:extLst>
      <p:ext uri="{BB962C8B-B14F-4D97-AF65-F5344CB8AC3E}">
        <p14:creationId xmlns:p14="http://schemas.microsoft.com/office/powerpoint/2010/main" val="13737956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54013" y="565150"/>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Decision Making</a:t>
            </a:r>
            <a:endParaRPr lang="en-US" dirty="0">
              <a:solidFill>
                <a:schemeClr val="tx1"/>
              </a:solidFill>
              <a:effectLst>
                <a:outerShdw blurRad="38100" dist="38100" dir="2700000" algn="tl">
                  <a:srgbClr val="C0C0C0"/>
                </a:outerShdw>
              </a:effectLst>
            </a:endParaRPr>
          </a:p>
        </p:txBody>
      </p:sp>
      <p:sp>
        <p:nvSpPr>
          <p:cNvPr id="40963" name="Rectangle 3"/>
          <p:cNvSpPr>
            <a:spLocks noGrp="1" noChangeArrowheads="1"/>
          </p:cNvSpPr>
          <p:nvPr>
            <p:ph type="body" idx="1"/>
          </p:nvPr>
        </p:nvSpPr>
        <p:spPr>
          <a:xfrm>
            <a:off x="363878" y="1547894"/>
            <a:ext cx="8525597" cy="4956601"/>
          </a:xfrm>
        </p:spPr>
        <p:txBody>
          <a:bodyPr/>
          <a:lstStyle/>
          <a:p>
            <a:pPr marL="0" indent="0" eaLnBrk="1" hangingPunct="1">
              <a:buNone/>
            </a:pPr>
            <a:r>
              <a:rPr lang="en-CA" altLang="en-US" sz="2800" b="1" dirty="0"/>
              <a:t>Bylaws:</a:t>
            </a:r>
          </a:p>
          <a:p>
            <a:pPr eaLnBrk="1" hangingPunct="1"/>
            <a:r>
              <a:rPr lang="en-GB" sz="2800" dirty="0"/>
              <a:t>needed for matters that have a long-term or broad impact on the public</a:t>
            </a:r>
          </a:p>
          <a:p>
            <a:pPr eaLnBrk="1" hangingPunct="1"/>
            <a:r>
              <a:rPr lang="en-GB" sz="2800" dirty="0"/>
              <a:t>provide good and fair government</a:t>
            </a:r>
          </a:p>
          <a:p>
            <a:pPr eaLnBrk="1" hangingPunct="1"/>
            <a:r>
              <a:rPr lang="en-GB" sz="2800" dirty="0"/>
              <a:t>develop and maintain safe and viable communities</a:t>
            </a:r>
          </a:p>
          <a:p>
            <a:pPr eaLnBrk="1" hangingPunct="1"/>
            <a:r>
              <a:rPr lang="en-CA" altLang="en-US" sz="2800" dirty="0"/>
              <a:t>spheres of jurisdiction (s. 29(1) of the act)</a:t>
            </a:r>
          </a:p>
          <a:p>
            <a:pPr eaLnBrk="1" hangingPunct="1"/>
            <a:r>
              <a:rPr lang="en-CA" altLang="en-US" sz="2800" dirty="0"/>
              <a:t>public interest</a:t>
            </a:r>
          </a:p>
          <a:p>
            <a:pPr marL="0" indent="0" eaLnBrk="1" hangingPunct="1">
              <a:buNone/>
            </a:pPr>
            <a:endParaRPr lang="en-CA" altLang="en-US" sz="1000" dirty="0"/>
          </a:p>
          <a:p>
            <a:pPr marL="0" indent="0" eaLnBrk="1" hangingPunct="1">
              <a:buNone/>
            </a:pPr>
            <a:r>
              <a:rPr lang="en-CA" altLang="en-US" sz="2800" dirty="0"/>
              <a:t>For example: council must pass a bylaw to establish reserve funds for specific purposes.</a:t>
            </a:r>
            <a:endParaRPr lang="en-US" altLang="en-US" sz="2800" i="1" u="sng" dirty="0"/>
          </a:p>
          <a:p>
            <a:pPr eaLnBrk="1" hangingPunct="1"/>
            <a:endParaRPr lang="en-US" altLang="en-US" dirty="0">
              <a:latin typeface="Comic Sans MS" panose="030F0702030302020204" pitchFamily="66" charset="0"/>
            </a:endParaRPr>
          </a:p>
          <a:p>
            <a:pPr eaLnBrk="1" hangingPunct="1"/>
            <a:endParaRPr lang="en-US" altLang="en-US" sz="3600" dirty="0">
              <a:latin typeface="Comic Sans MS" panose="030F0702030302020204" pitchFamily="66" charset="0"/>
            </a:endParaRPr>
          </a:p>
          <a:p>
            <a:pPr lvl="1" eaLnBrk="1" hangingPunct="1"/>
            <a:endParaRPr lang="en-US" altLang="en-US" b="1" dirty="0">
              <a:latin typeface="Comic Sans MS" panose="030F0702030302020204" pitchFamily="66" charset="0"/>
            </a:endParaRPr>
          </a:p>
        </p:txBody>
      </p:sp>
    </p:spTree>
    <p:extLst>
      <p:ext uri="{BB962C8B-B14F-4D97-AF65-F5344CB8AC3E}">
        <p14:creationId xmlns:p14="http://schemas.microsoft.com/office/powerpoint/2010/main" val="6122824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54013" y="565150"/>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Decision Making</a:t>
            </a:r>
            <a:endParaRPr lang="en-US" dirty="0">
              <a:solidFill>
                <a:schemeClr val="tx1"/>
              </a:solidFill>
              <a:effectLst>
                <a:outerShdw blurRad="38100" dist="38100" dir="2700000" algn="tl">
                  <a:srgbClr val="C0C0C0"/>
                </a:outerShdw>
              </a:effectLst>
            </a:endParaRPr>
          </a:p>
        </p:txBody>
      </p:sp>
      <p:sp>
        <p:nvSpPr>
          <p:cNvPr id="40963" name="Rectangle 3"/>
          <p:cNvSpPr>
            <a:spLocks noGrp="1" noChangeArrowheads="1"/>
          </p:cNvSpPr>
          <p:nvPr>
            <p:ph type="body" idx="1"/>
          </p:nvPr>
        </p:nvSpPr>
        <p:spPr>
          <a:xfrm>
            <a:off x="492089" y="1708150"/>
            <a:ext cx="8451669" cy="4520449"/>
          </a:xfrm>
        </p:spPr>
        <p:txBody>
          <a:bodyPr/>
          <a:lstStyle/>
          <a:p>
            <a:pPr marL="0" indent="0" eaLnBrk="1" hangingPunct="1">
              <a:buNone/>
            </a:pPr>
            <a:r>
              <a:rPr lang="en-CA" altLang="en-US" b="1" dirty="0"/>
              <a:t>Policy Guidance Role:</a:t>
            </a:r>
          </a:p>
          <a:p>
            <a:pPr eaLnBrk="1" hangingPunct="1"/>
            <a:r>
              <a:rPr lang="en-CA" altLang="en-US" dirty="0"/>
              <a:t>establish the policies and bylaws necessary to put council decisions into action and to guide the activities and actions of staff</a:t>
            </a:r>
          </a:p>
          <a:p>
            <a:pPr eaLnBrk="1" hangingPunct="1"/>
            <a:r>
              <a:rPr lang="en-CA" altLang="en-US" dirty="0"/>
              <a:t>ensure present policies reflect current council’s views</a:t>
            </a:r>
          </a:p>
          <a:p>
            <a:pPr eaLnBrk="1" hangingPunct="1"/>
            <a:r>
              <a:rPr lang="en-CA" altLang="en-US" dirty="0"/>
              <a:t>ensure those issues delegated by law or policy to the CAO are in fact, delegated</a:t>
            </a:r>
          </a:p>
          <a:p>
            <a:pPr eaLnBrk="1" hangingPunct="1"/>
            <a:endParaRPr lang="en-CA" altLang="en-US" dirty="0"/>
          </a:p>
          <a:p>
            <a:pPr eaLnBrk="1" hangingPunct="1"/>
            <a:endParaRPr lang="en-US" altLang="en-US" i="1" u="sng" dirty="0"/>
          </a:p>
          <a:p>
            <a:pPr eaLnBrk="1" hangingPunct="1"/>
            <a:endParaRPr lang="en-US" altLang="en-US" dirty="0">
              <a:latin typeface="Comic Sans MS" panose="030F0702030302020204" pitchFamily="66" charset="0"/>
            </a:endParaRPr>
          </a:p>
          <a:p>
            <a:pPr eaLnBrk="1" hangingPunct="1"/>
            <a:endParaRPr lang="en-US" altLang="en-US" sz="3600" dirty="0">
              <a:latin typeface="Comic Sans MS" panose="030F0702030302020204" pitchFamily="66" charset="0"/>
            </a:endParaRPr>
          </a:p>
          <a:p>
            <a:pPr lvl="1" eaLnBrk="1" hangingPunct="1"/>
            <a:endParaRPr lang="en-US" altLang="en-US" b="1" dirty="0">
              <a:latin typeface="Comic Sans MS" panose="030F0702030302020204" pitchFamily="66" charset="0"/>
            </a:endParaRPr>
          </a:p>
        </p:txBody>
      </p:sp>
    </p:spTree>
    <p:extLst>
      <p:ext uri="{BB962C8B-B14F-4D97-AF65-F5344CB8AC3E}">
        <p14:creationId xmlns:p14="http://schemas.microsoft.com/office/powerpoint/2010/main" val="1441018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49288" y="976313"/>
            <a:ext cx="8229600" cy="1143000"/>
          </a:xfrm>
        </p:spPr>
        <p:txBody>
          <a:bodyPr/>
          <a:lstStyle/>
          <a:p>
            <a:pPr eaLnBrk="1" hangingPunct="1">
              <a:defRPr/>
            </a:pPr>
            <a:r>
              <a:rPr lang="en-US" dirty="0">
                <a:solidFill>
                  <a:schemeClr val="tx1"/>
                </a:solidFill>
                <a:effectLst>
                  <a:outerShdw blurRad="38100" dist="38100" dir="2700000" algn="tl">
                    <a:srgbClr val="C0C0C0"/>
                  </a:outerShdw>
                </a:effectLst>
              </a:rPr>
              <a:t>Distribution of Legislative Powers in Canada</a:t>
            </a:r>
          </a:p>
        </p:txBody>
      </p:sp>
      <p:sp>
        <p:nvSpPr>
          <p:cNvPr id="7171" name="Rectangle 3"/>
          <p:cNvSpPr>
            <a:spLocks noGrp="1" noChangeArrowheads="1"/>
          </p:cNvSpPr>
          <p:nvPr>
            <p:ph type="body" idx="1"/>
          </p:nvPr>
        </p:nvSpPr>
        <p:spPr>
          <a:xfrm>
            <a:off x="481013" y="2922588"/>
            <a:ext cx="8397875" cy="3659187"/>
          </a:xfrm>
        </p:spPr>
        <p:txBody>
          <a:bodyPr/>
          <a:lstStyle/>
          <a:p>
            <a:pPr marL="0" indent="0" eaLnBrk="1" hangingPunct="1">
              <a:buNone/>
              <a:defRPr/>
            </a:pPr>
            <a:r>
              <a:rPr lang="en-US" altLang="en-US" dirty="0">
                <a:latin typeface="+mj-lt"/>
              </a:rPr>
              <a:t>The:</a:t>
            </a:r>
          </a:p>
          <a:p>
            <a:pPr eaLnBrk="1" hangingPunct="1">
              <a:defRPr/>
            </a:pPr>
            <a:r>
              <a:rPr lang="en-US" altLang="en-US" dirty="0">
                <a:latin typeface="+mj-lt"/>
              </a:rPr>
              <a:t>federal Constitution Act </a:t>
            </a:r>
          </a:p>
          <a:p>
            <a:pPr eaLnBrk="1" hangingPunct="1">
              <a:defRPr/>
            </a:pPr>
            <a:r>
              <a:rPr lang="en-US" altLang="en-US" dirty="0">
                <a:latin typeface="+mj-lt"/>
              </a:rPr>
              <a:t>federal government </a:t>
            </a:r>
          </a:p>
          <a:p>
            <a:pPr eaLnBrk="1" hangingPunct="1">
              <a:defRPr/>
            </a:pPr>
            <a:r>
              <a:rPr lang="en-US" altLang="en-US" dirty="0">
                <a:latin typeface="+mj-lt"/>
              </a:rPr>
              <a:t>provincial governments</a:t>
            </a:r>
            <a:endParaRPr lang="en-US" altLang="en-US" dirty="0">
              <a:latin typeface="Comic Sans MS" panose="030F0702030302020204" pitchFamily="66" charset="0"/>
            </a:endParaRPr>
          </a:p>
          <a:p>
            <a:pPr eaLnBrk="1" hangingPunct="1">
              <a:defRPr/>
            </a:pPr>
            <a:endParaRPr lang="en-US"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44500" y="830263"/>
            <a:ext cx="8229600" cy="1143000"/>
          </a:xfrm>
        </p:spPr>
        <p:txBody>
          <a:bodyPr/>
          <a:lstStyle/>
          <a:p>
            <a:pPr eaLnBrk="1" hangingPunct="1">
              <a:defRPr/>
            </a:pPr>
            <a:r>
              <a:rPr lang="en-US" dirty="0">
                <a:solidFill>
                  <a:schemeClr val="tx1"/>
                </a:solidFill>
                <a:effectLst>
                  <a:outerShdw blurRad="38100" dist="38100" dir="2700000" algn="tl">
                    <a:srgbClr val="C0C0C0"/>
                  </a:outerShdw>
                </a:effectLst>
              </a:rPr>
              <a:t>Financial Management</a:t>
            </a:r>
          </a:p>
        </p:txBody>
      </p:sp>
      <p:sp>
        <p:nvSpPr>
          <p:cNvPr id="41987" name="Rectangle 3"/>
          <p:cNvSpPr>
            <a:spLocks noGrp="1" noChangeArrowheads="1"/>
          </p:cNvSpPr>
          <p:nvPr>
            <p:ph type="body" idx="1"/>
          </p:nvPr>
        </p:nvSpPr>
        <p:spPr>
          <a:xfrm>
            <a:off x="529301" y="1973263"/>
            <a:ext cx="8229600" cy="4258263"/>
          </a:xfrm>
        </p:spPr>
        <p:txBody>
          <a:bodyPr/>
          <a:lstStyle/>
          <a:p>
            <a:pPr eaLnBrk="1" hangingPunct="1"/>
            <a:r>
              <a:rPr lang="en-CA" altLang="en-US" dirty="0">
                <a:latin typeface="+mj-lt"/>
              </a:rPr>
              <a:t>each council member should know the community’s financial position</a:t>
            </a:r>
          </a:p>
          <a:p>
            <a:pPr eaLnBrk="1" hangingPunct="1"/>
            <a:r>
              <a:rPr lang="en-CA" altLang="en-US" dirty="0">
                <a:latin typeface="+mj-lt"/>
              </a:rPr>
              <a:t>making economic and efficient use of limited resources</a:t>
            </a:r>
          </a:p>
          <a:p>
            <a:pPr eaLnBrk="1" hangingPunct="1"/>
            <a:r>
              <a:rPr lang="en-CA" altLang="en-US" dirty="0">
                <a:latin typeface="+mj-lt"/>
              </a:rPr>
              <a:t>protecting community assets, including from theft, </a:t>
            </a:r>
            <a:r>
              <a:rPr lang="en-CA" altLang="en-US" dirty="0"/>
              <a:t>misuse,</a:t>
            </a:r>
            <a:r>
              <a:rPr lang="en-CA" altLang="en-US" dirty="0">
                <a:latin typeface="+mj-lt"/>
              </a:rPr>
              <a:t> neglect and fraud</a:t>
            </a:r>
          </a:p>
          <a:p>
            <a:pPr eaLnBrk="1" hangingPunct="1"/>
            <a:r>
              <a:rPr lang="en-CA" altLang="en-US" dirty="0">
                <a:latin typeface="+mj-lt"/>
              </a:rPr>
              <a:t>involves planning (includes budgeting), implementing and controlling</a:t>
            </a:r>
            <a:endParaRPr lang="en-US" altLang="en-US" dirty="0">
              <a:solidFill>
                <a:srgbClr val="FF0000"/>
              </a:solidFill>
              <a:latin typeface="+mj-lt"/>
            </a:endParaRPr>
          </a:p>
          <a:p>
            <a:pPr eaLnBrk="1" hangingPunct="1"/>
            <a:endParaRPr lang="en-US" altLang="en-US" dirty="0">
              <a:latin typeface="Comic Sans MS" panose="030F0702030302020204" pitchFamily="66" charset="0"/>
            </a:endParaRPr>
          </a:p>
          <a:p>
            <a:pPr eaLnBrk="1" hangingPunct="1"/>
            <a:endParaRPr lang="en-US" altLang="en-US" sz="3600" dirty="0">
              <a:latin typeface="Comic Sans MS" panose="030F0702030302020204" pitchFamily="66" charset="0"/>
            </a:endParaRPr>
          </a:p>
          <a:p>
            <a:pPr lvl="1" eaLnBrk="1" hangingPunct="1"/>
            <a:endParaRPr lang="en-US" altLang="en-US" b="1" dirty="0">
              <a:latin typeface="Comic Sans MS" panose="030F0702030302020204" pitchFamily="66"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44500" y="708025"/>
            <a:ext cx="8229600" cy="1143000"/>
          </a:xfrm>
        </p:spPr>
        <p:txBody>
          <a:bodyPr/>
          <a:lstStyle/>
          <a:p>
            <a:pPr eaLnBrk="1" hangingPunct="1">
              <a:defRPr/>
            </a:pPr>
            <a:r>
              <a:rPr lang="en-US" dirty="0">
                <a:solidFill>
                  <a:schemeClr val="tx1"/>
                </a:solidFill>
                <a:effectLst>
                  <a:outerShdw blurRad="38100" dist="38100" dir="2700000" algn="tl">
                    <a:srgbClr val="C0C0C0"/>
                  </a:outerShdw>
                </a:effectLst>
              </a:rPr>
              <a:t>Financial Management</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27651" name="Rectangle 3"/>
          <p:cNvSpPr>
            <a:spLocks noGrp="1" noChangeArrowheads="1"/>
          </p:cNvSpPr>
          <p:nvPr>
            <p:ph type="body" idx="1"/>
          </p:nvPr>
        </p:nvSpPr>
        <p:spPr>
          <a:xfrm>
            <a:off x="492125" y="2050869"/>
            <a:ext cx="8153400" cy="4442006"/>
          </a:xfrm>
        </p:spPr>
        <p:txBody>
          <a:bodyPr/>
          <a:lstStyle/>
          <a:p>
            <a:pPr eaLnBrk="1" hangingPunct="1">
              <a:lnSpc>
                <a:spcPct val="90000"/>
              </a:lnSpc>
              <a:buFontTx/>
              <a:buNone/>
              <a:defRPr/>
            </a:pPr>
            <a:r>
              <a:rPr lang="en-US" b="1" dirty="0">
                <a:latin typeface="+mj-lt"/>
              </a:rPr>
              <a:t>Planning</a:t>
            </a:r>
          </a:p>
          <a:p>
            <a:pPr marL="57150" indent="0" eaLnBrk="1" hangingPunct="1">
              <a:lnSpc>
                <a:spcPct val="90000"/>
              </a:lnSpc>
              <a:buNone/>
              <a:defRPr/>
            </a:pPr>
            <a:r>
              <a:rPr lang="en-CA" dirty="0">
                <a:latin typeface="+mj-lt"/>
              </a:rPr>
              <a:t>Adopt annual community management plan (CMP) which is to consist of:</a:t>
            </a:r>
          </a:p>
          <a:p>
            <a:pPr lvl="2" eaLnBrk="1" hangingPunct="1">
              <a:lnSpc>
                <a:spcPct val="90000"/>
              </a:lnSpc>
              <a:buFont typeface="Symbol" panose="05050102010706020507" pitchFamily="18" charset="2"/>
              <a:buChar char=""/>
              <a:defRPr/>
            </a:pPr>
            <a:r>
              <a:rPr lang="en-CA" sz="3200" dirty="0">
                <a:latin typeface="+mj-lt"/>
              </a:rPr>
              <a:t>an operating budget</a:t>
            </a:r>
          </a:p>
          <a:p>
            <a:pPr lvl="2" eaLnBrk="1" hangingPunct="1">
              <a:lnSpc>
                <a:spcPct val="90000"/>
              </a:lnSpc>
              <a:buFont typeface="Symbol" panose="05050102010706020507" pitchFamily="18" charset="2"/>
              <a:buChar char=""/>
              <a:defRPr/>
            </a:pPr>
            <a:r>
              <a:rPr lang="en-CA" sz="3200" dirty="0">
                <a:latin typeface="+mj-lt"/>
              </a:rPr>
              <a:t>a capital budget</a:t>
            </a:r>
          </a:p>
          <a:p>
            <a:pPr lvl="2" eaLnBrk="1" hangingPunct="1">
              <a:lnSpc>
                <a:spcPct val="90000"/>
              </a:lnSpc>
              <a:buFont typeface="Symbol" panose="05050102010706020507" pitchFamily="18" charset="2"/>
              <a:buChar char=""/>
              <a:defRPr/>
            </a:pPr>
            <a:r>
              <a:rPr lang="en-CA" sz="3200" dirty="0">
                <a:latin typeface="+mj-lt"/>
              </a:rPr>
              <a:t>a five year capital expenditure program </a:t>
            </a:r>
          </a:p>
          <a:p>
            <a:pPr lvl="2" eaLnBrk="1" hangingPunct="1">
              <a:lnSpc>
                <a:spcPct val="90000"/>
              </a:lnSpc>
              <a:buFont typeface="Symbol" panose="05050102010706020507" pitchFamily="18" charset="2"/>
              <a:buChar char=""/>
              <a:defRPr/>
            </a:pPr>
            <a:r>
              <a:rPr lang="en-CA" sz="3200" dirty="0">
                <a:latin typeface="+mj-lt"/>
              </a:rPr>
              <a:t>any other component required by the minister (ex. staff training plan)</a:t>
            </a:r>
            <a:endParaRPr lang="en-US" sz="3200" b="1" dirty="0">
              <a:latin typeface="Comic Sans MS" pitchFamily="66"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87375" y="525462"/>
            <a:ext cx="8229600" cy="1329463"/>
          </a:xfrm>
        </p:spPr>
        <p:txBody>
          <a:bodyPr/>
          <a:lstStyle/>
          <a:p>
            <a:pPr eaLnBrk="1" hangingPunct="1">
              <a:defRPr/>
            </a:pPr>
            <a:r>
              <a:rPr lang="en-US" dirty="0">
                <a:solidFill>
                  <a:schemeClr val="tx1"/>
                </a:solidFill>
                <a:effectLst>
                  <a:outerShdw blurRad="38100" dist="38100" dir="2700000" algn="tl">
                    <a:srgbClr val="C0C0C0"/>
                  </a:outerShdw>
                </a:effectLst>
              </a:rPr>
              <a:t>Financial Management</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28675" name="Rectangle 3"/>
          <p:cNvSpPr>
            <a:spLocks noGrp="1" noChangeArrowheads="1"/>
          </p:cNvSpPr>
          <p:nvPr>
            <p:ph type="body" idx="1"/>
          </p:nvPr>
        </p:nvSpPr>
        <p:spPr>
          <a:xfrm>
            <a:off x="587375" y="1946366"/>
            <a:ext cx="8281988" cy="4586197"/>
          </a:xfrm>
        </p:spPr>
        <p:txBody>
          <a:bodyPr/>
          <a:lstStyle/>
          <a:p>
            <a:pPr eaLnBrk="1" hangingPunct="1">
              <a:lnSpc>
                <a:spcPct val="90000"/>
              </a:lnSpc>
              <a:buFontTx/>
              <a:buNone/>
              <a:defRPr/>
            </a:pPr>
            <a:r>
              <a:rPr lang="en-US" b="1" dirty="0">
                <a:latin typeface="+mj-lt"/>
              </a:rPr>
              <a:t>Implementing</a:t>
            </a:r>
          </a:p>
          <a:p>
            <a:pPr lvl="1" eaLnBrk="1" hangingPunct="1">
              <a:lnSpc>
                <a:spcPct val="90000"/>
              </a:lnSpc>
              <a:defRPr/>
            </a:pPr>
            <a:r>
              <a:rPr lang="en-CA" sz="3200" dirty="0">
                <a:latin typeface="+mj-lt"/>
              </a:rPr>
              <a:t>decisions are guided by the CMP</a:t>
            </a:r>
          </a:p>
          <a:p>
            <a:pPr lvl="1" eaLnBrk="1" hangingPunct="1">
              <a:lnSpc>
                <a:spcPct val="90000"/>
              </a:lnSpc>
              <a:defRPr/>
            </a:pPr>
            <a:r>
              <a:rPr lang="en-CA" sz="3200" dirty="0">
                <a:latin typeface="+mj-lt"/>
              </a:rPr>
              <a:t>significant deviations from the plan require council to act</a:t>
            </a:r>
          </a:p>
          <a:p>
            <a:pPr lvl="1" eaLnBrk="1" hangingPunct="1">
              <a:lnSpc>
                <a:spcPct val="90000"/>
              </a:lnSpc>
              <a:defRPr/>
            </a:pPr>
            <a:r>
              <a:rPr lang="en-US" sz="3200" dirty="0">
                <a:latin typeface="+mj-lt"/>
              </a:rPr>
              <a:t>anticipated deficits must be reported to the minister for approval </a:t>
            </a:r>
          </a:p>
          <a:p>
            <a:pPr lvl="1" eaLnBrk="1" hangingPunct="1">
              <a:lnSpc>
                <a:spcPct val="90000"/>
              </a:lnSpc>
              <a:defRPr/>
            </a:pPr>
            <a:r>
              <a:rPr lang="en-CA" sz="3200" dirty="0">
                <a:latin typeface="+mj-lt"/>
              </a:rPr>
              <a:t>unplanned expenditures require council to act</a:t>
            </a:r>
          </a:p>
          <a:p>
            <a:pPr lvl="1" eaLnBrk="1" hangingPunct="1">
              <a:lnSpc>
                <a:spcPct val="90000"/>
              </a:lnSpc>
              <a:defRPr/>
            </a:pPr>
            <a:r>
              <a:rPr lang="en-CA" sz="3200" dirty="0">
                <a:latin typeface="+mj-lt"/>
              </a:rPr>
              <a:t>expending excess revenues</a:t>
            </a:r>
            <a:endParaRPr lang="en-US" sz="3200" dirty="0">
              <a:latin typeface="+mj-lt"/>
            </a:endParaRPr>
          </a:p>
          <a:p>
            <a:pPr eaLnBrk="1" hangingPunct="1">
              <a:lnSpc>
                <a:spcPct val="90000"/>
              </a:lnSpc>
              <a:defRPr/>
            </a:pPr>
            <a:endParaRPr lang="en-US" dirty="0">
              <a:latin typeface="Comic Sans MS" pitchFamily="66" charset="0"/>
            </a:endParaRPr>
          </a:p>
          <a:p>
            <a:pPr eaLnBrk="1" hangingPunct="1">
              <a:lnSpc>
                <a:spcPct val="90000"/>
              </a:lnSpc>
              <a:defRPr/>
            </a:pPr>
            <a:endParaRPr lang="en-US" sz="3600" dirty="0">
              <a:latin typeface="Comic Sans MS" pitchFamily="66" charset="0"/>
            </a:endParaRPr>
          </a:p>
          <a:p>
            <a:pPr lvl="1" eaLnBrk="1" hangingPunct="1">
              <a:lnSpc>
                <a:spcPct val="90000"/>
              </a:lnSpc>
              <a:defRPr/>
            </a:pPr>
            <a:endParaRPr lang="en-US" b="1" dirty="0">
              <a:latin typeface="Comic Sans MS" pitchFamily="66"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44500" y="830263"/>
            <a:ext cx="8229600" cy="1143000"/>
          </a:xfrm>
        </p:spPr>
        <p:txBody>
          <a:bodyPr/>
          <a:lstStyle/>
          <a:p>
            <a:pPr eaLnBrk="1" hangingPunct="1">
              <a:defRPr/>
            </a:pPr>
            <a:r>
              <a:rPr lang="en-US" dirty="0">
                <a:solidFill>
                  <a:schemeClr val="tx1"/>
                </a:solidFill>
                <a:effectLst>
                  <a:outerShdw blurRad="38100" dist="38100" dir="2700000" algn="tl">
                    <a:srgbClr val="C0C0C0"/>
                  </a:outerShdw>
                </a:effectLst>
              </a:rPr>
              <a:t>Financial Management</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29699" name="Rectangle 3"/>
          <p:cNvSpPr>
            <a:spLocks noGrp="1" noChangeArrowheads="1"/>
          </p:cNvSpPr>
          <p:nvPr>
            <p:ph type="body" idx="1"/>
          </p:nvPr>
        </p:nvSpPr>
        <p:spPr>
          <a:xfrm>
            <a:off x="552450" y="2168434"/>
            <a:ext cx="8348482" cy="3897404"/>
          </a:xfrm>
        </p:spPr>
        <p:txBody>
          <a:bodyPr/>
          <a:lstStyle/>
          <a:p>
            <a:pPr eaLnBrk="1" hangingPunct="1">
              <a:lnSpc>
                <a:spcPct val="90000"/>
              </a:lnSpc>
              <a:buFontTx/>
              <a:buNone/>
              <a:defRPr/>
            </a:pPr>
            <a:r>
              <a:rPr lang="en-US" b="1" dirty="0"/>
              <a:t>Controlling</a:t>
            </a:r>
          </a:p>
          <a:p>
            <a:pPr lvl="1" eaLnBrk="1" hangingPunct="1">
              <a:lnSpc>
                <a:spcPct val="90000"/>
              </a:lnSpc>
              <a:defRPr/>
            </a:pPr>
            <a:r>
              <a:rPr lang="en-CA" sz="3200" dirty="0"/>
              <a:t>current, complete and accurate financial information</a:t>
            </a:r>
          </a:p>
          <a:p>
            <a:pPr lvl="1" eaLnBrk="1" hangingPunct="1">
              <a:lnSpc>
                <a:spcPct val="90000"/>
              </a:lnSpc>
              <a:defRPr/>
            </a:pPr>
            <a:r>
              <a:rPr lang="en-CA" sz="3200" dirty="0"/>
              <a:t>information found in financial statements</a:t>
            </a:r>
          </a:p>
          <a:p>
            <a:pPr lvl="1" eaLnBrk="1" hangingPunct="1">
              <a:lnSpc>
                <a:spcPct val="90000"/>
              </a:lnSpc>
              <a:defRPr/>
            </a:pPr>
            <a:r>
              <a:rPr lang="en-CA" sz="3200" dirty="0"/>
              <a:t>understanding and interpreting financial statements</a:t>
            </a:r>
          </a:p>
          <a:p>
            <a:pPr eaLnBrk="1" hangingPunct="1">
              <a:lnSpc>
                <a:spcPct val="90000"/>
              </a:lnSpc>
              <a:defRPr/>
            </a:pPr>
            <a:endParaRPr lang="en-CA" dirty="0">
              <a:latin typeface="Comic Sans MS" pitchFamily="66" charset="0"/>
            </a:endParaRPr>
          </a:p>
          <a:p>
            <a:pPr eaLnBrk="1" hangingPunct="1">
              <a:lnSpc>
                <a:spcPct val="90000"/>
              </a:lnSpc>
              <a:defRPr/>
            </a:pPr>
            <a:endParaRPr lang="en-US" sz="3600" dirty="0">
              <a:latin typeface="Comic Sans MS" pitchFamily="66" charset="0"/>
            </a:endParaRPr>
          </a:p>
          <a:p>
            <a:pPr lvl="1" eaLnBrk="1" hangingPunct="1">
              <a:lnSpc>
                <a:spcPct val="90000"/>
              </a:lnSpc>
              <a:defRPr/>
            </a:pPr>
            <a:endParaRPr lang="en-US" b="1" dirty="0">
              <a:latin typeface="Comic Sans MS" pitchFamily="66"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8975" y="2117724"/>
            <a:ext cx="8229600" cy="2637155"/>
          </a:xfrm>
        </p:spPr>
        <p:txBody>
          <a:bodyPr/>
          <a:lstStyle/>
          <a:p>
            <a:pPr algn="l" eaLnBrk="1" hangingPunct="1">
              <a:defRPr/>
            </a:pPr>
            <a:r>
              <a:rPr lang="en-CA" sz="3200" dirty="0">
                <a:solidFill>
                  <a:schemeClr val="tx1"/>
                </a:solidFill>
              </a:rPr>
              <a:t>Appendix B - Understanding and Interpreting Financial Statements</a:t>
            </a:r>
            <a:br>
              <a:rPr lang="en-CA" sz="3200" dirty="0">
                <a:solidFill>
                  <a:schemeClr val="tx1"/>
                </a:solidFill>
              </a:rPr>
            </a:br>
            <a:br>
              <a:rPr lang="en-CA" sz="3200" dirty="0">
                <a:solidFill>
                  <a:schemeClr val="tx1"/>
                </a:solidFill>
              </a:rPr>
            </a:br>
            <a:r>
              <a:rPr lang="en-CA" altLang="en-US" sz="3200" b="0" dirty="0">
                <a:solidFill>
                  <a:schemeClr val="tx1"/>
                </a:solidFill>
              </a:rPr>
              <a:t>Refer to this document as a guide</a:t>
            </a:r>
            <a:endParaRPr lang="en-US" sz="3200" dirty="0">
              <a:solidFill>
                <a:schemeClr val="folHlink"/>
              </a:solidFill>
              <a:effectLst>
                <a:outerShdw blurRad="38100" dist="38100" dir="2700000" algn="tl">
                  <a:srgbClr val="C0C0C0"/>
                </a:outerShdw>
              </a:effectLst>
              <a:latin typeface="Comic Sans MS" pitchFamily="66" charset="0"/>
            </a:endParaRPr>
          </a:p>
        </p:txBody>
      </p:sp>
      <p:sp>
        <p:nvSpPr>
          <p:cNvPr id="4" name="Rectangle 2"/>
          <p:cNvSpPr txBox="1">
            <a:spLocks noChangeArrowheads="1"/>
          </p:cNvSpPr>
          <p:nvPr/>
        </p:nvSpPr>
        <p:spPr bwMode="auto">
          <a:xfrm>
            <a:off x="444500" y="830263"/>
            <a:ext cx="8229600" cy="959348"/>
          </a:xfrm>
          <a:prstGeom prst="rect">
            <a:avLst/>
          </a:prstGeom>
          <a:noFill/>
          <a:ln w="9525">
            <a:noFill/>
            <a:miter lim="800000"/>
            <a:headEnd/>
            <a:tailEnd/>
          </a:ln>
        </p:spPr>
        <p:txBody>
          <a:bodyPr anchor="ctr"/>
          <a:lstStyle/>
          <a:p>
            <a:pPr algn="ctr" eaLnBrk="1" hangingPunct="1">
              <a:defRPr/>
            </a:pPr>
            <a:r>
              <a:rPr lang="en-US" sz="4000" b="1" dirty="0">
                <a:effectLst>
                  <a:outerShdw blurRad="38100" dist="38100" dir="2700000" algn="tl">
                    <a:srgbClr val="C0C0C0"/>
                  </a:outerShdw>
                </a:effectLst>
              </a:rPr>
              <a:t>Financial Management</a:t>
            </a:r>
            <a:endParaRPr lang="en-US" sz="4000" b="1" kern="0" dirty="0">
              <a:solidFill>
                <a:schemeClr val="folHlink"/>
              </a:solidFill>
              <a:effectLst>
                <a:outerShdw blurRad="38100" dist="38100" dir="2700000" algn="tl">
                  <a:srgbClr val="C0C0C0"/>
                </a:outerShdw>
              </a:effectLst>
              <a:latin typeface="Comic Sans MS" pitchFamily="66" charset="0"/>
              <a:ea typeface="+mj-ea"/>
              <a:cs typeface="+mj-cs"/>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Module 4</a:t>
            </a:r>
          </a:p>
        </p:txBody>
      </p:sp>
      <p:sp>
        <p:nvSpPr>
          <p:cNvPr id="3" name="Content Placeholder 2"/>
          <p:cNvSpPr>
            <a:spLocks noGrp="1"/>
          </p:cNvSpPr>
          <p:nvPr>
            <p:ph idx="1"/>
          </p:nvPr>
        </p:nvSpPr>
        <p:spPr>
          <a:xfrm>
            <a:off x="450850" y="2931885"/>
            <a:ext cx="8229600" cy="3592739"/>
          </a:xfrm>
        </p:spPr>
        <p:txBody>
          <a:bodyPr/>
          <a:lstStyle/>
          <a:p>
            <a:pPr marL="0" indent="0" algn="ctr">
              <a:buNone/>
            </a:pPr>
            <a:r>
              <a:rPr lang="en-CA" sz="4800" b="1" dirty="0">
                <a:effectLst>
                  <a:outerShdw blurRad="38100" dist="38100" dir="2700000" algn="tl">
                    <a:srgbClr val="000000">
                      <a:alpha val="43137"/>
                    </a:srgbClr>
                  </a:outerShdw>
                </a:effectLst>
              </a:rPr>
              <a:t>Council Member’s Code of Conduct</a:t>
            </a:r>
            <a:endParaRPr lang="en-CA" sz="4800" b="1" dirty="0"/>
          </a:p>
        </p:txBody>
      </p:sp>
    </p:spTree>
    <p:extLst>
      <p:ext uri="{BB962C8B-B14F-4D97-AF65-F5344CB8AC3E}">
        <p14:creationId xmlns:p14="http://schemas.microsoft.com/office/powerpoint/2010/main" val="18367868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04825" y="636588"/>
            <a:ext cx="8229600" cy="882650"/>
          </a:xfrm>
        </p:spPr>
        <p:txBody>
          <a:bodyPr/>
          <a:lstStyle/>
          <a:p>
            <a:pPr eaLnBrk="1" hangingPunct="1">
              <a:defRPr/>
            </a:pPr>
            <a:r>
              <a:rPr lang="en-US" dirty="0">
                <a:solidFill>
                  <a:schemeClr val="tx1"/>
                </a:solidFill>
                <a:effectLst>
                  <a:outerShdw blurRad="38100" dist="38100" dir="2700000" algn="tl">
                    <a:srgbClr val="C0C0C0"/>
                  </a:outerShdw>
                </a:effectLst>
                <a:latin typeface="+mn-lt"/>
              </a:rPr>
              <a:t>Code of Conduct</a:t>
            </a:r>
          </a:p>
        </p:txBody>
      </p:sp>
      <p:sp>
        <p:nvSpPr>
          <p:cNvPr id="22531" name="Rectangle 3"/>
          <p:cNvSpPr>
            <a:spLocks noGrp="1" noChangeArrowheads="1"/>
          </p:cNvSpPr>
          <p:nvPr>
            <p:ph type="body" idx="1"/>
          </p:nvPr>
        </p:nvSpPr>
        <p:spPr>
          <a:xfrm>
            <a:off x="352926" y="1770743"/>
            <a:ext cx="8567237" cy="4902773"/>
          </a:xfrm>
        </p:spPr>
        <p:txBody>
          <a:bodyPr/>
          <a:lstStyle/>
          <a:p>
            <a:pPr lvl="0"/>
            <a:r>
              <a:rPr lang="en-GB" dirty="0"/>
              <a:t>helps to ensure acceptable conduct and behaviour </a:t>
            </a:r>
          </a:p>
          <a:p>
            <a:pPr lvl="0"/>
            <a:r>
              <a:rPr lang="en-GB" dirty="0"/>
              <a:t>is in addition to existing legislation under which councils govern</a:t>
            </a:r>
            <a:endParaRPr lang="en-CA" dirty="0"/>
          </a:p>
          <a:p>
            <a:pPr lvl="0"/>
            <a:r>
              <a:rPr lang="en-GB" dirty="0"/>
              <a:t>includes consequence of breaching the code of conduct and process to receive a complaint</a:t>
            </a:r>
          </a:p>
          <a:p>
            <a:r>
              <a:rPr lang="en-GB" dirty="0"/>
              <a:t>a sample can be found in the </a:t>
            </a:r>
            <a:r>
              <a:rPr lang="en-GB" i="1" dirty="0"/>
              <a:t>Financial Management Guide </a:t>
            </a:r>
            <a:endParaRPr lang="en-CA" dirty="0"/>
          </a:p>
          <a:p>
            <a:endParaRPr lang="en-US" sz="3600" dirty="0">
              <a:latin typeface="Comic Sans MS" pitchFamily="66" charset="0"/>
            </a:endParaRPr>
          </a:p>
          <a:p>
            <a:pPr eaLnBrk="1" hangingPunct="1">
              <a:defRPr/>
            </a:pPr>
            <a:endParaRPr lang="en-US" dirty="0">
              <a:latin typeface="Comic Sans MS" pitchFamily="66" charset="0"/>
            </a:endParaRPr>
          </a:p>
        </p:txBody>
      </p:sp>
    </p:spTree>
    <p:extLst>
      <p:ext uri="{BB962C8B-B14F-4D97-AF65-F5344CB8AC3E}">
        <p14:creationId xmlns:p14="http://schemas.microsoft.com/office/powerpoint/2010/main" val="25660084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49943"/>
            <a:ext cx="8229600" cy="1451882"/>
          </a:xfrm>
        </p:spPr>
        <p:txBody>
          <a:bodyPr/>
          <a:lstStyle/>
          <a:p>
            <a:r>
              <a:rPr lang="en-US" dirty="0">
                <a:solidFill>
                  <a:schemeClr val="tx1"/>
                </a:solidFill>
                <a:effectLst>
                  <a:outerShdw blurRad="38100" dist="38100" dir="2700000" algn="tl">
                    <a:srgbClr val="C0C0C0"/>
                  </a:outerShdw>
                </a:effectLst>
              </a:rPr>
              <a:t>Code of Conduct</a:t>
            </a:r>
            <a:endParaRPr lang="en-CA" dirty="0"/>
          </a:p>
        </p:txBody>
      </p:sp>
      <p:sp>
        <p:nvSpPr>
          <p:cNvPr id="3" name="Content Placeholder 2"/>
          <p:cNvSpPr>
            <a:spLocks noGrp="1"/>
          </p:cNvSpPr>
          <p:nvPr>
            <p:ph idx="1"/>
          </p:nvPr>
        </p:nvSpPr>
        <p:spPr>
          <a:xfrm>
            <a:off x="450850" y="1683657"/>
            <a:ext cx="8352908" cy="4752585"/>
          </a:xfrm>
        </p:spPr>
        <p:txBody>
          <a:bodyPr/>
          <a:lstStyle/>
          <a:p>
            <a:pPr marL="0" indent="0">
              <a:buNone/>
            </a:pPr>
            <a:r>
              <a:rPr lang="en-CA" b="1" dirty="0"/>
              <a:t>Foundational Principles:</a:t>
            </a:r>
          </a:p>
          <a:p>
            <a:pPr lvl="1">
              <a:buFont typeface="Arial" panose="020B0604020202020204" pitchFamily="34" charset="0"/>
              <a:buChar char="•"/>
            </a:pPr>
            <a:r>
              <a:rPr lang="en-CA" sz="3200" kern="1200" dirty="0"/>
              <a:t>Integrity</a:t>
            </a:r>
          </a:p>
          <a:p>
            <a:pPr lvl="1">
              <a:buFont typeface="Arial" panose="020B0604020202020204" pitchFamily="34" charset="0"/>
              <a:buChar char="•"/>
            </a:pPr>
            <a:r>
              <a:rPr lang="en-CA" sz="3200" kern="1200" dirty="0"/>
              <a:t>Respect</a:t>
            </a:r>
          </a:p>
          <a:p>
            <a:pPr lvl="1">
              <a:buFont typeface="Arial" panose="020B0604020202020204" pitchFamily="34" charset="0"/>
              <a:buChar char="•"/>
            </a:pPr>
            <a:r>
              <a:rPr lang="en-CA" sz="3200" kern="1200" dirty="0"/>
              <a:t>Accountability</a:t>
            </a:r>
          </a:p>
          <a:p>
            <a:pPr lvl="1">
              <a:buFont typeface="Arial" panose="020B0604020202020204" pitchFamily="34" charset="0"/>
              <a:buChar char="•"/>
            </a:pPr>
            <a:r>
              <a:rPr lang="en-CA" sz="3200" kern="1200" dirty="0"/>
              <a:t>Leadership</a:t>
            </a:r>
          </a:p>
          <a:p>
            <a:pPr lvl="1">
              <a:buFont typeface="Arial" panose="020B0604020202020204" pitchFamily="34" charset="0"/>
              <a:buChar char="•"/>
            </a:pPr>
            <a:r>
              <a:rPr lang="en-CA" sz="3200" kern="1200" dirty="0"/>
              <a:t>Professionalism</a:t>
            </a:r>
          </a:p>
          <a:p>
            <a:pPr lvl="1">
              <a:buFont typeface="Arial" panose="020B0604020202020204" pitchFamily="34" charset="0"/>
              <a:buChar char="•"/>
            </a:pPr>
            <a:r>
              <a:rPr lang="en-CA" sz="3200" kern="1200" dirty="0" err="1"/>
              <a:t>Colloboration</a:t>
            </a:r>
            <a:endParaRPr lang="en-CA" sz="3200" kern="1200" dirty="0"/>
          </a:p>
          <a:p>
            <a:pPr lvl="2">
              <a:buFont typeface="Arial" panose="020B0604020202020204" pitchFamily="34" charset="0"/>
              <a:buChar char="•"/>
            </a:pPr>
            <a:endParaRPr lang="en-CA" sz="2800" kern="1200" dirty="0"/>
          </a:p>
          <a:p>
            <a:pPr marL="0" indent="0">
              <a:buNone/>
            </a:pPr>
            <a:endParaRPr lang="en-CA" dirty="0"/>
          </a:p>
          <a:p>
            <a:pPr marL="0" indent="0">
              <a:buNone/>
            </a:pPr>
            <a:endParaRPr lang="en-CA" dirty="0"/>
          </a:p>
        </p:txBody>
      </p:sp>
    </p:spTree>
    <p:extLst>
      <p:ext uri="{BB962C8B-B14F-4D97-AF65-F5344CB8AC3E}">
        <p14:creationId xmlns:p14="http://schemas.microsoft.com/office/powerpoint/2010/main" val="24046854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49943"/>
            <a:ext cx="8229600" cy="1451882"/>
          </a:xfrm>
        </p:spPr>
        <p:txBody>
          <a:bodyPr/>
          <a:lstStyle/>
          <a:p>
            <a:r>
              <a:rPr lang="en-US" dirty="0">
                <a:solidFill>
                  <a:schemeClr val="tx1"/>
                </a:solidFill>
                <a:effectLst>
                  <a:outerShdw blurRad="38100" dist="38100" dir="2700000" algn="tl">
                    <a:srgbClr val="C0C0C0"/>
                  </a:outerShdw>
                </a:effectLst>
              </a:rPr>
              <a:t>Code of Conduct</a:t>
            </a:r>
            <a:endParaRPr lang="en-CA" dirty="0"/>
          </a:p>
        </p:txBody>
      </p:sp>
      <p:sp>
        <p:nvSpPr>
          <p:cNvPr id="3" name="Content Placeholder 2"/>
          <p:cNvSpPr>
            <a:spLocks noGrp="1"/>
          </p:cNvSpPr>
          <p:nvPr>
            <p:ph idx="1"/>
          </p:nvPr>
        </p:nvSpPr>
        <p:spPr>
          <a:xfrm>
            <a:off x="450850" y="1683657"/>
            <a:ext cx="8352908" cy="4752585"/>
          </a:xfrm>
        </p:spPr>
        <p:txBody>
          <a:bodyPr/>
          <a:lstStyle/>
          <a:p>
            <a:pPr marL="0" indent="0">
              <a:buNone/>
            </a:pPr>
            <a:r>
              <a:rPr lang="en-CA" b="1" dirty="0"/>
              <a:t>Developing an effective code of conduct:</a:t>
            </a:r>
          </a:p>
          <a:p>
            <a:pPr lvl="1">
              <a:buFont typeface="Symbol" panose="05050102010706020507" pitchFamily="18" charset="2"/>
              <a:buChar char=""/>
            </a:pPr>
            <a:r>
              <a:rPr lang="en-GB" sz="3200" kern="1200" dirty="0"/>
              <a:t>don’t overlook the importance of the process</a:t>
            </a:r>
            <a:endParaRPr lang="en-CA" sz="3200" kern="1200" dirty="0"/>
          </a:p>
          <a:p>
            <a:pPr lvl="1">
              <a:buFont typeface="Symbol" panose="05050102010706020507" pitchFamily="18" charset="2"/>
              <a:buChar char=""/>
            </a:pPr>
            <a:r>
              <a:rPr lang="en-GB" sz="3200" kern="1200" dirty="0"/>
              <a:t>make the code of conduct meaningful</a:t>
            </a:r>
            <a:endParaRPr lang="en-CA" sz="3200" kern="1200" dirty="0"/>
          </a:p>
          <a:p>
            <a:pPr lvl="1">
              <a:buFont typeface="Symbol" panose="05050102010706020507" pitchFamily="18" charset="2"/>
              <a:buChar char=""/>
            </a:pPr>
            <a:r>
              <a:rPr lang="en-GB" sz="3200" kern="1200" dirty="0"/>
              <a:t>make sure the code of conduct is consistent with existing laws and policies</a:t>
            </a:r>
            <a:endParaRPr lang="en-CA" sz="3200" kern="1200" dirty="0"/>
          </a:p>
          <a:p>
            <a:pPr lvl="1">
              <a:buFont typeface="Symbol" panose="05050102010706020507" pitchFamily="18" charset="2"/>
              <a:buChar char=""/>
            </a:pPr>
            <a:r>
              <a:rPr lang="en-GB" sz="3200" kern="1200" dirty="0"/>
              <a:t>offer ongoing advice, education and support</a:t>
            </a:r>
            <a:endParaRPr lang="en-CA" sz="3200" kern="1200" dirty="0"/>
          </a:p>
          <a:p>
            <a:pPr lvl="1">
              <a:buFont typeface="Symbol" panose="05050102010706020507" pitchFamily="18" charset="2"/>
              <a:buChar char=""/>
            </a:pPr>
            <a:r>
              <a:rPr lang="en-GB" sz="3200" kern="1200" dirty="0"/>
              <a:t>revisit it regularly</a:t>
            </a:r>
            <a:endParaRPr lang="en-CA" sz="3200" kern="1200" dirty="0"/>
          </a:p>
          <a:p>
            <a:pPr marL="0" indent="0">
              <a:buNone/>
            </a:pPr>
            <a:endParaRPr lang="en-CA" dirty="0"/>
          </a:p>
          <a:p>
            <a:pPr marL="0" indent="0">
              <a:buNone/>
            </a:pPr>
            <a:endParaRPr lang="en-CA" dirty="0"/>
          </a:p>
        </p:txBody>
      </p:sp>
    </p:spTree>
    <p:extLst>
      <p:ext uri="{BB962C8B-B14F-4D97-AF65-F5344CB8AC3E}">
        <p14:creationId xmlns:p14="http://schemas.microsoft.com/office/powerpoint/2010/main" val="20678334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Module 5</a:t>
            </a:r>
          </a:p>
        </p:txBody>
      </p:sp>
      <p:sp>
        <p:nvSpPr>
          <p:cNvPr id="3" name="Content Placeholder 2"/>
          <p:cNvSpPr>
            <a:spLocks noGrp="1"/>
          </p:cNvSpPr>
          <p:nvPr>
            <p:ph idx="1"/>
          </p:nvPr>
        </p:nvSpPr>
        <p:spPr>
          <a:xfrm>
            <a:off x="450850" y="2931885"/>
            <a:ext cx="8229600" cy="3592739"/>
          </a:xfrm>
        </p:spPr>
        <p:txBody>
          <a:bodyPr/>
          <a:lstStyle/>
          <a:p>
            <a:pPr marL="0" indent="0" algn="ctr">
              <a:buNone/>
            </a:pPr>
            <a:r>
              <a:rPr lang="en-CA" sz="4800" b="1" dirty="0">
                <a:effectLst>
                  <a:outerShdw blurRad="38100" dist="38100" dir="2700000" algn="tl">
                    <a:srgbClr val="000000">
                      <a:alpha val="43137"/>
                    </a:srgbClr>
                  </a:outerShdw>
                </a:effectLst>
              </a:rPr>
              <a:t>Conflict of Interest</a:t>
            </a:r>
            <a:endParaRPr lang="en-CA" sz="4800" b="1" dirty="0"/>
          </a:p>
        </p:txBody>
      </p:sp>
    </p:spTree>
    <p:extLst>
      <p:ext uri="{BB962C8B-B14F-4D97-AF65-F5344CB8AC3E}">
        <p14:creationId xmlns:p14="http://schemas.microsoft.com/office/powerpoint/2010/main" val="3339000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88963" y="971550"/>
            <a:ext cx="8229600" cy="1143000"/>
          </a:xfrm>
        </p:spPr>
        <p:txBody>
          <a:bodyPr/>
          <a:lstStyle/>
          <a:p>
            <a:pPr eaLnBrk="1" hangingPunct="1">
              <a:defRPr/>
            </a:pPr>
            <a:r>
              <a:rPr lang="en-US" dirty="0">
                <a:solidFill>
                  <a:schemeClr val="tx1"/>
                </a:solidFill>
                <a:effectLst>
                  <a:outerShdw blurRad="38100" dist="38100" dir="2700000" algn="tl">
                    <a:srgbClr val="C0C0C0"/>
                  </a:outerShdw>
                </a:effectLst>
              </a:rPr>
              <a:t>Distribution of Legislative Powers in Canada</a:t>
            </a:r>
          </a:p>
        </p:txBody>
      </p:sp>
      <p:sp>
        <p:nvSpPr>
          <p:cNvPr id="8195" name="Rectangle 3"/>
          <p:cNvSpPr>
            <a:spLocks noGrp="1" noChangeArrowheads="1"/>
          </p:cNvSpPr>
          <p:nvPr>
            <p:ph type="body" idx="1"/>
          </p:nvPr>
        </p:nvSpPr>
        <p:spPr>
          <a:xfrm>
            <a:off x="450850" y="2617788"/>
            <a:ext cx="8229600" cy="3963987"/>
          </a:xfrm>
        </p:spPr>
        <p:txBody>
          <a:bodyPr/>
          <a:lstStyle/>
          <a:p>
            <a:pPr eaLnBrk="1" hangingPunct="1">
              <a:buFontTx/>
              <a:buNone/>
              <a:defRPr/>
            </a:pPr>
            <a:r>
              <a:rPr lang="en-US" b="1" dirty="0">
                <a:latin typeface="+mj-lt"/>
              </a:rPr>
              <a:t>Delegated Authority: </a:t>
            </a:r>
          </a:p>
          <a:p>
            <a:pPr eaLnBrk="1" hangingPunct="1">
              <a:buFontTx/>
              <a:buNone/>
              <a:defRPr/>
            </a:pPr>
            <a:endParaRPr lang="en-US" sz="1200" dirty="0">
              <a:latin typeface="+mj-lt"/>
            </a:endParaRPr>
          </a:p>
          <a:p>
            <a:pPr lvl="1" eaLnBrk="1" hangingPunct="1">
              <a:buFont typeface="Arial" panose="020B0604020202020204" pitchFamily="34" charset="0"/>
              <a:buChar char="•"/>
              <a:defRPr/>
            </a:pPr>
            <a:r>
              <a:rPr lang="en-US" sz="3200" dirty="0">
                <a:latin typeface="+mj-lt"/>
              </a:rPr>
              <a:t>local government authorities </a:t>
            </a:r>
          </a:p>
          <a:p>
            <a:pPr lvl="1" eaLnBrk="1" hangingPunct="1">
              <a:buFont typeface="Arial" panose="020B0604020202020204" pitchFamily="34" charset="0"/>
              <a:buChar char="•"/>
              <a:defRPr/>
            </a:pPr>
            <a:r>
              <a:rPr lang="en-US" sz="3200" dirty="0">
                <a:latin typeface="+mj-lt"/>
              </a:rPr>
              <a:t>local authorities have powers </a:t>
            </a:r>
          </a:p>
          <a:p>
            <a:pPr lvl="1" eaLnBrk="1" hangingPunct="1">
              <a:buFont typeface="Arial" panose="020B0604020202020204" pitchFamily="34" charset="0"/>
              <a:buChar char="•"/>
              <a:defRPr/>
            </a:pPr>
            <a:r>
              <a:rPr lang="en-US" sz="3200" dirty="0">
                <a:latin typeface="+mj-lt"/>
              </a:rPr>
              <a:t>council receives its authority from The Northern Affairs Act </a:t>
            </a:r>
          </a:p>
          <a:p>
            <a:pPr lvl="1" eaLnBrk="1" hangingPunct="1">
              <a:defRPr/>
            </a:pPr>
            <a:endParaRPr lang="en-US" dirty="0">
              <a:latin typeface="Comic Sans MS" pitchFamily="66" charset="0"/>
            </a:endParaRPr>
          </a:p>
          <a:p>
            <a:pPr eaLnBrk="1" hangingPunct="1">
              <a:defRPr/>
            </a:pP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73063" y="749300"/>
            <a:ext cx="8229600" cy="1143000"/>
          </a:xfrm>
        </p:spPr>
        <p:txBody>
          <a:bodyPr/>
          <a:lstStyle/>
          <a:p>
            <a:pPr eaLnBrk="1" hangingPunct="1">
              <a:defRPr/>
            </a:pPr>
            <a:r>
              <a:rPr lang="en-CA" dirty="0">
                <a:solidFill>
                  <a:schemeClr val="tx1"/>
                </a:solidFill>
                <a:effectLst>
                  <a:outerShdw blurRad="38100" dist="38100" dir="2700000" algn="tl">
                    <a:srgbClr val="000000">
                      <a:alpha val="43137"/>
                    </a:srgbClr>
                  </a:outerShdw>
                </a:effectLst>
              </a:rPr>
              <a:t>Conflict of Interest</a:t>
            </a:r>
            <a:endParaRPr lang="en-US" dirty="0">
              <a:solidFill>
                <a:schemeClr val="tx1"/>
              </a:solidFill>
              <a:effectLst>
                <a:outerShdw blurRad="38100" dist="38100" dir="2700000" algn="tl">
                  <a:srgbClr val="000000">
                    <a:alpha val="43137"/>
                  </a:srgbClr>
                </a:outerShdw>
              </a:effectLst>
            </a:endParaRPr>
          </a:p>
        </p:txBody>
      </p:sp>
      <p:sp>
        <p:nvSpPr>
          <p:cNvPr id="47107" name="Rectangle 3"/>
          <p:cNvSpPr>
            <a:spLocks noGrp="1" noChangeArrowheads="1"/>
          </p:cNvSpPr>
          <p:nvPr>
            <p:ph type="body" idx="1"/>
          </p:nvPr>
        </p:nvSpPr>
        <p:spPr>
          <a:xfrm>
            <a:off x="689811" y="2037346"/>
            <a:ext cx="7904914" cy="4515853"/>
          </a:xfrm>
        </p:spPr>
        <p:txBody>
          <a:bodyPr/>
          <a:lstStyle/>
          <a:p>
            <a:pPr eaLnBrk="1" hangingPunct="1">
              <a:lnSpc>
                <a:spcPct val="90000"/>
              </a:lnSpc>
            </a:pPr>
            <a:r>
              <a:rPr lang="en-CA" altLang="en-US" dirty="0"/>
              <a:t>occurs when a council member takes advantage of their position on council to benefit themselves or immediate family </a:t>
            </a:r>
          </a:p>
          <a:p>
            <a:pPr eaLnBrk="1" hangingPunct="1">
              <a:lnSpc>
                <a:spcPct val="90000"/>
              </a:lnSpc>
            </a:pPr>
            <a:r>
              <a:rPr lang="en-CA" altLang="en-US" dirty="0"/>
              <a:t>members of council cannot use their position for direct personal gain </a:t>
            </a:r>
          </a:p>
          <a:p>
            <a:pPr eaLnBrk="1" hangingPunct="1">
              <a:lnSpc>
                <a:spcPct val="90000"/>
              </a:lnSpc>
            </a:pPr>
            <a:r>
              <a:rPr lang="en-CA" altLang="en-US" dirty="0"/>
              <a:t>members of council must excuse themselves from the meeting if they have a conflict of interest</a:t>
            </a:r>
          </a:p>
          <a:p>
            <a:pPr eaLnBrk="1" hangingPunct="1">
              <a:lnSpc>
                <a:spcPct val="90000"/>
              </a:lnSpc>
            </a:pPr>
            <a:endParaRPr lang="en-US" altLang="en-US" sz="3600" dirty="0">
              <a:latin typeface="Comic Sans MS" panose="030F0702030302020204" pitchFamily="66" charset="0"/>
            </a:endParaRPr>
          </a:p>
          <a:p>
            <a:pPr lvl="1" eaLnBrk="1" hangingPunct="1">
              <a:lnSpc>
                <a:spcPct val="90000"/>
              </a:lnSpc>
            </a:pPr>
            <a:endParaRPr lang="en-US" altLang="en-US" b="1" dirty="0">
              <a:latin typeface="Comic Sans MS" panose="030F0702030302020204" pitchFamily="66"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14338" y="606425"/>
            <a:ext cx="8229600" cy="1143000"/>
          </a:xfrm>
        </p:spPr>
        <p:txBody>
          <a:bodyPr/>
          <a:lstStyle/>
          <a:p>
            <a:pPr eaLnBrk="1" hangingPunct="1">
              <a:defRPr/>
            </a:pPr>
            <a:r>
              <a:rPr lang="en-CA" dirty="0">
                <a:solidFill>
                  <a:schemeClr val="tx1"/>
                </a:solidFill>
                <a:effectLst>
                  <a:outerShdw blurRad="38100" dist="38100" dir="2700000" algn="tl">
                    <a:srgbClr val="000000">
                      <a:alpha val="43137"/>
                    </a:srgbClr>
                  </a:outerShdw>
                </a:effectLst>
              </a:rPr>
              <a:t>Conflict of Interest</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48131" name="Rectangle 3"/>
          <p:cNvSpPr>
            <a:spLocks noGrp="1" noChangeArrowheads="1"/>
          </p:cNvSpPr>
          <p:nvPr>
            <p:ph type="body" idx="1"/>
          </p:nvPr>
        </p:nvSpPr>
        <p:spPr>
          <a:xfrm>
            <a:off x="299244" y="1728205"/>
            <a:ext cx="8459788" cy="4612005"/>
          </a:xfrm>
        </p:spPr>
        <p:txBody>
          <a:bodyPr/>
          <a:lstStyle/>
          <a:p>
            <a:pPr eaLnBrk="1" hangingPunct="1"/>
            <a:r>
              <a:rPr lang="en-CA" altLang="en-US" dirty="0"/>
              <a:t>Conflict of Interest regulation and The Municipal Council Conflict of Interest Act </a:t>
            </a:r>
          </a:p>
          <a:p>
            <a:pPr lvl="1" eaLnBrk="1" hangingPunct="1"/>
            <a:r>
              <a:rPr lang="en-CA" altLang="en-US" sz="3200" dirty="0"/>
              <a:t>the act: s. 10 details assets and interests for disclosure and s. 11 details the exemptions</a:t>
            </a:r>
          </a:p>
          <a:p>
            <a:pPr eaLnBrk="1" hangingPunct="1"/>
            <a:r>
              <a:rPr lang="en-CA" altLang="en-US" dirty="0"/>
              <a:t>council members must disclose any conflict of interest</a:t>
            </a:r>
          </a:p>
          <a:p>
            <a:pPr eaLnBrk="1" hangingPunct="1"/>
            <a:r>
              <a:rPr lang="en-CA" altLang="en-US" dirty="0"/>
              <a:t>statements filed are available for public inspection</a:t>
            </a:r>
          </a:p>
          <a:p>
            <a:pPr eaLnBrk="1" hangingPunct="1"/>
            <a:endParaRPr lang="en-US" altLang="en-US" sz="3600" dirty="0">
              <a:latin typeface="Comic Sans MS" panose="030F0702030302020204" pitchFamily="66" charset="0"/>
            </a:endParaRPr>
          </a:p>
          <a:p>
            <a:pPr lvl="1" eaLnBrk="1" hangingPunct="1"/>
            <a:endParaRPr lang="en-US" altLang="en-US" b="1" dirty="0">
              <a:latin typeface="Comic Sans MS" panose="030F0702030302020204" pitchFamily="66"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Module 6</a:t>
            </a:r>
          </a:p>
        </p:txBody>
      </p:sp>
      <p:sp>
        <p:nvSpPr>
          <p:cNvPr id="3" name="Content Placeholder 2"/>
          <p:cNvSpPr>
            <a:spLocks noGrp="1"/>
          </p:cNvSpPr>
          <p:nvPr>
            <p:ph idx="1"/>
          </p:nvPr>
        </p:nvSpPr>
        <p:spPr>
          <a:xfrm>
            <a:off x="450850" y="3004457"/>
            <a:ext cx="8229600" cy="3520168"/>
          </a:xfrm>
        </p:spPr>
        <p:txBody>
          <a:bodyPr/>
          <a:lstStyle/>
          <a:p>
            <a:pPr marL="0" indent="0" algn="ctr">
              <a:buNone/>
            </a:pPr>
            <a:r>
              <a:rPr lang="en-CA" sz="4800" b="1" dirty="0">
                <a:effectLst>
                  <a:outerShdw blurRad="38100" dist="38100" dir="2700000" algn="tl">
                    <a:srgbClr val="000000">
                      <a:alpha val="43137"/>
                    </a:srgbClr>
                  </a:outerShdw>
                </a:effectLst>
              </a:rPr>
              <a:t>Respectful Workplaces</a:t>
            </a:r>
          </a:p>
        </p:txBody>
      </p:sp>
    </p:spTree>
    <p:extLst>
      <p:ext uri="{BB962C8B-B14F-4D97-AF65-F5344CB8AC3E}">
        <p14:creationId xmlns:p14="http://schemas.microsoft.com/office/powerpoint/2010/main" val="7051790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effectLst>
                  <a:outerShdw blurRad="38100" dist="38100" dir="2700000" algn="tl">
                    <a:srgbClr val="000000">
                      <a:alpha val="43137"/>
                    </a:srgbClr>
                  </a:outerShdw>
                </a:effectLst>
              </a:rPr>
              <a:t>Respectful Workplaces</a:t>
            </a:r>
          </a:p>
        </p:txBody>
      </p:sp>
      <p:sp>
        <p:nvSpPr>
          <p:cNvPr id="3" name="Content Placeholder 2"/>
          <p:cNvSpPr>
            <a:spLocks noGrp="1"/>
          </p:cNvSpPr>
          <p:nvPr>
            <p:ph idx="1"/>
          </p:nvPr>
        </p:nvSpPr>
        <p:spPr>
          <a:xfrm>
            <a:off x="444500" y="1901824"/>
            <a:ext cx="8229600" cy="4794129"/>
          </a:xfrm>
        </p:spPr>
        <p:txBody>
          <a:bodyPr/>
          <a:lstStyle/>
          <a:p>
            <a:pPr marL="0" indent="0">
              <a:buNone/>
            </a:pPr>
            <a:r>
              <a:rPr lang="en-CA" dirty="0"/>
              <a:t>Every employee is entitled to work in an environment that is respectful and free of all forms of harassment, including sexual harassment and bullying. </a:t>
            </a:r>
          </a:p>
          <a:p>
            <a:pPr lvl="1"/>
            <a:r>
              <a:rPr lang="en-CA" sz="3200" dirty="0"/>
              <a:t>as an employer, council must have a written policy</a:t>
            </a:r>
          </a:p>
          <a:p>
            <a:pPr lvl="1"/>
            <a:r>
              <a:rPr lang="en-GB" sz="3200" kern="1200" dirty="0"/>
              <a:t>must ensure all workers comply </a:t>
            </a:r>
          </a:p>
          <a:p>
            <a:pPr lvl="1"/>
            <a:r>
              <a:rPr lang="en-US" sz="3200" kern="1200" dirty="0"/>
              <a:t>must ensure all employees are aware of the policy and expected behaviors</a:t>
            </a:r>
            <a:endParaRPr lang="en-CA" sz="3200" dirty="0"/>
          </a:p>
        </p:txBody>
      </p:sp>
    </p:spTree>
    <p:extLst>
      <p:ext uri="{BB962C8B-B14F-4D97-AF65-F5344CB8AC3E}">
        <p14:creationId xmlns:p14="http://schemas.microsoft.com/office/powerpoint/2010/main" val="38587731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effectLst>
                  <a:outerShdw blurRad="38100" dist="38100" dir="2700000" algn="tl">
                    <a:srgbClr val="000000">
                      <a:alpha val="43137"/>
                    </a:srgbClr>
                  </a:outerShdw>
                </a:effectLst>
              </a:rPr>
              <a:t>Respectful Workplaces</a:t>
            </a:r>
            <a:endParaRPr lang="en-CA" dirty="0"/>
          </a:p>
        </p:txBody>
      </p:sp>
      <p:sp>
        <p:nvSpPr>
          <p:cNvPr id="3" name="Content Placeholder 2"/>
          <p:cNvSpPr>
            <a:spLocks noGrp="1"/>
          </p:cNvSpPr>
          <p:nvPr>
            <p:ph idx="1"/>
          </p:nvPr>
        </p:nvSpPr>
        <p:spPr>
          <a:xfrm>
            <a:off x="450850" y="2165684"/>
            <a:ext cx="8229600" cy="4358941"/>
          </a:xfrm>
        </p:spPr>
        <p:txBody>
          <a:bodyPr/>
          <a:lstStyle/>
          <a:p>
            <a:pPr marL="0" indent="0">
              <a:buNone/>
            </a:pPr>
            <a:r>
              <a:rPr lang="en-CA" b="1" dirty="0"/>
              <a:t>Types of Harassment:</a:t>
            </a:r>
          </a:p>
          <a:p>
            <a:pPr lvl="1"/>
            <a:r>
              <a:rPr lang="en-CA" sz="3200" dirty="0"/>
              <a:t>discrimination</a:t>
            </a:r>
          </a:p>
          <a:p>
            <a:pPr lvl="1"/>
            <a:r>
              <a:rPr lang="en-CA" sz="3200" dirty="0"/>
              <a:t>disrespectful behaviour</a:t>
            </a:r>
          </a:p>
          <a:p>
            <a:pPr lvl="1"/>
            <a:r>
              <a:rPr lang="en-CA" sz="3200" dirty="0"/>
              <a:t>disruptive workplace conflict</a:t>
            </a:r>
          </a:p>
          <a:p>
            <a:pPr lvl="1"/>
            <a:r>
              <a:rPr lang="en-CA" sz="3200" dirty="0"/>
              <a:t>harassment – offensive actions</a:t>
            </a:r>
          </a:p>
          <a:p>
            <a:pPr lvl="1"/>
            <a:r>
              <a:rPr lang="en-CA" sz="3200" dirty="0"/>
              <a:t>sexual harassment</a:t>
            </a:r>
          </a:p>
          <a:p>
            <a:pPr marL="0" indent="0">
              <a:buNone/>
            </a:pPr>
            <a:endParaRPr lang="en-CA" dirty="0"/>
          </a:p>
        </p:txBody>
      </p:sp>
    </p:spTree>
    <p:extLst>
      <p:ext uri="{BB962C8B-B14F-4D97-AF65-F5344CB8AC3E}">
        <p14:creationId xmlns:p14="http://schemas.microsoft.com/office/powerpoint/2010/main" val="87411713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657726"/>
            <a:ext cx="8229600" cy="1090863"/>
          </a:xfrm>
        </p:spPr>
        <p:txBody>
          <a:bodyPr/>
          <a:lstStyle/>
          <a:p>
            <a:r>
              <a:rPr lang="en-CA" dirty="0">
                <a:effectLst>
                  <a:outerShdw blurRad="38100" dist="38100" dir="2700000" algn="tl">
                    <a:srgbClr val="000000">
                      <a:alpha val="43137"/>
                    </a:srgbClr>
                  </a:outerShdw>
                </a:effectLst>
              </a:rPr>
              <a:t>Respectful Workplaces</a:t>
            </a:r>
            <a:endParaRPr lang="en-CA" dirty="0"/>
          </a:p>
        </p:txBody>
      </p:sp>
      <p:sp>
        <p:nvSpPr>
          <p:cNvPr id="3" name="Content Placeholder 2"/>
          <p:cNvSpPr>
            <a:spLocks noGrp="1"/>
          </p:cNvSpPr>
          <p:nvPr>
            <p:ph idx="1"/>
          </p:nvPr>
        </p:nvSpPr>
        <p:spPr>
          <a:xfrm>
            <a:off x="444500" y="1675384"/>
            <a:ext cx="8229600" cy="4684905"/>
          </a:xfrm>
        </p:spPr>
        <p:txBody>
          <a:bodyPr/>
          <a:lstStyle/>
          <a:p>
            <a:pPr marL="0" indent="0">
              <a:buNone/>
            </a:pPr>
            <a:r>
              <a:rPr lang="en-CA" b="1" dirty="0"/>
              <a:t>Employee Rights and Responsibilities:</a:t>
            </a:r>
          </a:p>
          <a:p>
            <a:pPr lvl="1"/>
            <a:r>
              <a:rPr lang="en-CA" dirty="0"/>
              <a:t>the right to a harassment-free workplace</a:t>
            </a:r>
          </a:p>
          <a:p>
            <a:pPr lvl="1"/>
            <a:r>
              <a:rPr lang="en-CA" dirty="0"/>
              <a:t>the right to file a complaint with the Manitoba Human Rights Commission</a:t>
            </a:r>
          </a:p>
          <a:p>
            <a:pPr lvl="1"/>
            <a:r>
              <a:rPr lang="en-CA" dirty="0"/>
              <a:t>the responsibility to: </a:t>
            </a:r>
          </a:p>
          <a:p>
            <a:pPr lvl="2">
              <a:buFont typeface="Symbol" panose="05050102010706020507" pitchFamily="18" charset="2"/>
              <a:buChar char=""/>
            </a:pPr>
            <a:r>
              <a:rPr lang="en-CA" sz="2800" dirty="0"/>
              <a:t>treat other employees with respect</a:t>
            </a:r>
          </a:p>
          <a:p>
            <a:pPr lvl="2">
              <a:buFont typeface="Symbol" panose="05050102010706020507" pitchFamily="18" charset="2"/>
              <a:buChar char=""/>
            </a:pPr>
            <a:r>
              <a:rPr lang="en-CA" sz="2800" dirty="0"/>
              <a:t>speak up when harassment occurs</a:t>
            </a:r>
          </a:p>
          <a:p>
            <a:pPr lvl="2">
              <a:buFont typeface="Symbol" panose="05050102010706020507" pitchFamily="18" charset="2"/>
              <a:buChar char=""/>
            </a:pPr>
            <a:r>
              <a:rPr lang="en-CA" sz="2800" dirty="0"/>
              <a:t>report harassment to the appropriate person as soon as possible</a:t>
            </a:r>
          </a:p>
          <a:p>
            <a:pPr marL="0" indent="0">
              <a:buNone/>
            </a:pPr>
            <a:endParaRPr lang="en-CA" dirty="0"/>
          </a:p>
        </p:txBody>
      </p:sp>
    </p:spTree>
    <p:extLst>
      <p:ext uri="{BB962C8B-B14F-4D97-AF65-F5344CB8AC3E}">
        <p14:creationId xmlns:p14="http://schemas.microsoft.com/office/powerpoint/2010/main" val="360077275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effectLst>
                  <a:outerShdw blurRad="38100" dist="38100" dir="2700000" algn="tl">
                    <a:srgbClr val="000000">
                      <a:alpha val="43137"/>
                    </a:srgbClr>
                  </a:outerShdw>
                </a:effectLst>
              </a:rPr>
              <a:t>Respectful Workplaces</a:t>
            </a:r>
            <a:endParaRPr lang="en-CA" dirty="0"/>
          </a:p>
        </p:txBody>
      </p:sp>
      <p:sp>
        <p:nvSpPr>
          <p:cNvPr id="3" name="Content Placeholder 2"/>
          <p:cNvSpPr>
            <a:spLocks noGrp="1"/>
          </p:cNvSpPr>
          <p:nvPr>
            <p:ph idx="1"/>
          </p:nvPr>
        </p:nvSpPr>
        <p:spPr>
          <a:xfrm>
            <a:off x="301654" y="1745567"/>
            <a:ext cx="8742946" cy="4622800"/>
          </a:xfrm>
        </p:spPr>
        <p:txBody>
          <a:bodyPr/>
          <a:lstStyle/>
          <a:p>
            <a:pPr marL="0" lvl="0" indent="0">
              <a:spcBef>
                <a:spcPct val="30000"/>
              </a:spcBef>
              <a:buNone/>
              <a:defRPr/>
            </a:pPr>
            <a:r>
              <a:rPr lang="en-US" b="1" kern="1200" dirty="0"/>
              <a:t>Employer Responsibilities:</a:t>
            </a:r>
          </a:p>
          <a:p>
            <a:pPr marL="857250" lvl="1" indent="-457200">
              <a:spcBef>
                <a:spcPct val="30000"/>
              </a:spcBef>
              <a:buFont typeface="Symbol" panose="05050102010706020507" pitchFamily="18" charset="2"/>
              <a:buChar char=""/>
              <a:defRPr/>
            </a:pPr>
            <a:r>
              <a:rPr lang="en-US" sz="3200" kern="1200" dirty="0"/>
              <a:t>ensuring a harassment-free workplace </a:t>
            </a:r>
          </a:p>
          <a:p>
            <a:pPr marL="857250" lvl="1" indent="-457200">
              <a:spcBef>
                <a:spcPct val="30000"/>
              </a:spcBef>
              <a:buFont typeface="Symbol" panose="05050102010706020507" pitchFamily="18" charset="2"/>
              <a:buChar char=""/>
              <a:defRPr/>
            </a:pPr>
            <a:r>
              <a:rPr lang="en-US" sz="3200" kern="1200" dirty="0"/>
              <a:t>providing leadership and taking responsibility for fostering a workplace culture of respect</a:t>
            </a:r>
          </a:p>
          <a:p>
            <a:pPr marL="857250" lvl="1" indent="-457200">
              <a:spcBef>
                <a:spcPct val="30000"/>
              </a:spcBef>
              <a:buFont typeface="Symbol" panose="05050102010706020507" pitchFamily="18" charset="2"/>
              <a:buChar char=""/>
              <a:defRPr/>
            </a:pPr>
            <a:r>
              <a:rPr lang="en-US" sz="3200" kern="1200" dirty="0"/>
              <a:t>set a positive example</a:t>
            </a:r>
          </a:p>
          <a:p>
            <a:pPr marL="857250" lvl="1" indent="-457200">
              <a:spcBef>
                <a:spcPct val="30000"/>
              </a:spcBef>
              <a:buFont typeface="Symbol" panose="05050102010706020507" pitchFamily="18" charset="2"/>
              <a:buChar char=""/>
              <a:defRPr/>
            </a:pPr>
            <a:r>
              <a:rPr lang="en-US" sz="3200" kern="1200" dirty="0"/>
              <a:t>avoid behaving disrespectfully</a:t>
            </a:r>
          </a:p>
          <a:p>
            <a:pPr marL="857250" lvl="1" indent="-457200">
              <a:spcBef>
                <a:spcPct val="30000"/>
              </a:spcBef>
              <a:buFont typeface="Symbol" panose="05050102010706020507" pitchFamily="18" charset="2"/>
              <a:buChar char=""/>
              <a:defRPr/>
            </a:pPr>
            <a:r>
              <a:rPr lang="en-US" sz="3200" kern="1200" dirty="0"/>
              <a:t>participate in training</a:t>
            </a:r>
            <a:endParaRPr lang="en-CA" sz="3200" kern="1200" dirty="0"/>
          </a:p>
          <a:p>
            <a:endParaRPr lang="en-CA" b="1" dirty="0"/>
          </a:p>
          <a:p>
            <a:endParaRPr lang="en-CA" dirty="0"/>
          </a:p>
        </p:txBody>
      </p:sp>
    </p:spTree>
    <p:extLst>
      <p:ext uri="{BB962C8B-B14F-4D97-AF65-F5344CB8AC3E}">
        <p14:creationId xmlns:p14="http://schemas.microsoft.com/office/powerpoint/2010/main" val="42324953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effectLst>
                  <a:outerShdw blurRad="38100" dist="38100" dir="2700000" algn="tl">
                    <a:srgbClr val="000000">
                      <a:alpha val="43137"/>
                    </a:srgbClr>
                  </a:outerShdw>
                </a:effectLst>
              </a:rPr>
              <a:t>Respectful Workplaces</a:t>
            </a:r>
            <a:endParaRPr lang="en-CA" dirty="0"/>
          </a:p>
        </p:txBody>
      </p:sp>
      <p:sp>
        <p:nvSpPr>
          <p:cNvPr id="3" name="Content Placeholder 2"/>
          <p:cNvSpPr>
            <a:spLocks noGrp="1"/>
          </p:cNvSpPr>
          <p:nvPr>
            <p:ph idx="1"/>
          </p:nvPr>
        </p:nvSpPr>
        <p:spPr>
          <a:xfrm>
            <a:off x="450850" y="1901825"/>
            <a:ext cx="8229600" cy="4622800"/>
          </a:xfrm>
        </p:spPr>
        <p:txBody>
          <a:bodyPr/>
          <a:lstStyle/>
          <a:p>
            <a:pPr marL="0" indent="0">
              <a:buNone/>
            </a:pPr>
            <a:r>
              <a:rPr lang="en-US" b="1" kern="1200" dirty="0"/>
              <a:t>Employer Responsibilities:</a:t>
            </a:r>
          </a:p>
          <a:p>
            <a:pPr lvl="1"/>
            <a:r>
              <a:rPr lang="en-US" sz="3200" kern="1200" dirty="0"/>
              <a:t>intervention</a:t>
            </a:r>
          </a:p>
          <a:p>
            <a:pPr lvl="1"/>
            <a:r>
              <a:rPr lang="en-US" sz="3200" kern="1200" dirty="0"/>
              <a:t>fairness, confidentiality and timeliness</a:t>
            </a:r>
          </a:p>
          <a:p>
            <a:pPr lvl="1"/>
            <a:r>
              <a:rPr lang="en-US" sz="3200" kern="1200" dirty="0"/>
              <a:t>no reprisal or retaliation</a:t>
            </a:r>
          </a:p>
          <a:p>
            <a:pPr lvl="1"/>
            <a:r>
              <a:rPr lang="en-US" sz="3200" kern="1200" dirty="0"/>
              <a:t>workplace restoration</a:t>
            </a:r>
          </a:p>
          <a:p>
            <a:pPr lvl="1"/>
            <a:r>
              <a:rPr lang="en-US" sz="3200" kern="1200" dirty="0"/>
              <a:t>confidentiality</a:t>
            </a:r>
          </a:p>
          <a:p>
            <a:pPr lvl="1"/>
            <a:r>
              <a:rPr lang="en-US" sz="3200" kern="1200" dirty="0"/>
              <a:t>duty to report and investigate</a:t>
            </a:r>
          </a:p>
          <a:p>
            <a:endParaRPr lang="en-US" kern="1200" dirty="0"/>
          </a:p>
          <a:p>
            <a:endParaRPr lang="en-CA" dirty="0"/>
          </a:p>
        </p:txBody>
      </p:sp>
    </p:spTree>
    <p:extLst>
      <p:ext uri="{BB962C8B-B14F-4D97-AF65-F5344CB8AC3E}">
        <p14:creationId xmlns:p14="http://schemas.microsoft.com/office/powerpoint/2010/main" val="147829755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Module 7</a:t>
            </a:r>
          </a:p>
        </p:txBody>
      </p:sp>
      <p:sp>
        <p:nvSpPr>
          <p:cNvPr id="3" name="Content Placeholder 2"/>
          <p:cNvSpPr>
            <a:spLocks noGrp="1"/>
          </p:cNvSpPr>
          <p:nvPr>
            <p:ph idx="1"/>
          </p:nvPr>
        </p:nvSpPr>
        <p:spPr>
          <a:xfrm>
            <a:off x="450850" y="3135085"/>
            <a:ext cx="8229600" cy="3389539"/>
          </a:xfrm>
        </p:spPr>
        <p:txBody>
          <a:bodyPr/>
          <a:lstStyle/>
          <a:p>
            <a:pPr marL="0" indent="0" algn="ctr">
              <a:buNone/>
            </a:pPr>
            <a:r>
              <a:rPr lang="en-CA" sz="4800" b="1" dirty="0">
                <a:effectLst>
                  <a:outerShdw blurRad="38100" dist="38100" dir="2700000" algn="tl">
                    <a:srgbClr val="000000">
                      <a:alpha val="43137"/>
                    </a:srgbClr>
                  </a:outerShdw>
                </a:effectLst>
              </a:rPr>
              <a:t>Fraud Awareness</a:t>
            </a:r>
          </a:p>
        </p:txBody>
      </p:sp>
    </p:spTree>
    <p:extLst>
      <p:ext uri="{BB962C8B-B14F-4D97-AF65-F5344CB8AC3E}">
        <p14:creationId xmlns:p14="http://schemas.microsoft.com/office/powerpoint/2010/main" val="17637890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93700" y="600891"/>
            <a:ext cx="8229600" cy="979715"/>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a:solidFill>
                <a:schemeClr val="tx1"/>
              </a:solidFill>
              <a:effectLst>
                <a:outerShdw blurRad="38100" dist="38100" dir="2700000" algn="tl">
                  <a:srgbClr val="C0C0C0"/>
                </a:outerShdw>
              </a:effectLst>
            </a:endParaRPr>
          </a:p>
        </p:txBody>
      </p:sp>
      <p:sp>
        <p:nvSpPr>
          <p:cNvPr id="47107" name="Rectangle 3"/>
          <p:cNvSpPr>
            <a:spLocks noGrp="1" noChangeArrowheads="1"/>
          </p:cNvSpPr>
          <p:nvPr>
            <p:ph type="body" idx="1"/>
          </p:nvPr>
        </p:nvSpPr>
        <p:spPr>
          <a:xfrm>
            <a:off x="439950" y="1641429"/>
            <a:ext cx="8229600" cy="5031376"/>
          </a:xfrm>
        </p:spPr>
        <p:txBody>
          <a:bodyPr/>
          <a:lstStyle/>
          <a:p>
            <a:pPr marL="0" indent="0" eaLnBrk="1" hangingPunct="1">
              <a:lnSpc>
                <a:spcPct val="80000"/>
              </a:lnSpc>
              <a:buNone/>
              <a:defRPr/>
            </a:pPr>
            <a:r>
              <a:rPr lang="en-CA" dirty="0">
                <a:latin typeface="+mj-lt"/>
              </a:rPr>
              <a:t>Each council member is responsible to protect community assets from theft, misuse, neglect and fraud.</a:t>
            </a:r>
          </a:p>
          <a:p>
            <a:pPr marL="0" indent="0" eaLnBrk="1" hangingPunct="1">
              <a:lnSpc>
                <a:spcPct val="80000"/>
              </a:lnSpc>
              <a:buNone/>
              <a:defRPr/>
            </a:pPr>
            <a:endParaRPr lang="en-CA" dirty="0">
              <a:latin typeface="+mj-lt"/>
            </a:endParaRPr>
          </a:p>
          <a:p>
            <a:pPr eaLnBrk="1" hangingPunct="1">
              <a:lnSpc>
                <a:spcPct val="80000"/>
              </a:lnSpc>
              <a:buFontTx/>
              <a:buNone/>
              <a:defRPr/>
            </a:pPr>
            <a:r>
              <a:rPr lang="en-CA" b="1" dirty="0">
                <a:latin typeface="+mj-lt"/>
              </a:rPr>
              <a:t>Fraud Related Facts:</a:t>
            </a:r>
          </a:p>
          <a:p>
            <a:pPr lvl="1" eaLnBrk="1" hangingPunct="1">
              <a:lnSpc>
                <a:spcPct val="80000"/>
              </a:lnSpc>
              <a:defRPr/>
            </a:pPr>
            <a:r>
              <a:rPr lang="en-CA" sz="3200" dirty="0">
                <a:latin typeface="+mj-lt"/>
              </a:rPr>
              <a:t>fraud is often a result of poor management practices </a:t>
            </a:r>
          </a:p>
          <a:p>
            <a:pPr lvl="1" eaLnBrk="1" hangingPunct="1">
              <a:lnSpc>
                <a:spcPct val="80000"/>
              </a:lnSpc>
              <a:defRPr/>
            </a:pPr>
            <a:r>
              <a:rPr lang="en-CA" sz="3200" dirty="0">
                <a:latin typeface="+mj-lt"/>
              </a:rPr>
              <a:t>early detection reduces losses</a:t>
            </a:r>
          </a:p>
          <a:p>
            <a:pPr lvl="1" eaLnBrk="1" hangingPunct="1">
              <a:lnSpc>
                <a:spcPct val="80000"/>
              </a:lnSpc>
              <a:defRPr/>
            </a:pPr>
            <a:r>
              <a:rPr lang="en-CA" sz="3200" dirty="0">
                <a:latin typeface="+mj-lt"/>
              </a:rPr>
              <a:t>prevention starts with good financial and administrative practices </a:t>
            </a:r>
          </a:p>
          <a:p>
            <a:pPr lvl="1" eaLnBrk="1" hangingPunct="1">
              <a:lnSpc>
                <a:spcPct val="80000"/>
              </a:lnSpc>
              <a:defRPr/>
            </a:pPr>
            <a:r>
              <a:rPr lang="en-CA" sz="3200" b="1" dirty="0">
                <a:latin typeface="+mj-lt"/>
              </a:rPr>
              <a:t>be aware of the warning signs</a:t>
            </a:r>
            <a:endParaRPr lang="en-US" sz="3200" b="1" dirty="0">
              <a:latin typeface="+mj-lt"/>
            </a:endParaRPr>
          </a:p>
          <a:p>
            <a:pPr lvl="1" eaLnBrk="1" hangingPunct="1">
              <a:lnSpc>
                <a:spcPct val="80000"/>
              </a:lnSpc>
              <a:defRPr/>
            </a:pPr>
            <a:endParaRPr lang="en-CA" sz="2400" dirty="0">
              <a:latin typeface="Comic Sans MS" pitchFamily="66" charset="0"/>
            </a:endParaRPr>
          </a:p>
          <a:p>
            <a:pPr eaLnBrk="1" hangingPunct="1">
              <a:lnSpc>
                <a:spcPct val="80000"/>
              </a:lnSpc>
              <a:defRPr/>
            </a:pPr>
            <a:endParaRPr lang="en-US" dirty="0">
              <a:latin typeface="Comic Sans MS" pitchFamily="66" charset="0"/>
            </a:endParaRPr>
          </a:p>
          <a:p>
            <a:pPr lvl="1" eaLnBrk="1" hangingPunct="1">
              <a:lnSpc>
                <a:spcPct val="80000"/>
              </a:lnSpc>
              <a:defRPr/>
            </a:pPr>
            <a:endParaRPr lang="en-US" sz="2400" b="1"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17970" y="731838"/>
            <a:ext cx="8229600" cy="866775"/>
          </a:xfrm>
        </p:spPr>
        <p:txBody>
          <a:bodyPr/>
          <a:lstStyle/>
          <a:p>
            <a:pPr eaLnBrk="1" hangingPunct="1">
              <a:defRPr/>
            </a:pPr>
            <a:r>
              <a:rPr lang="en-US" dirty="0">
                <a:solidFill>
                  <a:schemeClr val="tx1"/>
                </a:solidFill>
                <a:effectLst>
                  <a:outerShdw blurRad="38100" dist="38100" dir="2700000" algn="tl">
                    <a:srgbClr val="C0C0C0"/>
                  </a:outerShdw>
                </a:effectLst>
              </a:rPr>
              <a:t>Community Council</a:t>
            </a:r>
          </a:p>
        </p:txBody>
      </p:sp>
      <p:sp>
        <p:nvSpPr>
          <p:cNvPr id="12291" name="Rectangle 3"/>
          <p:cNvSpPr>
            <a:spLocks noGrp="1" noChangeArrowheads="1"/>
          </p:cNvSpPr>
          <p:nvPr>
            <p:ph type="body" sz="half" idx="1"/>
          </p:nvPr>
        </p:nvSpPr>
        <p:spPr/>
        <p:txBody>
          <a:bodyPr/>
          <a:lstStyle/>
          <a:p>
            <a:pPr lvl="1" eaLnBrk="1" hangingPunct="1"/>
            <a:endParaRPr lang="en-US" altLang="en-US" sz="2400">
              <a:latin typeface="Comic Sans MS" panose="030F0702030302020204" pitchFamily="66" charset="0"/>
            </a:endParaRPr>
          </a:p>
          <a:p>
            <a:pPr eaLnBrk="1" hangingPunct="1"/>
            <a:endParaRPr lang="en-US" altLang="en-US">
              <a:latin typeface="Comic Sans MS" panose="030F0702030302020204" pitchFamily="66" charset="0"/>
            </a:endParaRPr>
          </a:p>
        </p:txBody>
      </p:sp>
      <p:sp>
        <p:nvSpPr>
          <p:cNvPr id="9237" name="Rectangle 21"/>
          <p:cNvSpPr>
            <a:spLocks noChangeArrowheads="1"/>
          </p:cNvSpPr>
          <p:nvPr/>
        </p:nvSpPr>
        <p:spPr bwMode="auto">
          <a:xfrm>
            <a:off x="254000" y="1719263"/>
            <a:ext cx="8737600" cy="4926012"/>
          </a:xfrm>
          <a:prstGeom prst="rect">
            <a:avLst/>
          </a:prstGeom>
          <a:noFill/>
          <a:ln w="9525">
            <a:noFill/>
            <a:miter lim="800000"/>
            <a:headEnd/>
            <a:tailEnd/>
          </a:ln>
          <a:effectLst/>
        </p:spPr>
        <p:txBody>
          <a:bodyPr/>
          <a:lstStyle/>
          <a:p>
            <a:pPr marL="342900" indent="-342900" eaLnBrk="1" hangingPunct="1">
              <a:spcBef>
                <a:spcPct val="20000"/>
              </a:spcBef>
              <a:defRPr/>
            </a:pPr>
            <a:r>
              <a:rPr lang="en-US" sz="2800" b="1" dirty="0">
                <a:latin typeface="+mj-lt"/>
                <a:cs typeface="+mn-cs"/>
              </a:rPr>
              <a:t>Definition:</a:t>
            </a:r>
          </a:p>
          <a:p>
            <a:pPr marL="800100" lvl="1" indent="-342900" eaLnBrk="1" hangingPunct="1">
              <a:spcBef>
                <a:spcPct val="20000"/>
              </a:spcBef>
              <a:buFontTx/>
              <a:buChar char="•"/>
              <a:defRPr/>
            </a:pPr>
            <a:r>
              <a:rPr lang="en-US" sz="2800" dirty="0">
                <a:latin typeface="+mj-lt"/>
                <a:cs typeface="+mn-cs"/>
              </a:rPr>
              <a:t>Elected representatives of a community:</a:t>
            </a:r>
          </a:p>
          <a:p>
            <a:pPr marL="1371600" lvl="2" indent="-457200" eaLnBrk="1" hangingPunct="1">
              <a:spcBef>
                <a:spcPct val="20000"/>
              </a:spcBef>
              <a:buFont typeface="Symbol" panose="05050102010706020507" pitchFamily="18" charset="2"/>
              <a:buChar char=""/>
              <a:defRPr/>
            </a:pPr>
            <a:r>
              <a:rPr lang="en-US" sz="2800" dirty="0">
                <a:latin typeface="+mj-lt"/>
                <a:cs typeface="+mn-cs"/>
              </a:rPr>
              <a:t>provide municipal services and programs</a:t>
            </a:r>
            <a:endParaRPr lang="en-US" sz="2800" dirty="0">
              <a:solidFill>
                <a:srgbClr val="FF0000"/>
              </a:solidFill>
              <a:latin typeface="+mj-lt"/>
              <a:cs typeface="+mn-cs"/>
            </a:endParaRPr>
          </a:p>
          <a:p>
            <a:pPr marL="1371600" lvl="2" indent="-457200" eaLnBrk="1" hangingPunct="1">
              <a:spcBef>
                <a:spcPct val="20000"/>
              </a:spcBef>
              <a:buFont typeface="Symbol" panose="05050102010706020507" pitchFamily="18" charset="2"/>
              <a:buChar char=""/>
              <a:defRPr/>
            </a:pPr>
            <a:r>
              <a:rPr lang="en-US" sz="2800" dirty="0">
                <a:latin typeface="+mj-lt"/>
                <a:cs typeface="+mn-cs"/>
              </a:rPr>
              <a:t>ensure all decisions are made by majority vote</a:t>
            </a:r>
          </a:p>
          <a:p>
            <a:pPr marL="1371600" lvl="2" indent="-457200" eaLnBrk="1" hangingPunct="1">
              <a:spcBef>
                <a:spcPct val="20000"/>
              </a:spcBef>
              <a:buFont typeface="Symbol" panose="05050102010706020507" pitchFamily="18" charset="2"/>
              <a:buChar char=""/>
              <a:defRPr/>
            </a:pPr>
            <a:r>
              <a:rPr lang="en-US" sz="2800" dirty="0">
                <a:latin typeface="+mj-lt"/>
                <a:cs typeface="+mn-cs"/>
              </a:rPr>
              <a:t>operate in an open and transparent manner</a:t>
            </a:r>
          </a:p>
          <a:p>
            <a:pPr marL="800100" lvl="1" indent="-342900" eaLnBrk="1" hangingPunct="1">
              <a:spcBef>
                <a:spcPct val="20000"/>
              </a:spcBef>
              <a:buFontTx/>
              <a:buChar char="•"/>
              <a:defRPr/>
            </a:pPr>
            <a:r>
              <a:rPr lang="en-US" sz="2800" dirty="0">
                <a:latin typeface="+mj-lt"/>
                <a:cs typeface="+mn-cs"/>
              </a:rPr>
              <a:t>number of council members and maximum honorarium payable </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22263" y="657225"/>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33795" name="Rectangle 3"/>
          <p:cNvSpPr>
            <a:spLocks noGrp="1" noChangeArrowheads="1"/>
          </p:cNvSpPr>
          <p:nvPr>
            <p:ph type="body" idx="1"/>
          </p:nvPr>
        </p:nvSpPr>
        <p:spPr>
          <a:xfrm>
            <a:off x="622526" y="1894611"/>
            <a:ext cx="7929338" cy="4779789"/>
          </a:xfrm>
        </p:spPr>
        <p:txBody>
          <a:bodyPr/>
          <a:lstStyle/>
          <a:p>
            <a:pPr eaLnBrk="1" hangingPunct="1">
              <a:lnSpc>
                <a:spcPct val="80000"/>
              </a:lnSpc>
              <a:buFontTx/>
              <a:buNone/>
              <a:defRPr/>
            </a:pPr>
            <a:r>
              <a:rPr lang="en-CA" b="1" dirty="0"/>
              <a:t>Warning Signs</a:t>
            </a:r>
          </a:p>
          <a:p>
            <a:pPr lvl="1" eaLnBrk="1" hangingPunct="1">
              <a:lnSpc>
                <a:spcPct val="80000"/>
              </a:lnSpc>
              <a:defRPr/>
            </a:pPr>
            <a:r>
              <a:rPr lang="en-CA" sz="3200" dirty="0"/>
              <a:t>infrequent council meetings</a:t>
            </a:r>
          </a:p>
          <a:p>
            <a:pPr lvl="1" eaLnBrk="1" hangingPunct="1">
              <a:lnSpc>
                <a:spcPct val="80000"/>
              </a:lnSpc>
              <a:defRPr/>
            </a:pPr>
            <a:r>
              <a:rPr lang="en-CA" sz="3200" dirty="0"/>
              <a:t>lack of approvals</a:t>
            </a:r>
          </a:p>
          <a:p>
            <a:pPr lvl="1" eaLnBrk="1" hangingPunct="1">
              <a:lnSpc>
                <a:spcPct val="80000"/>
              </a:lnSpc>
              <a:defRPr/>
            </a:pPr>
            <a:r>
              <a:rPr lang="en-CA" sz="3200" dirty="0"/>
              <a:t>no documentation for expenditures</a:t>
            </a:r>
          </a:p>
          <a:p>
            <a:pPr lvl="1" eaLnBrk="1" hangingPunct="1">
              <a:lnSpc>
                <a:spcPct val="80000"/>
              </a:lnSpc>
              <a:defRPr/>
            </a:pPr>
            <a:r>
              <a:rPr lang="en-CA" sz="3200" dirty="0"/>
              <a:t>late or no bank reconciliations</a:t>
            </a:r>
          </a:p>
          <a:p>
            <a:pPr lvl="1" eaLnBrk="1" hangingPunct="1">
              <a:lnSpc>
                <a:spcPct val="80000"/>
              </a:lnSpc>
              <a:defRPr/>
            </a:pPr>
            <a:r>
              <a:rPr lang="en-CA" sz="3200" dirty="0"/>
              <a:t>late payments, charges and penalties</a:t>
            </a:r>
          </a:p>
          <a:p>
            <a:pPr lvl="1" eaLnBrk="1" hangingPunct="1">
              <a:lnSpc>
                <a:spcPct val="80000"/>
              </a:lnSpc>
              <a:defRPr/>
            </a:pPr>
            <a:r>
              <a:rPr lang="en-CA" sz="3200" dirty="0"/>
              <a:t>inability to complete projects</a:t>
            </a:r>
          </a:p>
          <a:p>
            <a:pPr lvl="1" eaLnBrk="1" hangingPunct="1">
              <a:lnSpc>
                <a:spcPct val="80000"/>
              </a:lnSpc>
              <a:defRPr/>
            </a:pPr>
            <a:r>
              <a:rPr lang="en-CA" sz="3200" dirty="0"/>
              <a:t>failure to deposit reserve funds into reserve investments </a:t>
            </a:r>
          </a:p>
          <a:p>
            <a:pPr lvl="1" eaLnBrk="1" hangingPunct="1">
              <a:lnSpc>
                <a:spcPct val="80000"/>
              </a:lnSpc>
              <a:defRPr/>
            </a:pPr>
            <a:r>
              <a:rPr lang="en-CA" sz="3200" dirty="0"/>
              <a:t>signing of blank cheques</a:t>
            </a:r>
            <a:endParaRPr lang="en-US" sz="3200" dirty="0">
              <a:latin typeface="Comic Sans MS" pitchFamily="66" charset="0"/>
            </a:endParaRPr>
          </a:p>
          <a:p>
            <a:pPr lvl="1" eaLnBrk="1" hangingPunct="1">
              <a:lnSpc>
                <a:spcPct val="80000"/>
              </a:lnSpc>
              <a:defRPr/>
            </a:pPr>
            <a:endParaRPr lang="en-US" sz="1800" b="1" dirty="0">
              <a:latin typeface="Comic Sans MS" pitchFamily="66"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22263" y="657225"/>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33795" name="Rectangle 3"/>
          <p:cNvSpPr>
            <a:spLocks noGrp="1" noChangeArrowheads="1"/>
          </p:cNvSpPr>
          <p:nvPr>
            <p:ph type="body" idx="1"/>
          </p:nvPr>
        </p:nvSpPr>
        <p:spPr>
          <a:xfrm>
            <a:off x="593725" y="1882085"/>
            <a:ext cx="8074286" cy="4380929"/>
          </a:xfrm>
        </p:spPr>
        <p:txBody>
          <a:bodyPr/>
          <a:lstStyle/>
          <a:p>
            <a:pPr eaLnBrk="1" hangingPunct="1">
              <a:lnSpc>
                <a:spcPct val="80000"/>
              </a:lnSpc>
              <a:buFontTx/>
              <a:buNone/>
              <a:defRPr/>
            </a:pPr>
            <a:r>
              <a:rPr lang="en-CA" b="1" dirty="0"/>
              <a:t>Warning Signs</a:t>
            </a:r>
          </a:p>
          <a:p>
            <a:pPr lvl="1" eaLnBrk="1" hangingPunct="1">
              <a:lnSpc>
                <a:spcPct val="80000"/>
              </a:lnSpc>
              <a:defRPr/>
            </a:pPr>
            <a:r>
              <a:rPr lang="en-CA" sz="3200" dirty="0"/>
              <a:t>use of private email to conduct council business</a:t>
            </a:r>
          </a:p>
          <a:p>
            <a:pPr lvl="2" eaLnBrk="1" hangingPunct="1">
              <a:lnSpc>
                <a:spcPct val="80000"/>
              </a:lnSpc>
              <a:defRPr/>
            </a:pPr>
            <a:r>
              <a:rPr lang="en-CA" sz="2800" dirty="0"/>
              <a:t>internet for financial transactions, ex. electronic invoicing resulting in lack of audit trail</a:t>
            </a:r>
            <a:endParaRPr lang="en-CA" sz="3200" dirty="0"/>
          </a:p>
          <a:p>
            <a:pPr lvl="1" eaLnBrk="1" hangingPunct="1">
              <a:lnSpc>
                <a:spcPct val="80000"/>
              </a:lnSpc>
              <a:defRPr/>
            </a:pPr>
            <a:r>
              <a:rPr lang="en-CA" sz="3200" dirty="0"/>
              <a:t>non-compliance with department reporting requirements</a:t>
            </a:r>
          </a:p>
          <a:p>
            <a:pPr lvl="1" eaLnBrk="1" hangingPunct="1">
              <a:lnSpc>
                <a:spcPct val="80000"/>
              </a:lnSpc>
              <a:defRPr/>
            </a:pPr>
            <a:r>
              <a:rPr lang="en-CA" sz="3200" dirty="0"/>
              <a:t>late or non-submission of requested documents</a:t>
            </a:r>
          </a:p>
          <a:p>
            <a:pPr lvl="1" eaLnBrk="1" hangingPunct="1">
              <a:lnSpc>
                <a:spcPct val="80000"/>
              </a:lnSpc>
              <a:defRPr/>
            </a:pPr>
            <a:endParaRPr lang="en-US" sz="2800" dirty="0"/>
          </a:p>
          <a:p>
            <a:pPr lvl="1" eaLnBrk="1" hangingPunct="1">
              <a:lnSpc>
                <a:spcPct val="80000"/>
              </a:lnSpc>
              <a:defRPr/>
            </a:pPr>
            <a:endParaRPr lang="en-CA" sz="2400" dirty="0">
              <a:latin typeface="Comic Sans MS" pitchFamily="66" charset="0"/>
            </a:endParaRPr>
          </a:p>
          <a:p>
            <a:pPr eaLnBrk="1" hangingPunct="1">
              <a:lnSpc>
                <a:spcPct val="80000"/>
              </a:lnSpc>
              <a:defRPr/>
            </a:pPr>
            <a:endParaRPr lang="en-US" sz="2400" dirty="0">
              <a:latin typeface="Comic Sans MS" pitchFamily="66" charset="0"/>
            </a:endParaRPr>
          </a:p>
          <a:p>
            <a:pPr lvl="1" eaLnBrk="1" hangingPunct="1">
              <a:lnSpc>
                <a:spcPct val="80000"/>
              </a:lnSpc>
              <a:defRPr/>
            </a:pPr>
            <a:endParaRPr lang="en-US" sz="1800" b="1" dirty="0">
              <a:latin typeface="Comic Sans MS" pitchFamily="66" charset="0"/>
            </a:endParaRPr>
          </a:p>
        </p:txBody>
      </p:sp>
    </p:spTree>
    <p:extLst>
      <p:ext uri="{BB962C8B-B14F-4D97-AF65-F5344CB8AC3E}">
        <p14:creationId xmlns:p14="http://schemas.microsoft.com/office/powerpoint/2010/main" val="22704362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4175" y="687388"/>
            <a:ext cx="8229600" cy="1143000"/>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34819" name="Rectangle 3"/>
          <p:cNvSpPr>
            <a:spLocks noGrp="1" noChangeArrowheads="1"/>
          </p:cNvSpPr>
          <p:nvPr>
            <p:ph type="body" idx="1"/>
          </p:nvPr>
        </p:nvSpPr>
        <p:spPr>
          <a:xfrm>
            <a:off x="573088" y="2021305"/>
            <a:ext cx="8396741" cy="4471569"/>
          </a:xfrm>
        </p:spPr>
        <p:txBody>
          <a:bodyPr/>
          <a:lstStyle/>
          <a:p>
            <a:pPr marL="0" indent="0" eaLnBrk="1" hangingPunct="1">
              <a:lnSpc>
                <a:spcPct val="80000"/>
              </a:lnSpc>
              <a:buFontTx/>
              <a:buNone/>
              <a:defRPr/>
            </a:pPr>
            <a:r>
              <a:rPr lang="en-CA" b="1" dirty="0">
                <a:latin typeface="+mj-lt"/>
              </a:rPr>
              <a:t>Preventing Fraud in Your Community</a:t>
            </a:r>
          </a:p>
          <a:p>
            <a:pPr lvl="1" eaLnBrk="1" hangingPunct="1">
              <a:lnSpc>
                <a:spcPct val="80000"/>
              </a:lnSpc>
              <a:defRPr/>
            </a:pPr>
            <a:r>
              <a:rPr lang="en-CA" sz="3200" dirty="0">
                <a:latin typeface="+mj-lt"/>
              </a:rPr>
              <a:t>attend council meetings </a:t>
            </a:r>
          </a:p>
          <a:p>
            <a:pPr lvl="1" eaLnBrk="1" hangingPunct="1">
              <a:lnSpc>
                <a:spcPct val="80000"/>
              </a:lnSpc>
              <a:defRPr/>
            </a:pPr>
            <a:r>
              <a:rPr lang="en-CA" sz="3200" dirty="0">
                <a:latin typeface="+mj-lt"/>
              </a:rPr>
              <a:t>ensure resolutions are passed approving all payments</a:t>
            </a:r>
          </a:p>
          <a:p>
            <a:pPr lvl="1" eaLnBrk="1" hangingPunct="1">
              <a:lnSpc>
                <a:spcPct val="80000"/>
              </a:lnSpc>
              <a:defRPr/>
            </a:pPr>
            <a:r>
              <a:rPr lang="en-CA" sz="3200" dirty="0">
                <a:latin typeface="+mj-lt"/>
              </a:rPr>
              <a:t>ensure a resolution is passed approving the latest financial statements, bank reconciliation is attached</a:t>
            </a:r>
          </a:p>
          <a:p>
            <a:pPr lvl="1" eaLnBrk="1" hangingPunct="1">
              <a:lnSpc>
                <a:spcPct val="80000"/>
              </a:lnSpc>
              <a:defRPr/>
            </a:pPr>
            <a:r>
              <a:rPr lang="en-CA" sz="3200" dirty="0">
                <a:latin typeface="+mj-lt"/>
              </a:rPr>
              <a:t>ensure minutes are complete prior to approval, all lists attached</a:t>
            </a:r>
          </a:p>
          <a:p>
            <a:pPr lvl="1" eaLnBrk="1" hangingPunct="1">
              <a:lnSpc>
                <a:spcPct val="80000"/>
              </a:lnSpc>
              <a:defRPr/>
            </a:pPr>
            <a:endParaRPr lang="en-CA" sz="2400" dirty="0">
              <a:latin typeface="Comic Sans MS" pitchFamily="66" charset="0"/>
            </a:endParaRPr>
          </a:p>
          <a:p>
            <a:pPr eaLnBrk="1" hangingPunct="1">
              <a:lnSpc>
                <a:spcPct val="80000"/>
              </a:lnSpc>
              <a:defRPr/>
            </a:pPr>
            <a:endParaRPr lang="en-US" dirty="0">
              <a:latin typeface="Comic Sans MS" pitchFamily="66" charset="0"/>
            </a:endParaRPr>
          </a:p>
          <a:p>
            <a:pPr lvl="1" eaLnBrk="1" hangingPunct="1">
              <a:lnSpc>
                <a:spcPct val="80000"/>
              </a:lnSpc>
              <a:defRPr/>
            </a:pPr>
            <a:endParaRPr lang="en-US" sz="2400" b="1" dirty="0">
              <a:latin typeface="Comic Sans MS" pitchFamily="66"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23863" y="464457"/>
            <a:ext cx="8229600" cy="1127806"/>
          </a:xfrm>
        </p:spPr>
        <p:txBody>
          <a:bodyPr/>
          <a:lstStyle/>
          <a:p>
            <a:pPr eaLnBrk="1" hangingPunct="1">
              <a:defRPr/>
            </a:pPr>
            <a:r>
              <a:rPr lang="en-CA" dirty="0">
                <a:solidFill>
                  <a:schemeClr val="tx1"/>
                </a:solidFill>
                <a:effectLst>
                  <a:outerShdw blurRad="38100" dist="38100" dir="2700000" algn="tl">
                    <a:srgbClr val="C0C0C0"/>
                  </a:outerShdw>
                </a:effectLst>
              </a:rPr>
              <a:t>Fraud Awareness</a:t>
            </a:r>
            <a:endParaRPr lang="en-US" dirty="0">
              <a:solidFill>
                <a:schemeClr val="folHlink"/>
              </a:solidFill>
              <a:effectLst>
                <a:outerShdw blurRad="38100" dist="38100" dir="2700000" algn="tl">
                  <a:srgbClr val="C0C0C0"/>
                </a:outerShdw>
              </a:effectLst>
              <a:latin typeface="Comic Sans MS" pitchFamily="66" charset="0"/>
            </a:endParaRPr>
          </a:p>
        </p:txBody>
      </p:sp>
      <p:sp>
        <p:nvSpPr>
          <p:cNvPr id="35843" name="Rectangle 3"/>
          <p:cNvSpPr>
            <a:spLocks noGrp="1" noChangeArrowheads="1"/>
          </p:cNvSpPr>
          <p:nvPr>
            <p:ph type="body" idx="1"/>
          </p:nvPr>
        </p:nvSpPr>
        <p:spPr>
          <a:xfrm>
            <a:off x="385762" y="1764633"/>
            <a:ext cx="8545587" cy="4742494"/>
          </a:xfrm>
        </p:spPr>
        <p:txBody>
          <a:bodyPr/>
          <a:lstStyle/>
          <a:p>
            <a:pPr marL="0" indent="0" eaLnBrk="1" hangingPunct="1">
              <a:lnSpc>
                <a:spcPct val="80000"/>
              </a:lnSpc>
              <a:buFontTx/>
              <a:buNone/>
              <a:defRPr/>
            </a:pPr>
            <a:r>
              <a:rPr lang="en-CA" b="1" dirty="0">
                <a:latin typeface="+mj-lt"/>
              </a:rPr>
              <a:t>Preventing Fraud in Your Community</a:t>
            </a:r>
          </a:p>
          <a:p>
            <a:pPr lvl="1" eaLnBrk="1" hangingPunct="1">
              <a:lnSpc>
                <a:spcPct val="80000"/>
              </a:lnSpc>
              <a:defRPr/>
            </a:pPr>
            <a:r>
              <a:rPr lang="en-CA" sz="3200" dirty="0">
                <a:latin typeface="+mj-lt"/>
              </a:rPr>
              <a:t>ensure all payments have backup, unusual interest charges are noted </a:t>
            </a:r>
          </a:p>
          <a:p>
            <a:pPr lvl="1" eaLnBrk="1" hangingPunct="1">
              <a:lnSpc>
                <a:spcPct val="80000"/>
              </a:lnSpc>
              <a:defRPr/>
            </a:pPr>
            <a:r>
              <a:rPr lang="en-CA" sz="3200" dirty="0">
                <a:latin typeface="+mj-lt"/>
              </a:rPr>
              <a:t>ensure all travel advances are within policy and accounted for</a:t>
            </a:r>
          </a:p>
          <a:p>
            <a:pPr lvl="1" eaLnBrk="1" hangingPunct="1">
              <a:lnSpc>
                <a:spcPct val="80000"/>
              </a:lnSpc>
              <a:defRPr/>
            </a:pPr>
            <a:r>
              <a:rPr lang="en-CA" sz="3200" dirty="0">
                <a:latin typeface="+mj-lt"/>
              </a:rPr>
              <a:t>take mention of misuse of community assets seriously</a:t>
            </a:r>
          </a:p>
          <a:p>
            <a:pPr lvl="1" eaLnBrk="1" hangingPunct="1">
              <a:lnSpc>
                <a:spcPct val="80000"/>
              </a:lnSpc>
              <a:defRPr/>
            </a:pPr>
            <a:r>
              <a:rPr lang="en-CA" sz="3200" dirty="0">
                <a:latin typeface="+mj-lt"/>
              </a:rPr>
              <a:t>ensure immediate family are not signatories </a:t>
            </a:r>
          </a:p>
          <a:p>
            <a:pPr lvl="1" eaLnBrk="1" hangingPunct="1">
              <a:lnSpc>
                <a:spcPct val="80000"/>
              </a:lnSpc>
              <a:defRPr/>
            </a:pPr>
            <a:r>
              <a:rPr lang="en-CA" sz="3200" dirty="0">
                <a:latin typeface="+mj-lt"/>
              </a:rPr>
              <a:t>report any concerns immediately to the department</a:t>
            </a:r>
            <a:endParaRPr lang="en-US" sz="3200" dirty="0">
              <a:latin typeface="Comic Sans MS" pitchFamily="66" charset="0"/>
            </a:endParaRPr>
          </a:p>
          <a:p>
            <a:pPr lvl="1" eaLnBrk="1" hangingPunct="1">
              <a:lnSpc>
                <a:spcPct val="80000"/>
              </a:lnSpc>
              <a:defRPr/>
            </a:pPr>
            <a:endParaRPr lang="en-US" sz="2000" b="1" dirty="0">
              <a:latin typeface="Comic Sans MS" pitchFamily="66"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44500" y="830263"/>
            <a:ext cx="8229600" cy="1143000"/>
          </a:xfrm>
        </p:spPr>
        <p:txBody>
          <a:bodyPr/>
          <a:lstStyle/>
          <a:p>
            <a:pPr eaLnBrk="1" hangingPunct="1"/>
            <a:r>
              <a:rPr lang="en-US" altLang="en-US" dirty="0">
                <a:solidFill>
                  <a:schemeClr val="tx1"/>
                </a:solidFill>
                <a:effectLst>
                  <a:outerShdw blurRad="38100" dist="38100" dir="2700000" algn="tl">
                    <a:srgbClr val="000000">
                      <a:alpha val="43137"/>
                    </a:srgbClr>
                  </a:outerShdw>
                </a:effectLst>
              </a:rPr>
              <a:t>QUESTIONS?</a:t>
            </a:r>
          </a:p>
        </p:txBody>
      </p:sp>
      <p:pic>
        <p:nvPicPr>
          <p:cNvPr id="1030" name="Picture 6" descr="https://prod-corporate-fe-assets.s3.amazonaws.com/uploads/2017/09/feature-image-essential-questions-brand-managers-need-to-ask-their-customers-2-768x384.jpe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08050" y="2508250"/>
            <a:ext cx="7315200" cy="3657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17970" y="731838"/>
            <a:ext cx="8229600" cy="866775"/>
          </a:xfrm>
        </p:spPr>
        <p:txBody>
          <a:bodyPr/>
          <a:lstStyle/>
          <a:p>
            <a:pPr eaLnBrk="1" hangingPunct="1">
              <a:defRPr/>
            </a:pPr>
            <a:r>
              <a:rPr lang="en-US" dirty="0">
                <a:solidFill>
                  <a:schemeClr val="tx1"/>
                </a:solidFill>
                <a:effectLst>
                  <a:outerShdw blurRad="38100" dist="38100" dir="2700000" algn="tl">
                    <a:srgbClr val="C0C0C0"/>
                  </a:outerShdw>
                </a:effectLst>
              </a:rPr>
              <a:t>Purpose of a Community</a:t>
            </a:r>
          </a:p>
        </p:txBody>
      </p:sp>
      <p:sp>
        <p:nvSpPr>
          <p:cNvPr id="12291" name="Rectangle 3"/>
          <p:cNvSpPr>
            <a:spLocks noGrp="1" noChangeArrowheads="1"/>
          </p:cNvSpPr>
          <p:nvPr>
            <p:ph type="body" sz="half" idx="1"/>
          </p:nvPr>
        </p:nvSpPr>
        <p:spPr/>
        <p:txBody>
          <a:bodyPr/>
          <a:lstStyle/>
          <a:p>
            <a:pPr lvl="1" eaLnBrk="1" hangingPunct="1"/>
            <a:endParaRPr lang="en-US" altLang="en-US" sz="2400">
              <a:latin typeface="Comic Sans MS" panose="030F0702030302020204" pitchFamily="66" charset="0"/>
            </a:endParaRPr>
          </a:p>
          <a:p>
            <a:pPr eaLnBrk="1" hangingPunct="1"/>
            <a:endParaRPr lang="en-US" altLang="en-US">
              <a:latin typeface="Comic Sans MS" panose="030F0702030302020204" pitchFamily="66" charset="0"/>
            </a:endParaRPr>
          </a:p>
        </p:txBody>
      </p:sp>
      <p:sp>
        <p:nvSpPr>
          <p:cNvPr id="9237" name="Rectangle 21"/>
          <p:cNvSpPr>
            <a:spLocks noChangeArrowheads="1"/>
          </p:cNvSpPr>
          <p:nvPr/>
        </p:nvSpPr>
        <p:spPr bwMode="auto">
          <a:xfrm>
            <a:off x="497786" y="1654125"/>
            <a:ext cx="8349784" cy="4926012"/>
          </a:xfrm>
          <a:prstGeom prst="rect">
            <a:avLst/>
          </a:prstGeom>
          <a:noFill/>
          <a:ln w="9525">
            <a:noFill/>
            <a:miter lim="800000"/>
            <a:headEnd/>
            <a:tailEnd/>
          </a:ln>
          <a:effectLst/>
        </p:spPr>
        <p:txBody>
          <a:bodyPr/>
          <a:lstStyle/>
          <a:p>
            <a:pPr marL="457200" lvl="0" indent="-457200">
              <a:buFont typeface="Arial" panose="020B0604020202020204" pitchFamily="34" charset="0"/>
              <a:buChar char="•"/>
            </a:pPr>
            <a:r>
              <a:rPr lang="en-GB" sz="3200" dirty="0">
                <a:latin typeface="+mj-lt"/>
                <a:cs typeface="+mn-cs"/>
              </a:rPr>
              <a:t>provide good government</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provide municipal services and facilities that council feels are necessary and desirable for all or part of the community</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develop and maintain a safe and viable community</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foster economic, social and environmental well being</a:t>
            </a:r>
            <a:endParaRPr lang="en-CA" sz="3200" dirty="0">
              <a:latin typeface="+mj-lt"/>
              <a:cs typeface="+mn-cs"/>
            </a:endParaRPr>
          </a:p>
          <a:p>
            <a:pPr marL="457200" lvl="0" indent="-457200">
              <a:buFont typeface="Arial" panose="020B0604020202020204" pitchFamily="34" charset="0"/>
              <a:buChar char="•"/>
            </a:pPr>
            <a:r>
              <a:rPr lang="en-GB" sz="3200" dirty="0">
                <a:latin typeface="+mj-lt"/>
                <a:cs typeface="+mn-cs"/>
              </a:rPr>
              <a:t>provide wise stewardship of public assets</a:t>
            </a:r>
            <a:endParaRPr lang="en-CA" sz="3200" dirty="0">
              <a:latin typeface="+mj-lt"/>
              <a:cs typeface="+mn-cs"/>
            </a:endParaRPr>
          </a:p>
        </p:txBody>
      </p:sp>
    </p:spTree>
    <p:extLst>
      <p:ext uri="{BB962C8B-B14F-4D97-AF65-F5344CB8AC3E}">
        <p14:creationId xmlns:p14="http://schemas.microsoft.com/office/powerpoint/2010/main" val="35543388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4655ED8A341E4FB8D7C134A9B07B8E" ma:contentTypeVersion="1" ma:contentTypeDescription="Create a new document." ma:contentTypeScope="" ma:versionID="4fe439ccebdde224bc03c9bc501c3f6d">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9B09D31-18FF-4CB5-BAB1-54168C61F0D3}"/>
</file>

<file path=customXml/itemProps2.xml><?xml version="1.0" encoding="utf-8"?>
<ds:datastoreItem xmlns:ds="http://schemas.openxmlformats.org/officeDocument/2006/customXml" ds:itemID="{668C1621-1813-455A-8789-0250F53D18B6}"/>
</file>

<file path=customXml/itemProps3.xml><?xml version="1.0" encoding="utf-8"?>
<ds:datastoreItem xmlns:ds="http://schemas.openxmlformats.org/officeDocument/2006/customXml" ds:itemID="{1BCC0378-259A-4822-821C-31D07AF4BC22}"/>
</file>

<file path=docProps/app.xml><?xml version="1.0" encoding="utf-8"?>
<Properties xmlns="http://schemas.openxmlformats.org/officeDocument/2006/extended-properties" xmlns:vt="http://schemas.openxmlformats.org/officeDocument/2006/docPropsVTypes">
  <Template/>
  <TotalTime>7235</TotalTime>
  <Words>11845</Words>
  <Application>Microsoft Office PowerPoint</Application>
  <PresentationFormat>On-screen Show (4:3)</PresentationFormat>
  <Paragraphs>1232</Paragraphs>
  <Slides>84</Slides>
  <Notes>84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84</vt:i4>
      </vt:variant>
    </vt:vector>
  </HeadingPairs>
  <TitlesOfParts>
    <vt:vector size="92" baseType="lpstr">
      <vt:lpstr>Arial</vt:lpstr>
      <vt:lpstr>Calibri</vt:lpstr>
      <vt:lpstr>Comic Sans MS</vt:lpstr>
      <vt:lpstr>Courier New</vt:lpstr>
      <vt:lpstr>Symbol</vt:lpstr>
      <vt:lpstr>Times</vt:lpstr>
      <vt:lpstr>Times New Roman</vt:lpstr>
      <vt:lpstr>Default Design</vt:lpstr>
      <vt:lpstr>Enter Your Community Name</vt:lpstr>
      <vt:lpstr>Council Members</vt:lpstr>
      <vt:lpstr>Presentation Outline</vt:lpstr>
      <vt:lpstr>Module 1</vt:lpstr>
      <vt:lpstr>Good vs Weak Governance</vt:lpstr>
      <vt:lpstr>Distribution of Legislative Powers in Canada</vt:lpstr>
      <vt:lpstr>Distribution of Legislative Powers in Canada</vt:lpstr>
      <vt:lpstr>Community Council</vt:lpstr>
      <vt:lpstr>Purpose of a Community</vt:lpstr>
      <vt:lpstr>Basic Principles of Elected Office</vt:lpstr>
      <vt:lpstr>Basic Principles of Elected Office</vt:lpstr>
      <vt:lpstr>Authority to Govern</vt:lpstr>
      <vt:lpstr>Authority to Govern</vt:lpstr>
      <vt:lpstr>Authority to Govern</vt:lpstr>
      <vt:lpstr>Other Acts and Regulations</vt:lpstr>
      <vt:lpstr>Other Acts and Regulations</vt:lpstr>
      <vt:lpstr>Governance During a  State of Local Emergency</vt:lpstr>
      <vt:lpstr>Governance During a State of Local Emergency</vt:lpstr>
      <vt:lpstr>Governance During a State of Local Emergency</vt:lpstr>
      <vt:lpstr>Governance During a State of Local Emergency</vt:lpstr>
      <vt:lpstr>Community Documents</vt:lpstr>
      <vt:lpstr>Community Documents</vt:lpstr>
      <vt:lpstr>Community Documents</vt:lpstr>
      <vt:lpstr>Community Documents</vt:lpstr>
      <vt:lpstr>Community Documents</vt:lpstr>
      <vt:lpstr>Community Documents</vt:lpstr>
      <vt:lpstr>Module 2</vt:lpstr>
      <vt:lpstr>Council Members</vt:lpstr>
      <vt:lpstr>Council Members</vt:lpstr>
      <vt:lpstr>Council Members</vt:lpstr>
      <vt:lpstr>Additional Duties of the Mayor</vt:lpstr>
      <vt:lpstr>Council</vt:lpstr>
      <vt:lpstr>Organizational Structure</vt:lpstr>
      <vt:lpstr>Rules of Procedure</vt:lpstr>
      <vt:lpstr>Community Administrative Officer</vt:lpstr>
      <vt:lpstr>Community Administrative Officer</vt:lpstr>
      <vt:lpstr>Other Council Employees</vt:lpstr>
      <vt:lpstr>Overview of Programs and Services</vt:lpstr>
      <vt:lpstr>Department Staff</vt:lpstr>
      <vt:lpstr>Department Staff</vt:lpstr>
      <vt:lpstr>Department Staff</vt:lpstr>
      <vt:lpstr>Department Staff</vt:lpstr>
      <vt:lpstr>Department Staff</vt:lpstr>
      <vt:lpstr>Department Staff</vt:lpstr>
      <vt:lpstr>Department Staff</vt:lpstr>
      <vt:lpstr>Department Staff</vt:lpstr>
      <vt:lpstr>Department Staff</vt:lpstr>
      <vt:lpstr>Department Staff</vt:lpstr>
      <vt:lpstr>Module 3</vt:lpstr>
      <vt:lpstr>Meeting Management</vt:lpstr>
      <vt:lpstr>Meeting Management</vt:lpstr>
      <vt:lpstr>Meeting Management</vt:lpstr>
      <vt:lpstr>Meeting Management</vt:lpstr>
      <vt:lpstr>Meeting Management</vt:lpstr>
      <vt:lpstr>Meeting Management</vt:lpstr>
      <vt:lpstr>Decision Making</vt:lpstr>
      <vt:lpstr>Decision Making</vt:lpstr>
      <vt:lpstr>Decision Making</vt:lpstr>
      <vt:lpstr>Decision Making</vt:lpstr>
      <vt:lpstr>Financial Management</vt:lpstr>
      <vt:lpstr>Financial Management</vt:lpstr>
      <vt:lpstr>Financial Management</vt:lpstr>
      <vt:lpstr>Financial Management</vt:lpstr>
      <vt:lpstr>Appendix B - Understanding and Interpreting Financial Statements  Refer to this document as a guide</vt:lpstr>
      <vt:lpstr>Module 4</vt:lpstr>
      <vt:lpstr>Code of Conduct</vt:lpstr>
      <vt:lpstr>Code of Conduct</vt:lpstr>
      <vt:lpstr>Code of Conduct</vt:lpstr>
      <vt:lpstr>Module 5</vt:lpstr>
      <vt:lpstr>Conflict of Interest</vt:lpstr>
      <vt:lpstr>Conflict of Interest</vt:lpstr>
      <vt:lpstr>Module 6</vt:lpstr>
      <vt:lpstr>Respectful Workplaces</vt:lpstr>
      <vt:lpstr>Respectful Workplaces</vt:lpstr>
      <vt:lpstr>Respectful Workplaces</vt:lpstr>
      <vt:lpstr>Respectful Workplaces</vt:lpstr>
      <vt:lpstr>Respectful Workplaces</vt:lpstr>
      <vt:lpstr>Module 7</vt:lpstr>
      <vt:lpstr>Fraud Awareness</vt:lpstr>
      <vt:lpstr>Fraud Awareness</vt:lpstr>
      <vt:lpstr>Fraud Awareness</vt:lpstr>
      <vt:lpstr>Fraud Awareness</vt:lpstr>
      <vt:lpstr>Fraud Awareness</vt:lpstr>
      <vt:lpstr>QUESTIONS?</vt:lpstr>
    </vt:vector>
  </TitlesOfParts>
  <Company>Government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juthompson</dc:creator>
  <cp:lastModifiedBy>Sitko, Donna</cp:lastModifiedBy>
  <cp:revision>679</cp:revision>
  <cp:lastPrinted>2022-11-22T18:10:21Z</cp:lastPrinted>
  <dcterms:created xsi:type="dcterms:W3CDTF">2007-03-15T15:48:53Z</dcterms:created>
  <dcterms:modified xsi:type="dcterms:W3CDTF">2024-11-15T22:09:42Z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0x010100CD4655ED8A341E4FB8D7C134A9B07B8E</vt:lpwstr>
  </property>
</Properties>
</file>